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spcBef>
                <a:spcPts val="400"/>
              </a:spcBef>
              <a:defRPr>
                <a:latin typeface="Tahoma"/>
                <a:ea typeface="Tahoma"/>
                <a:cs typeface="Tahoma"/>
                <a:sym typeface="Tahoma"/>
              </a:defRPr>
            </a:pPr>
            <a:r>
              <a:t>The IEEE International Symposium on Biomedical Imaging (ISBI)</a:t>
            </a:r>
          </a:p>
          <a:p>
            <a:pPr>
              <a:spcBef>
                <a:spcPts val="400"/>
              </a:spcBef>
              <a:defRPr>
                <a:latin typeface="Tahoma"/>
                <a:ea typeface="Tahoma"/>
                <a:cs typeface="Tahoma"/>
                <a:sym typeface="Tahoma"/>
              </a:defRPr>
            </a:pPr>
            <a:r>
              <a:t>[sɪmˈpoʊziəm]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标题文本"/>
          <p:cNvSpPr txBox="1"/>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正文级别 1…"/>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92" name="Freeform 7"/>
          <p:cNvSpPr/>
          <p:nvPr/>
        </p:nvSpPr>
        <p:spPr>
          <a:xfrm>
            <a:off x="419100" y="304800"/>
            <a:ext cx="8001000" cy="60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2700">
            <a:solidFill>
              <a:srgbClr val="009999"/>
            </a:solidFill>
          </a:ln>
        </p:spPr>
        <p:txBody>
          <a:bodyPr lIns="45719" rIns="45719"/>
          <a:lstStyle/>
          <a:p>
            <a:pPr>
              <a:defRPr sz="2000">
                <a:solidFill>
                  <a:srgbClr val="006699"/>
                </a:solidFill>
                <a:latin typeface="Palatino Linotype"/>
                <a:ea typeface="Palatino Linotype"/>
                <a:cs typeface="Palatino Linotype"/>
                <a:sym typeface="Palatino Linotype"/>
              </a:defRPr>
            </a:pPr>
          </a:p>
        </p:txBody>
      </p:sp>
      <p:sp>
        <p:nvSpPr>
          <p:cNvPr id="93" name="Line 8"/>
          <p:cNvSpPr/>
          <p:nvPr/>
        </p:nvSpPr>
        <p:spPr>
          <a:xfrm>
            <a:off x="1308100" y="6096000"/>
            <a:ext cx="8001000" cy="0"/>
          </a:xfrm>
          <a:prstGeom prst="line">
            <a:avLst/>
          </a:prstGeom>
          <a:ln w="12700">
            <a:solidFill>
              <a:srgbClr val="009999"/>
            </a:solidFill>
          </a:ln>
        </p:spPr>
        <p:txBody>
          <a:bodyPr lIns="45719" rIns="45719"/>
          <a:lstStyle/>
          <a:p>
            <a:pPr>
              <a:defRPr sz="2000"/>
            </a:pPr>
          </a:p>
        </p:txBody>
      </p:sp>
      <p:sp>
        <p:nvSpPr>
          <p:cNvPr id="94" name="幻灯片编号"/>
          <p:cNvSpPr txBox="1"/>
          <p:nvPr>
            <p:ph type="sldNum" sz="quarter" idx="2"/>
          </p:nvPr>
        </p:nvSpPr>
        <p:spPr>
          <a:xfrm>
            <a:off x="9811385" y="6444297"/>
            <a:ext cx="247015" cy="256541"/>
          </a:xfrm>
          <a:prstGeom prst="rect">
            <a:avLst/>
          </a:prstGeom>
        </p:spPr>
        <p:txBody>
          <a:bodyPr lIns="45719" tIns="45719" rIns="45719" bIns="45719" anchor="b"/>
          <a:lstStyle>
            <a:lvl1pPr>
              <a:defRPr>
                <a:solidFill>
                  <a:srgbClr val="000000"/>
                </a:solidFill>
                <a:latin typeface="Garamond"/>
                <a:ea typeface="Garamond"/>
                <a:cs typeface="Garamond"/>
                <a:sym typeface="Garamon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101" name="Freeform 7"/>
          <p:cNvSpPr/>
          <p:nvPr/>
        </p:nvSpPr>
        <p:spPr>
          <a:xfrm>
            <a:off x="635000" y="355600"/>
            <a:ext cx="8001000" cy="60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2700">
            <a:solidFill>
              <a:srgbClr val="009999"/>
            </a:solidFill>
          </a:ln>
        </p:spPr>
        <p:txBody>
          <a:bodyPr lIns="45719" rIns="45719"/>
          <a:lstStyle/>
          <a:p>
            <a:pPr>
              <a:defRPr sz="2000">
                <a:solidFill>
                  <a:srgbClr val="006699"/>
                </a:solidFill>
                <a:latin typeface="Palatino Linotype"/>
                <a:ea typeface="Palatino Linotype"/>
                <a:cs typeface="Palatino Linotype"/>
                <a:sym typeface="Palatino Linotype"/>
              </a:defRPr>
            </a:pPr>
          </a:p>
        </p:txBody>
      </p:sp>
      <p:sp>
        <p:nvSpPr>
          <p:cNvPr id="102" name="Line 8"/>
          <p:cNvSpPr/>
          <p:nvPr/>
        </p:nvSpPr>
        <p:spPr>
          <a:xfrm>
            <a:off x="2057400" y="6172200"/>
            <a:ext cx="8001000" cy="0"/>
          </a:xfrm>
          <a:prstGeom prst="line">
            <a:avLst/>
          </a:prstGeom>
          <a:ln w="12700">
            <a:solidFill>
              <a:srgbClr val="009999"/>
            </a:solidFill>
          </a:ln>
        </p:spPr>
        <p:txBody>
          <a:bodyPr lIns="45719" rIns="45719"/>
          <a:lstStyle/>
          <a:p>
            <a:pPr>
              <a:defRPr sz="2000"/>
            </a:pPr>
          </a:p>
        </p:txBody>
      </p:sp>
      <p:sp>
        <p:nvSpPr>
          <p:cNvPr id="103" name="标题文本"/>
          <p:cNvSpPr txBox="1"/>
          <p:nvPr>
            <p:ph type="title"/>
          </p:nvPr>
        </p:nvSpPr>
        <p:spPr>
          <a:xfrm>
            <a:off x="708025" y="368300"/>
            <a:ext cx="7848600" cy="1139825"/>
          </a:xfrm>
          <a:prstGeom prst="rect">
            <a:avLst/>
          </a:prstGeom>
        </p:spPr>
        <p:txBody>
          <a:bodyPr lIns="45719" tIns="45719" rIns="45719" bIns="45719" anchor="t"/>
          <a:lstStyle>
            <a:lvl1pPr>
              <a:lnSpc>
                <a:spcPct val="100000"/>
              </a:lnSpc>
              <a:defRPr sz="3600">
                <a:solidFill>
                  <a:srgbClr val="003399"/>
                </a:solidFill>
                <a:latin typeface="楷体_GB2312"/>
                <a:ea typeface="楷体_GB2312"/>
                <a:cs typeface="楷体_GB2312"/>
                <a:sym typeface="楷体_GB2312"/>
              </a:defRPr>
            </a:lvl1pPr>
          </a:lstStyle>
          <a:p>
            <a:pPr/>
            <a:r>
              <a:t>标题文本</a:t>
            </a:r>
          </a:p>
        </p:txBody>
      </p:sp>
      <p:sp>
        <p:nvSpPr>
          <p:cNvPr id="104" name="正文级别 1…"/>
          <p:cNvSpPr txBox="1"/>
          <p:nvPr>
            <p:ph type="body" idx="1"/>
          </p:nvPr>
        </p:nvSpPr>
        <p:spPr>
          <a:xfrm>
            <a:off x="708025" y="1104900"/>
            <a:ext cx="7848600" cy="4454525"/>
          </a:xfrm>
          <a:prstGeom prst="rect">
            <a:avLst/>
          </a:prstGeom>
        </p:spPr>
        <p:txBody>
          <a:bodyPr lIns="45719" tIns="45719" rIns="45719" bIns="45719"/>
          <a:lstStyle>
            <a:lvl1pPr marL="342900" indent="-342900">
              <a:lnSpc>
                <a:spcPct val="100000"/>
              </a:lnSpc>
              <a:spcBef>
                <a:spcPts val="500"/>
              </a:spcBef>
              <a:buClr>
                <a:srgbClr val="009999"/>
              </a:buClr>
              <a:buSzPct val="65000"/>
              <a:buFontTx/>
              <a:buChar char="■"/>
              <a:defRPr sz="2400">
                <a:solidFill>
                  <a:srgbClr val="002673"/>
                </a:solidFill>
                <a:latin typeface="楷体_GB2312"/>
                <a:ea typeface="楷体_GB2312"/>
                <a:cs typeface="楷体_GB2312"/>
                <a:sym typeface="楷体_GB2312"/>
              </a:defRPr>
            </a:lvl1pPr>
            <a:lvl2pPr marL="669925" indent="-325754">
              <a:lnSpc>
                <a:spcPct val="100000"/>
              </a:lnSpc>
              <a:spcBef>
                <a:spcPts val="500"/>
              </a:spcBef>
              <a:buClr>
                <a:srgbClr val="009999"/>
              </a:buClr>
              <a:buSzPct val="65000"/>
              <a:buFontTx/>
              <a:buChar char="❑"/>
              <a:defRPr sz="2400">
                <a:solidFill>
                  <a:srgbClr val="002673"/>
                </a:solidFill>
                <a:latin typeface="楷体_GB2312"/>
                <a:ea typeface="楷体_GB2312"/>
                <a:cs typeface="楷体_GB2312"/>
                <a:sym typeface="楷体_GB2312"/>
              </a:defRPr>
            </a:lvl2pPr>
            <a:lvl3pPr marL="1022350" indent="-351155">
              <a:lnSpc>
                <a:spcPct val="100000"/>
              </a:lnSpc>
              <a:spcBef>
                <a:spcPts val="500"/>
              </a:spcBef>
              <a:buClr>
                <a:srgbClr val="009999"/>
              </a:buClr>
              <a:buSzPct val="65000"/>
              <a:buFontTx/>
              <a:buChar char="■"/>
              <a:defRPr sz="2400">
                <a:solidFill>
                  <a:srgbClr val="002673"/>
                </a:solidFill>
                <a:latin typeface="楷体_GB2312"/>
                <a:ea typeface="楷体_GB2312"/>
                <a:cs typeface="楷体_GB2312"/>
                <a:sym typeface="楷体_GB2312"/>
              </a:defRPr>
            </a:lvl3pPr>
            <a:lvl4pPr marL="1339850" indent="-316230">
              <a:lnSpc>
                <a:spcPct val="100000"/>
              </a:lnSpc>
              <a:spcBef>
                <a:spcPts val="500"/>
              </a:spcBef>
              <a:buClr>
                <a:srgbClr val="009999"/>
              </a:buClr>
              <a:buSzPct val="65000"/>
              <a:buFontTx/>
              <a:buChar char="❑"/>
              <a:defRPr sz="2400">
                <a:solidFill>
                  <a:srgbClr val="002673"/>
                </a:solidFill>
                <a:latin typeface="楷体_GB2312"/>
                <a:ea typeface="楷体_GB2312"/>
                <a:cs typeface="楷体_GB2312"/>
                <a:sym typeface="楷体_GB2312"/>
              </a:defRPr>
            </a:lvl4pPr>
            <a:lvl5pPr marL="1681479" indent="-339725">
              <a:lnSpc>
                <a:spcPct val="100000"/>
              </a:lnSpc>
              <a:spcBef>
                <a:spcPts val="500"/>
              </a:spcBef>
              <a:buClr>
                <a:srgbClr val="009999"/>
              </a:buClr>
              <a:buSzPct val="65000"/>
              <a:buFontTx/>
              <a:buChar char="▪"/>
              <a:defRPr sz="2400">
                <a:solidFill>
                  <a:srgbClr val="002673"/>
                </a:solidFill>
                <a:latin typeface="楷体_GB2312"/>
                <a:ea typeface="楷体_GB2312"/>
                <a:cs typeface="楷体_GB2312"/>
                <a:sym typeface="楷体_GB2312"/>
              </a:defRPr>
            </a:lvl5pPr>
          </a:lstStyle>
          <a:p>
            <a:pPr/>
            <a:r>
              <a:t>正文级别 1</a:t>
            </a:r>
          </a:p>
          <a:p>
            <a:pPr lvl="1"/>
            <a:r>
              <a:t>正文级别 2</a:t>
            </a:r>
          </a:p>
          <a:p>
            <a:pPr lvl="2"/>
            <a:r>
              <a:t>正文级别 3</a:t>
            </a:r>
          </a:p>
          <a:p>
            <a:pPr lvl="3"/>
            <a:r>
              <a:t>正文级别 4</a:t>
            </a:r>
          </a:p>
          <a:p>
            <a:pPr lvl="4"/>
            <a:r>
              <a:t>正文级别 5</a:t>
            </a:r>
          </a:p>
        </p:txBody>
      </p:sp>
      <p:sp>
        <p:nvSpPr>
          <p:cNvPr id="105" name="幻灯片编号"/>
          <p:cNvSpPr txBox="1"/>
          <p:nvPr>
            <p:ph type="sldNum" sz="quarter" idx="2"/>
          </p:nvPr>
        </p:nvSpPr>
        <p:spPr>
          <a:xfrm>
            <a:off x="9811385" y="6444297"/>
            <a:ext cx="247015" cy="256541"/>
          </a:xfrm>
          <a:prstGeom prst="rect">
            <a:avLst/>
          </a:prstGeom>
        </p:spPr>
        <p:txBody>
          <a:bodyPr lIns="45719" tIns="45719" rIns="45719" bIns="45719" anchor="b"/>
          <a:lstStyle>
            <a:lvl1pPr>
              <a:defRPr>
                <a:solidFill>
                  <a:srgbClr val="000000"/>
                </a:solidFill>
                <a:latin typeface="Garamond"/>
                <a:ea typeface="Garamond"/>
                <a:cs typeface="Garamond"/>
                <a:sym typeface="Garamon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标题文本"/>
          <p:cNvSpPr txBox="1"/>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正文级别 1…"/>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标题文本"/>
          <p:cNvSpPr txBox="1"/>
          <p:nvPr>
            <p:ph type="title"/>
          </p:nvPr>
        </p:nvSpPr>
        <p:spPr>
          <a:xfrm>
            <a:off x="839787" y="365125"/>
            <a:ext cx="10515601" cy="1325563"/>
          </a:xfrm>
          <a:prstGeom prst="rect">
            <a:avLst/>
          </a:prstGeom>
        </p:spPr>
        <p:txBody>
          <a:bodyPr/>
          <a:lstStyle/>
          <a:p>
            <a:pPr/>
            <a:r>
              <a:t>标题文本</a:t>
            </a:r>
          </a:p>
        </p:txBody>
      </p:sp>
      <p:sp>
        <p:nvSpPr>
          <p:cNvPr id="48" name="正文级别 1…"/>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Text Placeholder 4"/>
          <p:cNvSpPr/>
          <p:nvPr>
            <p:ph type="body" sz="quarter" idx="13"/>
          </p:nvPr>
        </p:nvSpPr>
        <p:spPr>
          <a:xfrm>
            <a:off x="6172200" y="1681163"/>
            <a:ext cx="5183188" cy="823914"/>
          </a:xfrm>
          <a:prstGeom prst="rect">
            <a:avLst/>
          </a:prstGeom>
        </p:spPr>
        <p:txBody>
          <a:bodyPr anchor="b"/>
          <a:lstStyle/>
          <a:p>
            <a:pP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p>
            <a:pPr/>
            <a:r>
              <a:t>标题文本</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标题文本"/>
          <p:cNvSpPr txBox="1"/>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73" name="正文级别 1…"/>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Text Placeholder 3"/>
          <p:cNvSpPr/>
          <p:nvPr>
            <p:ph type="body" sz="quarter" idx="13"/>
          </p:nvPr>
        </p:nvSpPr>
        <p:spPr>
          <a:xfrm>
            <a:off x="839787" y="2057400"/>
            <a:ext cx="3932238" cy="3811588"/>
          </a:xfrm>
          <a:prstGeom prst="rect">
            <a:avLst/>
          </a:prstGeom>
        </p:spPr>
        <p:txBody>
          <a:bodyPr/>
          <a:lstStyle/>
          <a:p>
            <a:pPr/>
          </a:p>
        </p:txBody>
      </p:sp>
      <p:sp>
        <p:nvSpPr>
          <p:cNvPr id="7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标题文本"/>
          <p:cNvSpPr txBox="1"/>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83" name="Picture Placeholder 2"/>
          <p:cNvSpPr/>
          <p:nvPr>
            <p:ph type="pic" sz="half" idx="13"/>
          </p:nvPr>
        </p:nvSpPr>
        <p:spPr>
          <a:xfrm>
            <a:off x="5183187" y="987425"/>
            <a:ext cx="6172202" cy="4873625"/>
          </a:xfrm>
          <a:prstGeom prst="rect">
            <a:avLst/>
          </a:prstGeom>
        </p:spPr>
        <p:txBody>
          <a:bodyPr lIns="91439" tIns="45719" rIns="91439" bIns="45719">
            <a:noAutofit/>
          </a:bodyPr>
          <a:lstStyle/>
          <a:p>
            <a:pPr/>
          </a:p>
        </p:txBody>
      </p:sp>
      <p:sp>
        <p:nvSpPr>
          <p:cNvPr id="84" name="正文级别 1…"/>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正文级别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089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jpeg"/><Relationship Id="rId4" Type="http://schemas.openxmlformats.org/officeDocument/2006/relationships/hyperlink" Target="http://www.mcbr-cds.org/challenge/challenge-data.html"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jpeg"/><Relationship Id="rId4"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jpeg"/><Relationship Id="rId4"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jpeg"/><Relationship Id="rId4"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jpeg"/><Relationship Id="rId4"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eg"/><Relationship Id="rId4"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eg"/><Relationship Id="rId4" Type="http://schemas.openxmlformats.org/officeDocument/2006/relationships/image" Target="../media/image1.tif"/><Relationship Id="rId5"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eg"/><Relationship Id="rId4"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e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eg"/><Relationship Id="rId4"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eg"/><Relationship Id="rId4"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15" name="Rectangle 4"/>
          <p:cNvSpPr txBox="1"/>
          <p:nvPr/>
        </p:nvSpPr>
        <p:spPr>
          <a:xfrm>
            <a:off x="2028360" y="1485187"/>
            <a:ext cx="8135280" cy="38876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lgn="ctr">
              <a:defRPr b="1" i="1" sz="4800">
                <a:solidFill>
                  <a:srgbClr val="006699"/>
                </a:solidFill>
                <a:latin typeface="Palatino Linotype"/>
                <a:ea typeface="Palatino Linotype"/>
                <a:cs typeface="Palatino Linotype"/>
                <a:sym typeface="Palatino Linotype"/>
              </a:defRPr>
            </a:pPr>
            <a:r>
              <a:t>Medical Image Seminar </a:t>
            </a:r>
          </a:p>
          <a:p>
            <a:pPr algn="ctr">
              <a:spcBef>
                <a:spcPts val="500"/>
              </a:spcBef>
              <a:defRPr sz="3400">
                <a:solidFill>
                  <a:srgbClr val="002673"/>
                </a:solidFill>
                <a:latin typeface="Sakkal Majalla"/>
                <a:ea typeface="Sakkal Majalla"/>
                <a:cs typeface="Sakkal Majalla"/>
                <a:sym typeface="Sakkal Majalla"/>
              </a:defRPr>
            </a:pPr>
          </a:p>
          <a:p>
            <a:pPr algn="ctr">
              <a:spcBef>
                <a:spcPts val="500"/>
              </a:spcBef>
              <a:defRPr sz="2200">
                <a:solidFill>
                  <a:srgbClr val="002673"/>
                </a:solidFill>
                <a:latin typeface="Sakkal Majalla"/>
                <a:ea typeface="Sakkal Majalla"/>
                <a:cs typeface="Sakkal Majalla"/>
                <a:sym typeface="Sakkal Majalla"/>
              </a:defRPr>
            </a:pPr>
            <a:r>
              <a:t>Yicheng Jiang</a:t>
            </a:r>
          </a:p>
          <a:p>
            <a:pPr algn="ctr">
              <a:spcBef>
                <a:spcPts val="500"/>
              </a:spcBef>
              <a:defRPr sz="2200">
                <a:solidFill>
                  <a:srgbClr val="002673"/>
                </a:solidFill>
                <a:latin typeface="Sakkal Majalla"/>
                <a:ea typeface="Sakkal Majalla"/>
                <a:cs typeface="Sakkal Majalla"/>
                <a:sym typeface="Sakkal Majalla"/>
              </a:defRPr>
            </a:pPr>
            <a:r>
              <a:t>CUHK, Shenzhen</a:t>
            </a:r>
          </a:p>
          <a:p>
            <a:pPr algn="ctr">
              <a:spcBef>
                <a:spcPts val="500"/>
              </a:spcBef>
              <a:defRPr sz="2200">
                <a:solidFill>
                  <a:srgbClr val="002673"/>
                </a:solidFill>
                <a:latin typeface="Sakkal Majalla"/>
                <a:ea typeface="Sakkal Majalla"/>
                <a:cs typeface="Sakkal Majalla"/>
                <a:sym typeface="Sakkal Majalla"/>
              </a:defRPr>
            </a:pPr>
            <a:r>
              <a:t>Mar 26, 2020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Method</a:t>
            </a:r>
          </a:p>
        </p:txBody>
      </p:sp>
      <p:pic>
        <p:nvPicPr>
          <p:cNvPr id="182"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83" name="Content Placeholder 2"/>
          <p:cNvSpPr txBox="1"/>
          <p:nvPr/>
        </p:nvSpPr>
        <p:spPr>
          <a:xfrm>
            <a:off x="574762" y="1076050"/>
            <a:ext cx="10578381"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Feature Extraction</a:t>
            </a:r>
            <a:endParaRPr sz="1200"/>
          </a:p>
          <a:p>
            <a:pPr defTabSz="457200">
              <a:lnSpc>
                <a:spcPts val="3600"/>
              </a:lnSpc>
              <a:spcBef>
                <a:spcPts val="1200"/>
              </a:spcBef>
              <a:defRPr>
                <a:latin typeface="Times"/>
                <a:ea typeface="Times"/>
                <a:cs typeface="Times"/>
                <a:sym typeface="Times"/>
              </a:defRPr>
            </a:pPr>
            <a:r>
              <a:t>Spacial prior for each class + Relation to anatomical features + Size and shape properties</a:t>
            </a:r>
          </a:p>
          <a:p>
            <a:pPr defTabSz="457200">
              <a:lnSpc>
                <a:spcPts val="3600"/>
              </a:lnSpc>
              <a:spcBef>
                <a:spcPts val="1200"/>
              </a:spcBef>
              <a:defRPr>
                <a:latin typeface="Times"/>
                <a:ea typeface="Times"/>
                <a:cs typeface="Times"/>
                <a:sym typeface="Times"/>
              </a:defRPr>
            </a:pPr>
            <a:r>
              <a:t>2. Relation to anatomical features: </a:t>
            </a:r>
          </a:p>
          <a:p>
            <a:pPr lvl="1" indent="228600" defTabSz="457200">
              <a:lnSpc>
                <a:spcPts val="3600"/>
              </a:lnSpc>
              <a:spcBef>
                <a:spcPts val="1200"/>
              </a:spcBef>
              <a:defRPr>
                <a:latin typeface="Times"/>
                <a:ea typeface="Times"/>
                <a:cs typeface="Times"/>
                <a:sym typeface="Times"/>
              </a:defRPr>
            </a:pPr>
            <a:r>
              <a:t>Extract the segmentation of chest anatomical structures including the clavicles, lungs, heart and mediastinum using an independent U-Net again trained on clinician annotations. </a:t>
            </a:r>
          </a:p>
          <a:p>
            <a:pPr defTabSz="457200">
              <a:lnSpc>
                <a:spcPts val="3600"/>
              </a:lnSpc>
              <a:spcBef>
                <a:spcPts val="1200"/>
              </a:spcBef>
              <a:defRPr>
                <a:latin typeface="Times"/>
                <a:ea typeface="Times"/>
                <a:cs typeface="Times"/>
                <a:sym typeface="Times"/>
              </a:defRPr>
            </a:pPr>
            <a:r>
              <a:t>3. Size and shape properties:</a:t>
            </a:r>
          </a:p>
          <a:p>
            <a:pPr lvl="1" indent="228600" defTabSz="457200">
              <a:lnSpc>
                <a:spcPts val="3600"/>
              </a:lnSpc>
              <a:spcBef>
                <a:spcPts val="1200"/>
              </a:spcBef>
              <a:defRPr>
                <a:latin typeface="Times"/>
                <a:ea typeface="Times"/>
                <a:cs typeface="Times"/>
                <a:sym typeface="Times"/>
              </a:defRPr>
            </a:pPr>
            <a:r>
              <a:t>Characterize the shape and size properties of the positive regions of segmentation:</a:t>
            </a:r>
            <a:r>
              <a:rPr>
                <a:solidFill>
                  <a:srgbClr val="FF2600"/>
                </a:solidFill>
              </a:rPr>
              <a:t> the area, length and width</a:t>
            </a:r>
            <a:r>
              <a:t> characterize the overall presence/absence of CVCs, </a:t>
            </a:r>
            <a:r>
              <a:rPr>
                <a:solidFill>
                  <a:srgbClr val="FF2600"/>
                </a:solidFill>
              </a:rPr>
              <a:t>the histogram of oriented gradients (HoG)</a:t>
            </a:r>
            <a:r>
              <a:t> describe the shape contours which are crucial for type classification. </a:t>
            </a:r>
            <a:endParaRPr sz="1200"/>
          </a:p>
          <a:p>
            <a:pPr defTabSz="457200">
              <a:lnSpc>
                <a:spcPts val="3600"/>
              </a:lnSpc>
              <a:spcBef>
                <a:spcPts val="1200"/>
              </a:spcBef>
              <a:defRPr>
                <a:latin typeface="Times"/>
                <a:ea typeface="Times"/>
                <a:cs typeface="Times"/>
                <a:sym typeface="Times"/>
              </a:defRPr>
            </a:pPr>
          </a:p>
          <a:p>
            <a:pPr lvl="1" indent="228600" defTabSz="457200">
              <a:lnSpc>
                <a:spcPts val="3600"/>
              </a:lnSpc>
              <a:spcBef>
                <a:spcPts val="1200"/>
              </a:spcBef>
              <a:defRPr>
                <a:latin typeface="Times"/>
                <a:ea typeface="Times"/>
                <a:cs typeface="Times"/>
                <a:sym typeface="Times"/>
              </a:defRPr>
            </a:pPr>
          </a:p>
          <a:p>
            <a:pPr lvl="1" indent="228600" defTabSz="457200">
              <a:lnSpc>
                <a:spcPts val="3600"/>
              </a:lnSpc>
              <a:spcBef>
                <a:spcPts val="1200"/>
              </a:spcBef>
              <a:defRPr>
                <a:latin typeface="Times"/>
                <a:ea typeface="Times"/>
                <a:cs typeface="Times"/>
                <a:sym typeface="Times"/>
              </a:defRPr>
            </a:pPr>
          </a:p>
          <a:p>
            <a:pPr defTabSz="457200">
              <a:lnSpc>
                <a:spcPts val="3600"/>
              </a:lnSpc>
              <a:spcBef>
                <a:spcPts val="1200"/>
              </a:spcBef>
              <a:defRPr>
                <a:latin typeface="Times"/>
                <a:ea typeface="Times"/>
                <a:cs typeface="Times"/>
                <a:sym typeface="Times"/>
              </a:defRPr>
            </a:pPr>
            <a:endParaRPr sz="1200"/>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Method</a:t>
            </a:r>
          </a:p>
        </p:txBody>
      </p:sp>
      <p:pic>
        <p:nvPicPr>
          <p:cNvPr id="188"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89" name="Content Placeholder 2"/>
          <p:cNvSpPr txBox="1"/>
          <p:nvPr/>
        </p:nvSpPr>
        <p:spPr>
          <a:xfrm>
            <a:off x="574762" y="1076050"/>
            <a:ext cx="10578381"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Classification with Random Forest</a:t>
            </a:r>
            <a:endParaRPr sz="1200"/>
          </a:p>
          <a:p>
            <a:pPr defTabSz="457200">
              <a:lnSpc>
                <a:spcPct val="150000"/>
              </a:lnSpc>
              <a:spcBef>
                <a:spcPts val="1200"/>
              </a:spcBef>
              <a:defRPr sz="1333">
                <a:latin typeface="Times"/>
                <a:ea typeface="Times"/>
                <a:cs typeface="Times"/>
                <a:sym typeface="Times"/>
              </a:defRPr>
            </a:pPr>
            <a:r>
              <a:rPr sz="1800"/>
              <a:t>Employ a random forest (RF) for each task. </a:t>
            </a:r>
            <a:endParaRPr sz="1800"/>
          </a:p>
          <a:p>
            <a:pPr defTabSz="457200">
              <a:lnSpc>
                <a:spcPct val="150000"/>
              </a:lnSpc>
              <a:spcBef>
                <a:spcPts val="1200"/>
              </a:spcBef>
              <a:defRPr sz="1333">
                <a:latin typeface="Times"/>
                <a:ea typeface="Times"/>
                <a:cs typeface="Times"/>
                <a:sym typeface="Times"/>
              </a:defRPr>
            </a:pPr>
            <a:r>
              <a:rPr sz="1800"/>
              <a:t>The first RF yields a binary presence/absence label. </a:t>
            </a:r>
            <a:endParaRPr sz="1800"/>
          </a:p>
          <a:p>
            <a:pPr defTabSz="457200">
              <a:lnSpc>
                <a:spcPct val="150000"/>
              </a:lnSpc>
              <a:spcBef>
                <a:spcPts val="1200"/>
              </a:spcBef>
              <a:defRPr sz="1333">
                <a:latin typeface="Times"/>
                <a:ea typeface="Times"/>
                <a:cs typeface="Times"/>
                <a:sym typeface="Times"/>
              </a:defRPr>
            </a:pPr>
            <a:r>
              <a:rPr sz="1800"/>
              <a:t>The second provides a multi-label output, with 4 indicators, one for each type of CVC: PICC, IJ, subclavian and Swan-Ganz.</a:t>
            </a:r>
            <a:r>
              <a:t> </a:t>
            </a:r>
            <a:endParaRPr sz="1200"/>
          </a:p>
          <a:p>
            <a:pPr lvl="1" indent="228600" defTabSz="457200">
              <a:lnSpc>
                <a:spcPts val="3600"/>
              </a:lnSpc>
              <a:spcBef>
                <a:spcPts val="1200"/>
              </a:spcBef>
              <a:defRPr>
                <a:latin typeface="Times"/>
                <a:ea typeface="Times"/>
                <a:cs typeface="Times"/>
                <a:sym typeface="Times"/>
              </a:defRPr>
            </a:pPr>
            <a:endParaRPr sz="1200"/>
          </a:p>
          <a:p>
            <a:pPr defTabSz="457200">
              <a:lnSpc>
                <a:spcPts val="3600"/>
              </a:lnSpc>
              <a:spcBef>
                <a:spcPts val="1200"/>
              </a:spcBef>
              <a:defRPr>
                <a:latin typeface="Times"/>
                <a:ea typeface="Times"/>
                <a:cs typeface="Times"/>
                <a:sym typeface="Times"/>
              </a:defRPr>
            </a:pPr>
          </a:p>
          <a:p>
            <a:pPr lvl="1" indent="228600" defTabSz="457200">
              <a:lnSpc>
                <a:spcPts val="3600"/>
              </a:lnSpc>
              <a:spcBef>
                <a:spcPts val="1200"/>
              </a:spcBef>
              <a:defRPr>
                <a:latin typeface="Times"/>
                <a:ea typeface="Times"/>
                <a:cs typeface="Times"/>
                <a:sym typeface="Times"/>
              </a:defRPr>
            </a:pPr>
          </a:p>
          <a:p>
            <a:pPr lvl="1" indent="228600" defTabSz="457200">
              <a:lnSpc>
                <a:spcPts val="3600"/>
              </a:lnSpc>
              <a:spcBef>
                <a:spcPts val="1200"/>
              </a:spcBef>
              <a:defRPr>
                <a:latin typeface="Times"/>
                <a:ea typeface="Times"/>
                <a:cs typeface="Times"/>
                <a:sym typeface="Times"/>
              </a:defRPr>
            </a:pPr>
          </a:p>
          <a:p>
            <a:pPr defTabSz="457200">
              <a:lnSpc>
                <a:spcPts val="3600"/>
              </a:lnSpc>
              <a:spcBef>
                <a:spcPts val="1200"/>
              </a:spcBef>
              <a:defRPr>
                <a:latin typeface="Times"/>
                <a:ea typeface="Times"/>
                <a:cs typeface="Times"/>
                <a:sym typeface="Times"/>
              </a:defRPr>
            </a:pPr>
            <a:endParaRPr sz="1200"/>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Data</a:t>
            </a:r>
          </a:p>
        </p:txBody>
      </p:sp>
      <p:pic>
        <p:nvPicPr>
          <p:cNvPr id="194"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95" name="Content Placeholder 2"/>
          <p:cNvSpPr txBox="1"/>
          <p:nvPr/>
        </p:nvSpPr>
        <p:spPr>
          <a:xfrm>
            <a:off x="574762" y="1076050"/>
            <a:ext cx="9641160"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Totally 112,000 CXRs from NIH dataset, U.S National Library of Medicine</a:t>
            </a: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The related dataset has been released as part of the MICCAI 2019 Multimodal Learning for Clinical Decision Support (ML-CDS) Challenge.</a:t>
            </a: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 </a:t>
            </a:r>
            <a:r>
              <a:rPr u="sng">
                <a:solidFill>
                  <a:srgbClr val="0000FF"/>
                </a:solidFill>
                <a:uFill>
                  <a:solidFill>
                    <a:srgbClr val="0000FF"/>
                  </a:solidFill>
                </a:uFill>
                <a:hlinkClick r:id="rId4" invalidUrl="" action="" tgtFrame="" tooltip="" history="1" highlightClick="0" endSnd="0"/>
              </a:rPr>
              <a:t>http://www.mcbr-cds.org/challenge/challenge-data.html</a:t>
            </a:r>
            <a:endParaRPr sz="1200"/>
          </a:p>
          <a:p>
            <a:pPr defTabSz="457200">
              <a:lnSpc>
                <a:spcPts val="3600"/>
              </a:lnSpc>
              <a:spcBef>
                <a:spcPts val="1200"/>
              </a:spcBef>
              <a:defRPr>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Data</a:t>
            </a:r>
          </a:p>
        </p:txBody>
      </p:sp>
      <p:pic>
        <p:nvPicPr>
          <p:cNvPr id="200"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201" name="Content Placeholder 2"/>
          <p:cNvSpPr txBox="1"/>
          <p:nvPr/>
        </p:nvSpPr>
        <p:spPr>
          <a:xfrm>
            <a:off x="574762" y="1076050"/>
            <a:ext cx="9641160"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CVC Segmentation - Pixel level annotation </a:t>
            </a:r>
            <a:endParaRPr sz="1200"/>
          </a:p>
          <a:p>
            <a:pPr defTabSz="457200">
              <a:lnSpc>
                <a:spcPct val="150000"/>
              </a:lnSpc>
              <a:spcBef>
                <a:spcPts val="1200"/>
              </a:spcBef>
              <a:defRPr>
                <a:latin typeface="Times"/>
                <a:ea typeface="Times"/>
                <a:cs typeface="Times"/>
                <a:sym typeface="Times"/>
              </a:defRPr>
            </a:pPr>
            <a:r>
              <a:t>A random sample of 1500 CXRs from NIH were annotated at the pixel level.</a:t>
            </a:r>
          </a:p>
          <a:p>
            <a:pPr defTabSz="457200">
              <a:lnSpc>
                <a:spcPct val="150000"/>
              </a:lnSpc>
              <a:spcBef>
                <a:spcPts val="1200"/>
              </a:spcBef>
              <a:defRPr>
                <a:latin typeface="Times"/>
                <a:ea typeface="Times"/>
                <a:cs typeface="Times"/>
                <a:sym typeface="Times"/>
              </a:defRPr>
            </a:pPr>
            <a:r>
              <a:t>359 IJ + 78 Subclavian + 277 PICC + 32 Swan-Ganz </a:t>
            </a:r>
          </a:p>
          <a:p>
            <a:pPr defTabSz="457200">
              <a:lnSpc>
                <a:spcPct val="150000"/>
              </a:lnSpc>
              <a:spcBef>
                <a:spcPts val="1200"/>
              </a:spcBef>
              <a:defRPr>
                <a:latin typeface="Times"/>
                <a:ea typeface="Times"/>
                <a:cs typeface="Times"/>
                <a:sym typeface="Times"/>
              </a:defRPr>
            </a:pPr>
            <a:r>
              <a:t>A total of 608 annotated images of size 512 x 512.  </a:t>
            </a:r>
          </a:p>
          <a:p>
            <a:pPr defTabSz="457200">
              <a:lnSpc>
                <a:spcPct val="150000"/>
              </a:lnSpc>
              <a:spcBef>
                <a:spcPts val="1200"/>
              </a:spcBef>
              <a:defRPr>
                <a:latin typeface="Times"/>
                <a:ea typeface="Times"/>
                <a:cs typeface="Times"/>
                <a:sym typeface="Times"/>
              </a:defRPr>
            </a:pPr>
            <a:r>
              <a:t>The remaining images have no lines.</a:t>
            </a:r>
          </a:p>
          <a:p>
            <a:pPr defTabSz="457200">
              <a:lnSpc>
                <a:spcPts val="3600"/>
              </a:lnSpc>
              <a:spcBef>
                <a:spcPts val="1200"/>
              </a:spcBef>
              <a:defRPr>
                <a:latin typeface="Times"/>
                <a:ea typeface="Times"/>
                <a:cs typeface="Times"/>
                <a:sym typeface="Times"/>
              </a:defRPr>
            </a:pPr>
            <a:r>
              <a:t>80% training and 20% validation for Segmentation </a:t>
            </a:r>
            <a:endParaRPr sz="1200"/>
          </a:p>
          <a:p>
            <a:pPr defTabSz="457200">
              <a:lnSpc>
                <a:spcPts val="3000"/>
              </a:lnSpc>
              <a:spcBef>
                <a:spcPts val="1200"/>
              </a:spcBef>
              <a:defRPr sz="1333">
                <a:latin typeface="Times"/>
                <a:ea typeface="Times"/>
                <a:cs typeface="Times"/>
                <a:sym typeface="Times"/>
              </a:defRPr>
            </a:pPr>
            <a:endParaRPr sz="1200"/>
          </a:p>
        </p:txBody>
      </p:sp>
      <p:pic>
        <p:nvPicPr>
          <p:cNvPr id="202" name="屏幕快照 2020-01-15 下午8.39.28.png" descr="屏幕快照 2020-01-15 下午8.39.28.png"/>
          <p:cNvPicPr>
            <a:picLocks noChangeAspect="1"/>
          </p:cNvPicPr>
          <p:nvPr/>
        </p:nvPicPr>
        <p:blipFill>
          <a:blip r:embed="rId4">
            <a:extLst/>
          </a:blip>
          <a:srcRect l="0" t="0" r="1968" b="0"/>
          <a:stretch>
            <a:fillRect/>
          </a:stretch>
        </p:blipFill>
        <p:spPr>
          <a:xfrm>
            <a:off x="5855848" y="2709068"/>
            <a:ext cx="5114892" cy="30058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Data</a:t>
            </a:r>
          </a:p>
        </p:txBody>
      </p:sp>
      <p:pic>
        <p:nvPicPr>
          <p:cNvPr id="207"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208" name="Content Placeholder 2"/>
          <p:cNvSpPr txBox="1"/>
          <p:nvPr/>
        </p:nvSpPr>
        <p:spPr>
          <a:xfrm>
            <a:off x="574762" y="1076050"/>
            <a:ext cx="9641160"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CVC Presence - Whole image level annotation</a:t>
            </a:r>
            <a:endParaRPr sz="1200"/>
          </a:p>
          <a:p>
            <a:pPr defTabSz="457200">
              <a:lnSpc>
                <a:spcPct val="150000"/>
              </a:lnSpc>
              <a:spcBef>
                <a:spcPts val="1200"/>
              </a:spcBef>
              <a:defRPr>
                <a:latin typeface="Times"/>
                <a:ea typeface="Times"/>
                <a:cs typeface="Times"/>
                <a:sym typeface="Times"/>
              </a:defRPr>
            </a:pPr>
            <a:r>
              <a:t>A subset of 3000 images fromNIH.</a:t>
            </a:r>
          </a:p>
          <a:p>
            <a:pPr defTabSz="457200">
              <a:lnSpc>
                <a:spcPct val="150000"/>
              </a:lnSpc>
              <a:spcBef>
                <a:spcPts val="1200"/>
              </a:spcBef>
              <a:defRPr>
                <a:latin typeface="Times"/>
                <a:ea typeface="Times"/>
                <a:cs typeface="Times"/>
                <a:sym typeface="Times"/>
              </a:defRPr>
            </a:pPr>
            <a:r>
              <a:t>A radiologist labeled globally for presence of external medical devices. </a:t>
            </a:r>
          </a:p>
          <a:p>
            <a:pPr defTabSz="457200">
              <a:lnSpc>
                <a:spcPct val="150000"/>
              </a:lnSpc>
              <a:spcBef>
                <a:spcPts val="1200"/>
              </a:spcBef>
              <a:defRPr>
                <a:latin typeface="Times"/>
                <a:ea typeface="Times"/>
                <a:cs typeface="Times"/>
                <a:sym typeface="Times"/>
              </a:defRPr>
            </a:pPr>
            <a:r>
              <a:t>2381 CXRs with some device present, and 619 CXRs with an absence of any device. </a:t>
            </a:r>
          </a:p>
          <a:p>
            <a:pPr defTabSz="457200">
              <a:lnSpc>
                <a:spcPct val="150000"/>
              </a:lnSpc>
              <a:spcBef>
                <a:spcPts val="1200"/>
              </a:spcBef>
              <a:defRPr>
                <a:latin typeface="Times"/>
                <a:ea typeface="Times"/>
                <a:cs typeface="Times"/>
                <a:sym typeface="Times"/>
              </a:defRPr>
            </a:pPr>
          </a:p>
          <a:p>
            <a:pPr defTabSz="457200">
              <a:lnSpc>
                <a:spcPct val="150000"/>
              </a:lnSpc>
              <a:spcBef>
                <a:spcPts val="1200"/>
              </a:spcBef>
              <a:defRPr>
                <a:latin typeface="Times"/>
                <a:ea typeface="Times"/>
                <a:cs typeface="Times"/>
                <a:sym typeface="Times"/>
              </a:defRPr>
            </a:pPr>
            <a:r>
              <a:t>5-fold cross-validation using a 60-20-20 split for training-validation-testing </a:t>
            </a:r>
          </a:p>
          <a:p>
            <a:pPr lvl="1" indent="228600" defTabSz="457200">
              <a:lnSpc>
                <a:spcPct val="150000"/>
              </a:lnSpc>
              <a:spcBef>
                <a:spcPts val="1200"/>
              </a:spcBef>
              <a:defRPr>
                <a:latin typeface="Times"/>
                <a:ea typeface="Times"/>
                <a:cs typeface="Times"/>
                <a:sym typeface="Times"/>
              </a:defRPr>
            </a:pPr>
            <a:r>
              <a:t>=&gt; CVC Presence Identification </a:t>
            </a:r>
            <a:endParaRPr sz="1200"/>
          </a:p>
          <a:p>
            <a:pPr defTabSz="457200">
              <a:lnSpc>
                <a:spcPts val="3000"/>
              </a:lnSpc>
              <a:spcBef>
                <a:spcPts val="1200"/>
              </a:spcBef>
              <a:defRPr sz="1333">
                <a:latin typeface="Times"/>
                <a:ea typeface="Times"/>
                <a:cs typeface="Times"/>
                <a:sym typeface="Times"/>
              </a:defRPr>
            </a:pPr>
            <a:endParaRPr sz="1200"/>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Data</a:t>
            </a:r>
          </a:p>
        </p:txBody>
      </p:sp>
      <p:pic>
        <p:nvPicPr>
          <p:cNvPr id="213"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214" name="Content Placeholder 2"/>
          <p:cNvSpPr txBox="1"/>
          <p:nvPr/>
        </p:nvSpPr>
        <p:spPr>
          <a:xfrm>
            <a:off x="574762" y="1076050"/>
            <a:ext cx="8685138"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CVC Type - Whole image level annotation </a:t>
            </a:r>
            <a:endParaRPr sz="1200"/>
          </a:p>
          <a:p>
            <a:pPr defTabSz="457200">
              <a:lnSpc>
                <a:spcPct val="150000"/>
              </a:lnSpc>
              <a:spcBef>
                <a:spcPts val="1200"/>
              </a:spcBef>
              <a:defRPr>
                <a:latin typeface="Times"/>
                <a:ea typeface="Times"/>
                <a:cs typeface="Times"/>
                <a:sym typeface="Times"/>
              </a:defRPr>
            </a:pPr>
            <a:r>
              <a:t>A subset of around 16,000 CXRs from NIH were labeled by a group of radiologists</a:t>
            </a:r>
          </a:p>
          <a:p>
            <a:pPr defTabSz="457200">
              <a:lnSpc>
                <a:spcPct val="150000"/>
              </a:lnSpc>
              <a:spcBef>
                <a:spcPts val="1200"/>
              </a:spcBef>
              <a:defRPr>
                <a:latin typeface="Times"/>
                <a:ea typeface="Times"/>
                <a:cs typeface="Times"/>
                <a:sym typeface="Times"/>
              </a:defRPr>
            </a:pPr>
            <a:r>
              <a:t>10,746 CXRs with at least one type of externally inserted catheter: </a:t>
            </a:r>
          </a:p>
          <a:p>
            <a:pPr lvl="1" indent="228600" defTabSz="457200">
              <a:lnSpc>
                <a:spcPct val="150000"/>
              </a:lnSpc>
              <a:spcBef>
                <a:spcPts val="1200"/>
              </a:spcBef>
              <a:defRPr>
                <a:latin typeface="Times"/>
                <a:ea typeface="Times"/>
                <a:cs typeface="Times"/>
                <a:sym typeface="Times"/>
              </a:defRPr>
            </a:pPr>
            <a:r>
              <a:t>4249 PICC + 1651 IJ + 201 Subclavian +192 Swan- Ganz + 4453 Other catheters, including airway and drainage tubes </a:t>
            </a:r>
            <a:endParaRPr sz="1200"/>
          </a:p>
          <a:p>
            <a:pPr defTabSz="457200">
              <a:lnSpc>
                <a:spcPct val="150000"/>
              </a:lnSpc>
              <a:spcBef>
                <a:spcPts val="1200"/>
              </a:spcBef>
              <a:defRPr>
                <a:latin typeface="Times"/>
                <a:ea typeface="Times"/>
                <a:cs typeface="Times"/>
                <a:sym typeface="Times"/>
              </a:defRPr>
            </a:pPr>
            <a:r>
              <a:t> </a:t>
            </a:r>
          </a:p>
          <a:p>
            <a:pPr defTabSz="457200">
              <a:lnSpc>
                <a:spcPct val="150000"/>
              </a:lnSpc>
              <a:spcBef>
                <a:spcPts val="1200"/>
              </a:spcBef>
              <a:defRPr>
                <a:latin typeface="Times"/>
                <a:ea typeface="Times"/>
                <a:cs typeface="Times"/>
                <a:sym typeface="Times"/>
              </a:defRPr>
            </a:pPr>
            <a:r>
              <a:t>5-fold cross-validation using a 60-20-20 split for training-validation- testing </a:t>
            </a:r>
          </a:p>
          <a:p>
            <a:pPr lvl="1" indent="228600" defTabSz="457200">
              <a:lnSpc>
                <a:spcPct val="150000"/>
              </a:lnSpc>
              <a:spcBef>
                <a:spcPts val="1200"/>
              </a:spcBef>
              <a:defRPr>
                <a:latin typeface="Times"/>
                <a:ea typeface="Times"/>
                <a:cs typeface="Times"/>
                <a:sym typeface="Times"/>
              </a:defRPr>
            </a:pPr>
            <a:r>
              <a:t>=&gt; CVC Type Identification </a:t>
            </a:r>
            <a:endParaRPr sz="1200"/>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Result</a:t>
            </a:r>
          </a:p>
        </p:txBody>
      </p:sp>
      <p:pic>
        <p:nvPicPr>
          <p:cNvPr id="219"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220" name="Content Placeholder 2"/>
          <p:cNvSpPr txBox="1"/>
          <p:nvPr/>
        </p:nvSpPr>
        <p:spPr>
          <a:xfrm>
            <a:off x="574762" y="1076050"/>
            <a:ext cx="8685138"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Segmentation </a:t>
            </a:r>
            <a:endParaRPr sz="1200"/>
          </a:p>
          <a:p>
            <a:pPr lvl="1" indent="228600" defTabSz="457200">
              <a:lnSpc>
                <a:spcPct val="150000"/>
              </a:lnSpc>
              <a:spcBef>
                <a:spcPts val="1200"/>
              </a:spcBef>
              <a:defRPr>
                <a:latin typeface="Times"/>
                <a:ea typeface="Times"/>
                <a:cs typeface="Times"/>
                <a:sym typeface="Times"/>
              </a:defRPr>
            </a:pPr>
            <a:endParaRPr sz="1200"/>
          </a:p>
        </p:txBody>
      </p:sp>
      <p:pic>
        <p:nvPicPr>
          <p:cNvPr id="221" name="屏幕快照 2020-01-15 下午9.26.50.png" descr="屏幕快照 2020-01-15 下午9.26.50.png"/>
          <p:cNvPicPr>
            <a:picLocks noChangeAspect="1"/>
          </p:cNvPicPr>
          <p:nvPr/>
        </p:nvPicPr>
        <p:blipFill>
          <a:blip r:embed="rId4">
            <a:extLst/>
          </a:blip>
          <a:stretch>
            <a:fillRect/>
          </a:stretch>
        </p:blipFill>
        <p:spPr>
          <a:xfrm>
            <a:off x="621791" y="2149782"/>
            <a:ext cx="10872218" cy="333467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Result</a:t>
            </a:r>
          </a:p>
        </p:txBody>
      </p:sp>
      <p:pic>
        <p:nvPicPr>
          <p:cNvPr id="226"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227" name="Content Placeholder 2"/>
          <p:cNvSpPr txBox="1"/>
          <p:nvPr/>
        </p:nvSpPr>
        <p:spPr>
          <a:xfrm>
            <a:off x="574762" y="1076050"/>
            <a:ext cx="8685138"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 CVC Presence Identification </a:t>
            </a:r>
            <a:endParaRPr sz="1200"/>
          </a:p>
          <a:p>
            <a:pPr lvl="1" indent="228600" defTabSz="457200">
              <a:lnSpc>
                <a:spcPct val="150000"/>
              </a:lnSpc>
              <a:spcBef>
                <a:spcPts val="1200"/>
              </a:spcBef>
              <a:defRPr>
                <a:latin typeface="Times"/>
                <a:ea typeface="Times"/>
                <a:cs typeface="Times"/>
                <a:sym typeface="Times"/>
              </a:defRPr>
            </a:pPr>
            <a:endParaRPr sz="1200"/>
          </a:p>
        </p:txBody>
      </p:sp>
      <p:pic>
        <p:nvPicPr>
          <p:cNvPr id="228" name="屏幕快照 2020-01-15 下午9.28.15.png" descr="屏幕快照 2020-01-15 下午9.28.15.png"/>
          <p:cNvPicPr>
            <a:picLocks noChangeAspect="1"/>
          </p:cNvPicPr>
          <p:nvPr/>
        </p:nvPicPr>
        <p:blipFill>
          <a:blip r:embed="rId4">
            <a:extLst/>
          </a:blip>
          <a:stretch>
            <a:fillRect/>
          </a:stretch>
        </p:blipFill>
        <p:spPr>
          <a:xfrm>
            <a:off x="1158130" y="1933823"/>
            <a:ext cx="8822671" cy="326340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Result</a:t>
            </a:r>
          </a:p>
        </p:txBody>
      </p:sp>
      <p:pic>
        <p:nvPicPr>
          <p:cNvPr id="233"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234" name="Content Placeholder 2"/>
          <p:cNvSpPr txBox="1"/>
          <p:nvPr/>
        </p:nvSpPr>
        <p:spPr>
          <a:xfrm>
            <a:off x="574762" y="1076050"/>
            <a:ext cx="8685138"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 CVC Type Identification</a:t>
            </a: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 </a:t>
            </a:r>
            <a:endParaRPr sz="1200"/>
          </a:p>
          <a:p>
            <a:pPr lvl="1" indent="228600" defTabSz="457200">
              <a:lnSpc>
                <a:spcPct val="150000"/>
              </a:lnSpc>
              <a:spcBef>
                <a:spcPts val="1200"/>
              </a:spcBef>
              <a:defRPr>
                <a:latin typeface="Times"/>
                <a:ea typeface="Times"/>
                <a:cs typeface="Times"/>
                <a:sym typeface="Times"/>
              </a:defRPr>
            </a:pPr>
            <a:endParaRPr sz="1200"/>
          </a:p>
        </p:txBody>
      </p:sp>
      <p:pic>
        <p:nvPicPr>
          <p:cNvPr id="235" name="屏幕快照 2020-01-15 下午9.29.20.png" descr="屏幕快照 2020-01-15 下午9.29.20.png"/>
          <p:cNvPicPr>
            <a:picLocks noChangeAspect="1"/>
          </p:cNvPicPr>
          <p:nvPr/>
        </p:nvPicPr>
        <p:blipFill>
          <a:blip r:embed="rId4">
            <a:extLst/>
          </a:blip>
          <a:srcRect l="0" t="0" r="0" b="69648"/>
          <a:stretch>
            <a:fillRect/>
          </a:stretch>
        </p:blipFill>
        <p:spPr>
          <a:xfrm>
            <a:off x="4571553" y="419100"/>
            <a:ext cx="6819901" cy="1730723"/>
          </a:xfrm>
          <a:prstGeom prst="rect">
            <a:avLst/>
          </a:prstGeom>
          <a:ln w="12700">
            <a:miter lim="400000"/>
          </a:ln>
        </p:spPr>
      </p:pic>
      <p:pic>
        <p:nvPicPr>
          <p:cNvPr id="236" name="屏幕快照 2020-01-15 下午9.29.20.png" descr="屏幕快照 2020-01-15 下午9.29.20.png"/>
          <p:cNvPicPr>
            <a:picLocks noChangeAspect="1"/>
          </p:cNvPicPr>
          <p:nvPr/>
        </p:nvPicPr>
        <p:blipFill>
          <a:blip r:embed="rId4">
            <a:extLst/>
          </a:blip>
          <a:srcRect l="0" t="41359" r="0" b="0"/>
          <a:stretch>
            <a:fillRect/>
          </a:stretch>
        </p:blipFill>
        <p:spPr>
          <a:xfrm>
            <a:off x="685353" y="1908224"/>
            <a:ext cx="8684999" cy="425834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Conclusion</a:t>
            </a:r>
          </a:p>
        </p:txBody>
      </p:sp>
      <p:pic>
        <p:nvPicPr>
          <p:cNvPr id="241"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242" name="Content Placeholder 2"/>
          <p:cNvSpPr txBox="1"/>
          <p:nvPr/>
        </p:nvSpPr>
        <p:spPr>
          <a:xfrm>
            <a:off x="574762" y="1076050"/>
            <a:ext cx="8685138" cy="54821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 A large labelled dataset is provided. </a:t>
            </a: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First time for simultaneous detection and classification of CVCs </a:t>
            </a: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A robust solution (spatial prior) </a:t>
            </a:r>
            <a:endParaRPr sz="1200"/>
          </a:p>
          <a:p>
            <a:pPr lvl="1" indent="228600" defTabSz="457200">
              <a:lnSpc>
                <a:spcPct val="150000"/>
              </a:lnSpc>
              <a:spcBef>
                <a:spcPts val="1200"/>
              </a:spcBef>
              <a:defRPr>
                <a:latin typeface="Times"/>
                <a:ea typeface="Times"/>
                <a:cs typeface="Times"/>
                <a:sym typeface="Times"/>
              </a:defRPr>
            </a:pPr>
            <a:endParaRPr sz="1200"/>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Paper Information</a:t>
            </a:r>
          </a:p>
        </p:txBody>
      </p:sp>
      <p:pic>
        <p:nvPicPr>
          <p:cNvPr id="120"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21" name="Cite paper as: Subramanian V., Wang H., Wu J.T., Wong K.C.L., Sharma A., Syeda-Mahmood T. (2019) Automated Detection and Type Classification of Central Venous Catheters in Chest X-Rays. In: Shen D. et al. (eds) Medical Image Computing and Computer Assisted Intervention – MICCAI 2019. MICCAI 2019. Lecture Notes in Computer Science, vol 11769. Springer, Cham"/>
          <p:cNvSpPr txBox="1"/>
          <p:nvPr/>
        </p:nvSpPr>
        <p:spPr>
          <a:xfrm>
            <a:off x="625562" y="5433061"/>
            <a:ext cx="10940876" cy="68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ts val="3200"/>
              </a:lnSpc>
              <a:defRPr sz="1400">
                <a:solidFill>
                  <a:srgbClr val="333333"/>
                </a:solidFill>
                <a:latin typeface="+mj-lt"/>
                <a:ea typeface="+mj-ea"/>
                <a:cs typeface="+mj-cs"/>
                <a:sym typeface="Helvetica"/>
              </a:defRPr>
            </a:pPr>
            <a:r>
              <a:t>Cite paper as: </a:t>
            </a:r>
            <a:r>
              <a:rPr sz="1200"/>
              <a:t>Subramanian V., Wang H., Wu J.T., Wong K.C.L., Sharma A., Syeda-Mahmood T. (2019) Automated Detection and Type Classification of Central Venous Catheters in Chest X-Rays. In: Shen D. et al. (eds) Medical Image Computing and Computer Assisted Intervention – MICCAI 2019. MICCAI 2019. Lecture Notes in Computer Science, vol 11769. Springer, Cham</a:t>
            </a:r>
          </a:p>
        </p:txBody>
      </p:sp>
      <p:sp>
        <p:nvSpPr>
          <p:cNvPr id="122" name="Content Placeholder 2"/>
          <p:cNvSpPr txBox="1"/>
          <p:nvPr/>
        </p:nvSpPr>
        <p:spPr>
          <a:xfrm>
            <a:off x="625562" y="1063350"/>
            <a:ext cx="10940876" cy="47313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TITLE</a:t>
            </a:r>
          </a:p>
          <a:p>
            <a:pPr>
              <a:spcBef>
                <a:spcPts val="500"/>
              </a:spcBef>
              <a:defRPr b="1" sz="2300">
                <a:solidFill>
                  <a:srgbClr val="002673"/>
                </a:solidFill>
                <a:latin typeface="Sakkal Majalla"/>
                <a:ea typeface="Sakkal Majalla"/>
                <a:cs typeface="Sakkal Majalla"/>
                <a:sym typeface="Sakkal Majalla"/>
              </a:defRPr>
            </a:pPr>
          </a:p>
          <a:p>
            <a:pPr algn="ctr" defTabSz="457200">
              <a:lnSpc>
                <a:spcPts val="4900"/>
              </a:lnSpc>
              <a:spcBef>
                <a:spcPts val="1200"/>
              </a:spcBef>
              <a:defRPr sz="2300">
                <a:latin typeface="Times"/>
                <a:ea typeface="Times"/>
                <a:cs typeface="Times"/>
                <a:sym typeface="Times"/>
              </a:defRPr>
            </a:pPr>
            <a:r>
              <a:t>Automated Detection and Type Classification of Central Venous Catheters in Chest X-rays </a:t>
            </a:r>
          </a:p>
          <a:p>
            <a:pPr defTabSz="457200">
              <a:lnSpc>
                <a:spcPts val="4900"/>
              </a:lnSpc>
              <a:spcBef>
                <a:spcPts val="1200"/>
              </a:spcBef>
              <a:defRPr sz="2300">
                <a:latin typeface="Times"/>
                <a:ea typeface="Times"/>
                <a:cs typeface="Times"/>
                <a:sym typeface="Times"/>
              </a:defRPr>
            </a:pP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Authors </a:t>
            </a:r>
          </a:p>
        </p:txBody>
      </p:sp>
      <p:pic>
        <p:nvPicPr>
          <p:cNvPr id="123" name="屏幕快照 2020-01-15 下午4.52.40.png" descr="屏幕快照 2020-01-15 下午4.52.40.png"/>
          <p:cNvPicPr>
            <a:picLocks noChangeAspect="1"/>
          </p:cNvPicPr>
          <p:nvPr/>
        </p:nvPicPr>
        <p:blipFill>
          <a:blip r:embed="rId4">
            <a:extLst/>
          </a:blip>
          <a:stretch>
            <a:fillRect/>
          </a:stretch>
        </p:blipFill>
        <p:spPr>
          <a:xfrm>
            <a:off x="3028950" y="3201342"/>
            <a:ext cx="6134100" cy="15621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References </a:t>
            </a:r>
          </a:p>
        </p:txBody>
      </p:sp>
      <p:pic>
        <p:nvPicPr>
          <p:cNvPr id="247"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248" name="Content Placeholder 2"/>
          <p:cNvSpPr txBox="1"/>
          <p:nvPr/>
        </p:nvSpPr>
        <p:spPr>
          <a:xfrm>
            <a:off x="625562" y="1063350"/>
            <a:ext cx="10585425" cy="54904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899" indent="-342899">
              <a:spcBef>
                <a:spcPts val="500"/>
              </a:spcBef>
              <a:buClr>
                <a:srgbClr val="009999"/>
              </a:buClr>
              <a:buSzPct val="65000"/>
              <a:buChar char="■"/>
              <a:defRPr b="1" sz="1200">
                <a:solidFill>
                  <a:srgbClr val="002673"/>
                </a:solidFill>
                <a:latin typeface="Sakkal Majalla"/>
                <a:ea typeface="Sakkal Majalla"/>
                <a:cs typeface="Sakkal Majalla"/>
                <a:sym typeface="Sakkal Majalla"/>
              </a:defRPr>
            </a:pPr>
            <a:r>
              <a:t>[1] Lee, H., Mansouri, M., Tajmir, S., Lev, M.H., Do, S.: A deep-learning system for fully-automated peripherally inserted central catheter (PICC) tip detection. Journal of digital imaging pp. 1–10 (2017) </a:t>
            </a:r>
            <a:br/>
            <a:endParaRPr>
              <a:solidFill>
                <a:srgbClr val="E00F26"/>
              </a:solidFill>
            </a:endParaRPr>
          </a:p>
          <a:p>
            <a:pPr marL="342899" indent="-342899">
              <a:spcBef>
                <a:spcPts val="500"/>
              </a:spcBef>
              <a:buClr>
                <a:srgbClr val="009999"/>
              </a:buClr>
              <a:buSzPct val="65000"/>
              <a:buChar char="■"/>
              <a:defRPr b="1" sz="1200">
                <a:solidFill>
                  <a:srgbClr val="002673"/>
                </a:solidFill>
                <a:latin typeface="Sakkal Majalla"/>
                <a:ea typeface="Sakkal Majalla"/>
                <a:cs typeface="Sakkal Majalla"/>
                <a:sym typeface="Sakkal Majalla"/>
              </a:defRPr>
            </a:pPr>
            <a:r>
              <a:t>[2] Ambrosini, P., Ruijters, D., Niessen, W.J., Moelker, A., van Walsum, T.: Fully au- tomatic and real-time catheter segmentation in X-ray fluoroscopy. In: International Conference on Medical Image Computing and Computer-Assisted Intervention. pp. 577–585. Springer (2017) </a:t>
            </a:r>
            <a:br/>
          </a:p>
          <a:p>
            <a:pPr marL="342899" indent="-342899">
              <a:spcBef>
                <a:spcPts val="500"/>
              </a:spcBef>
              <a:buClr>
                <a:srgbClr val="009999"/>
              </a:buClr>
              <a:buSzPct val="65000"/>
              <a:buChar char="■"/>
              <a:defRPr b="1" sz="1200">
                <a:solidFill>
                  <a:srgbClr val="002673"/>
                </a:solidFill>
                <a:latin typeface="Sakkal Majalla"/>
                <a:ea typeface="Sakkal Majalla"/>
                <a:cs typeface="Sakkal Majalla"/>
                <a:sym typeface="Sakkal Majalla"/>
              </a:defRPr>
            </a:pPr>
            <a:r>
              <a:t>[3] Yi, X., Adams, S., Babyn, P., Elnajmi, A.: Automatic catheter and tube detection in pediatric x-ray images using a scale-recurrent network and synthetic data. Journal of digital imaging pp. 1–10 (2019) </a:t>
            </a:r>
            <a:br/>
          </a:p>
          <a:p>
            <a:pPr marL="342899" indent="-342899">
              <a:spcBef>
                <a:spcPts val="500"/>
              </a:spcBef>
              <a:buClr>
                <a:srgbClr val="009999"/>
              </a:buClr>
              <a:buSzPct val="65000"/>
              <a:buChar char="■"/>
              <a:defRPr b="1" sz="1200">
                <a:solidFill>
                  <a:srgbClr val="002673"/>
                </a:solidFill>
                <a:latin typeface="Sakkal Majalla"/>
                <a:ea typeface="Sakkal Majalla"/>
                <a:cs typeface="Sakkal Majalla"/>
                <a:sym typeface="Sakkal Majalla"/>
              </a:defRPr>
            </a:pPr>
            <a:r>
              <a:t>[4]  Ronneberger,O.,Fischer,P.,Brox,T.:U-net:Convolutionalnetworksforbiomedical image segmentation. In: International Conference on Medical image computing and computer-assisted intervention. Springer (2015) </a:t>
            </a:r>
          </a:p>
          <a:p>
            <a:pPr>
              <a:spcBef>
                <a:spcPts val="500"/>
              </a:spcBef>
              <a:defRPr b="1" sz="1200">
                <a:solidFill>
                  <a:srgbClr val="002673"/>
                </a:solidFill>
                <a:latin typeface="Sakkal Majalla"/>
                <a:ea typeface="Sakkal Majalla"/>
                <a:cs typeface="Sakkal Majalla"/>
                <a:sym typeface="Sakkal Majalla"/>
              </a:defRPr>
            </a:pPr>
          </a:p>
          <a:p>
            <a:pPr marL="342899" indent="-342899">
              <a:spcBef>
                <a:spcPts val="500"/>
              </a:spcBef>
              <a:buClr>
                <a:srgbClr val="009999"/>
              </a:buClr>
              <a:buSzPct val="65000"/>
              <a:buChar char="■"/>
              <a:defRPr b="1" sz="1200">
                <a:solidFill>
                  <a:srgbClr val="002673"/>
                </a:solidFill>
                <a:latin typeface="Sakkal Majalla"/>
                <a:ea typeface="Sakkal Majalla"/>
                <a:cs typeface="Sakkal Majalla"/>
                <a:sym typeface="Sakkal Majalla"/>
              </a:defRPr>
            </a:pPr>
            <a:r>
              <a:t>[5] Wong, K.C., Moradi, M., Tang, H., Syeda-Mahmood, T.: 3D segmentation with exponential logarithmic loss for highly unbalanced object sizes. In: International Conference on Medical Image Computing and Computer-Assisted Intervention. pp. 612–619. Springer (2018) </a:t>
            </a:r>
            <a:b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2"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253" name="Rectangle 4"/>
          <p:cNvSpPr txBox="1"/>
          <p:nvPr/>
        </p:nvSpPr>
        <p:spPr>
          <a:xfrm>
            <a:off x="1990260" y="1485187"/>
            <a:ext cx="8135280" cy="38876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lvl1pPr algn="ctr">
              <a:defRPr b="1" i="1" sz="4800">
                <a:solidFill>
                  <a:srgbClr val="006699"/>
                </a:solidFill>
                <a:latin typeface="Palatino Linotype"/>
                <a:ea typeface="Palatino Linotype"/>
                <a:cs typeface="Palatino Linotype"/>
                <a:sym typeface="Palatino Linotype"/>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Background</a:t>
            </a:r>
          </a:p>
        </p:txBody>
      </p:sp>
      <p:pic>
        <p:nvPicPr>
          <p:cNvPr id="128"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29" name="Content Placeholder 2"/>
          <p:cNvSpPr txBox="1"/>
          <p:nvPr/>
        </p:nvSpPr>
        <p:spPr>
          <a:xfrm>
            <a:off x="625562" y="1063350"/>
            <a:ext cx="8013526" cy="47313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Central Venous Catheters (CVCs)</a:t>
            </a:r>
          </a:p>
          <a:p>
            <a:pPr defTabSz="457200">
              <a:lnSpc>
                <a:spcPct val="150000"/>
              </a:lnSpc>
              <a:spcBef>
                <a:spcPts val="1200"/>
              </a:spcBef>
              <a:defRPr>
                <a:latin typeface="Times"/>
                <a:ea typeface="Times"/>
                <a:cs typeface="Times"/>
                <a:sym typeface="Times"/>
              </a:defRPr>
            </a:pPr>
            <a:r>
              <a:t>Central venous catheters (CVCs) are commonly used in critical care settings and surgeries to monitor a patient’s heart function and deliver medications close to the heart. These are inserted centrally or peripherally through the jugular, subclavian or brachial veins and advanced towards the heart through the venous system, most often blindly.  </a:t>
            </a:r>
          </a:p>
          <a:p>
            <a:pPr defTabSz="457200">
              <a:lnSpc>
                <a:spcPct val="150000"/>
              </a:lnSpc>
              <a:spcBef>
                <a:spcPts val="1200"/>
              </a:spcBef>
              <a:defRPr>
                <a:latin typeface="Times"/>
                <a:ea typeface="Times"/>
                <a:cs typeface="Times"/>
                <a:sym typeface="Times"/>
              </a:defRPr>
            </a:pPr>
          </a:p>
          <a:p>
            <a:pPr defTabSz="457200">
              <a:lnSpc>
                <a:spcPct val="150000"/>
              </a:lnSpc>
              <a:spcBef>
                <a:spcPts val="1200"/>
              </a:spcBef>
              <a:defRPr>
                <a:latin typeface="Times"/>
                <a:ea typeface="Times"/>
                <a:cs typeface="Times"/>
                <a:sym typeface="Times"/>
              </a:defRPr>
            </a:pPr>
            <a:r>
              <a:t>The manual interpretation of the CXRs after the CVC placements is used to rule out malpositioning and complications. </a:t>
            </a:r>
          </a:p>
        </p:txBody>
      </p:sp>
      <p:pic>
        <p:nvPicPr>
          <p:cNvPr id="130" name="图像" descr="图像"/>
          <p:cNvPicPr>
            <a:picLocks noChangeAspect="1"/>
          </p:cNvPicPr>
          <p:nvPr/>
        </p:nvPicPr>
        <p:blipFill>
          <a:blip r:embed="rId4">
            <a:extLst/>
          </a:blip>
          <a:stretch>
            <a:fillRect/>
          </a:stretch>
        </p:blipFill>
        <p:spPr>
          <a:xfrm>
            <a:off x="9217669" y="353069"/>
            <a:ext cx="2247777" cy="2247777"/>
          </a:xfrm>
          <a:prstGeom prst="rect">
            <a:avLst/>
          </a:prstGeom>
          <a:ln w="12700">
            <a:miter lim="400000"/>
          </a:ln>
        </p:spPr>
      </p:pic>
      <p:pic>
        <p:nvPicPr>
          <p:cNvPr id="131" name="图像" descr="图像"/>
          <p:cNvPicPr>
            <a:picLocks noChangeAspect="1"/>
          </p:cNvPicPr>
          <p:nvPr/>
        </p:nvPicPr>
        <p:blipFill>
          <a:blip r:embed="rId5">
            <a:extLst/>
          </a:blip>
          <a:stretch>
            <a:fillRect/>
          </a:stretch>
        </p:blipFill>
        <p:spPr>
          <a:xfrm>
            <a:off x="8514043" y="3206387"/>
            <a:ext cx="3655029" cy="274127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Problem</a:t>
            </a:r>
          </a:p>
        </p:txBody>
      </p:sp>
      <p:pic>
        <p:nvPicPr>
          <p:cNvPr id="136"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37" name="Content Placeholder 2"/>
          <p:cNvSpPr txBox="1"/>
          <p:nvPr/>
        </p:nvSpPr>
        <p:spPr>
          <a:xfrm>
            <a:off x="625562" y="1063350"/>
            <a:ext cx="8603779" cy="54904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Target</a:t>
            </a:r>
          </a:p>
          <a:p>
            <a:pPr defTabSz="457200">
              <a:lnSpc>
                <a:spcPct val="150000"/>
              </a:lnSpc>
              <a:spcBef>
                <a:spcPts val="1200"/>
              </a:spcBef>
              <a:defRPr>
                <a:latin typeface="Times"/>
                <a:ea typeface="Times"/>
                <a:cs typeface="Times"/>
                <a:sym typeface="Times"/>
              </a:defRPr>
            </a:pPr>
            <a:r>
              <a:t>Simultaneously and automatically address the detection and classification of the CVC type on a large public CXR dataset</a:t>
            </a: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Meaning</a:t>
            </a:r>
          </a:p>
          <a:p>
            <a:pPr defTabSz="457200">
              <a:lnSpc>
                <a:spcPts val="3600"/>
              </a:lnSpc>
              <a:spcBef>
                <a:spcPts val="1200"/>
              </a:spcBef>
              <a:defRPr sz="1333">
                <a:latin typeface="Times"/>
                <a:ea typeface="Times"/>
                <a:cs typeface="Times"/>
                <a:sym typeface="Times"/>
              </a:defRPr>
            </a:pPr>
            <a:r>
              <a:rPr sz="1800"/>
              <a:t>Considerably expedite the clinical workflow for future automatically radiology reports</a:t>
            </a:r>
            <a:endParaRPr sz="1800"/>
          </a:p>
          <a:p>
            <a:pPr defTabSz="457200">
              <a:lnSpc>
                <a:spcPts val="3600"/>
              </a:lnSpc>
              <a:spcBef>
                <a:spcPts val="1200"/>
              </a:spcBef>
              <a:defRPr sz="1333">
                <a:latin typeface="Times"/>
                <a:ea typeface="Times"/>
                <a:cs typeface="Times"/>
                <a:sym typeface="Times"/>
              </a:defRPr>
            </a:pPr>
            <a:r>
              <a:rPr sz="1800"/>
              <a:t>Type classification</a:t>
            </a: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Difficulties</a:t>
            </a:r>
          </a:p>
          <a:p>
            <a:pPr marL="240631" indent="-240631" defTabSz="457200">
              <a:lnSpc>
                <a:spcPts val="3600"/>
              </a:lnSpc>
              <a:spcBef>
                <a:spcPts val="1200"/>
              </a:spcBef>
              <a:buSzPct val="100000"/>
              <a:buAutoNum type="arabicPeriod" startAt="1"/>
              <a:defRPr>
                <a:latin typeface="Times"/>
                <a:ea typeface="Times"/>
                <a:cs typeface="Times"/>
                <a:sym typeface="Times"/>
              </a:defRPr>
            </a:pPr>
            <a:r>
              <a:t>Different types of CVCs also have slightly different optimal tip locations.</a:t>
            </a:r>
          </a:p>
          <a:p>
            <a:pPr marL="240631" indent="-240631" defTabSz="457200">
              <a:lnSpc>
                <a:spcPts val="3600"/>
              </a:lnSpc>
              <a:spcBef>
                <a:spcPts val="1200"/>
              </a:spcBef>
              <a:buSzPct val="100000"/>
              <a:buAutoNum type="arabicPeriod" startAt="1"/>
              <a:defRPr>
                <a:latin typeface="Times"/>
                <a:ea typeface="Times"/>
                <a:cs typeface="Times"/>
                <a:sym typeface="Times"/>
              </a:defRPr>
            </a:pPr>
            <a:r>
              <a:t> Thin tubular structures that occupy less than 1% of the footprint in the overall image    =&gt;  bad results from direct detection and recognition through whole image</a:t>
            </a:r>
          </a:p>
          <a:p>
            <a:pPr defTabSz="457200">
              <a:lnSpc>
                <a:spcPts val="3600"/>
              </a:lnSpc>
              <a:spcBef>
                <a:spcPts val="1200"/>
              </a:spcBef>
              <a:defRPr>
                <a:latin typeface="Times"/>
                <a:ea typeface="Times"/>
                <a:cs typeface="Times"/>
                <a:sym typeface="Times"/>
              </a:defRPr>
            </a:pPr>
          </a:p>
          <a:p>
            <a:pPr defTabSz="457200">
              <a:lnSpc>
                <a:spcPts val="2800"/>
              </a:lnSpc>
              <a:spcBef>
                <a:spcPts val="1200"/>
              </a:spcBef>
              <a:defRPr sz="1200">
                <a:latin typeface="Times"/>
                <a:ea typeface="Times"/>
                <a:cs typeface="Times"/>
                <a:sym typeface="Times"/>
              </a:defRPr>
            </a:pPr>
            <a:r>
              <a:t>Figure: (a) Original CXR where the CVC is barely visible, (b) enlarged region of interest focusing on the CVC, (c) manual CVC annotation, (d) segmentation produced by U- Net </a:t>
            </a:r>
          </a:p>
        </p:txBody>
      </p:sp>
      <p:pic>
        <p:nvPicPr>
          <p:cNvPr id="138" name="屏幕快照 2020-01-15 下午7.13.55.png" descr="屏幕快照 2020-01-15 下午7.13.55.png"/>
          <p:cNvPicPr>
            <a:picLocks noChangeAspect="1"/>
          </p:cNvPicPr>
          <p:nvPr/>
        </p:nvPicPr>
        <p:blipFill>
          <a:blip r:embed="rId4">
            <a:extLst/>
          </a:blip>
          <a:stretch>
            <a:fillRect/>
          </a:stretch>
        </p:blipFill>
        <p:spPr>
          <a:xfrm>
            <a:off x="9114234" y="2639560"/>
            <a:ext cx="2964735" cy="34818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Previous Method</a:t>
            </a:r>
          </a:p>
        </p:txBody>
      </p:sp>
      <p:pic>
        <p:nvPicPr>
          <p:cNvPr id="143"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44" name="Content Placeholder 2"/>
          <p:cNvSpPr txBox="1"/>
          <p:nvPr/>
        </p:nvSpPr>
        <p:spPr>
          <a:xfrm>
            <a:off x="625562" y="1063350"/>
            <a:ext cx="9614867" cy="54904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Lee, H. (2017). et al[1]: 2 FCNs for PICC line and Tip ROI, output PICC tip. </a:t>
            </a:r>
            <a:r>
              <a:rPr>
                <a:solidFill>
                  <a:srgbClr val="E00F26"/>
                </a:solidFill>
              </a:rPr>
              <a:t>Only for 1 type of CVCs, which is PICC. </a:t>
            </a:r>
            <a:endParaRPr>
              <a:solidFill>
                <a:srgbClr val="E00F26"/>
              </a:solidFill>
            </a:endParaRP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endParaRPr>
              <a:solidFill>
                <a:srgbClr val="E00F26"/>
              </a:solidFill>
            </a:endParaRP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Ambrosini, P. (2017) et al.[2]: U-net. </a:t>
            </a:r>
            <a:r>
              <a:rPr>
                <a:solidFill>
                  <a:srgbClr val="DF101A"/>
                </a:solidFill>
              </a:rPr>
              <a:t>Small size of dataset and no classification</a:t>
            </a:r>
          </a:p>
          <a:p>
            <a:pPr>
              <a:spcBef>
                <a:spcPts val="500"/>
              </a:spcBef>
              <a:defRPr b="1" sz="2300">
                <a:solidFill>
                  <a:srgbClr val="002673"/>
                </a:solidFill>
                <a:latin typeface="Sakkal Majalla"/>
                <a:ea typeface="Sakkal Majalla"/>
                <a:cs typeface="Sakkal Majalla"/>
                <a:sym typeface="Sakkal Majalla"/>
              </a:defRPr>
            </a:pP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Yi, X. (2019). et al[3]: Scale RNN. </a:t>
            </a:r>
            <a:r>
              <a:rPr>
                <a:solidFill>
                  <a:srgbClr val="DD101D"/>
                </a:solidFill>
              </a:rPr>
              <a:t>Only segmentation for</a:t>
            </a:r>
            <a:r>
              <a:t> </a:t>
            </a:r>
            <a:r>
              <a:rPr>
                <a:solidFill>
                  <a:srgbClr val="E10F21"/>
                </a:solidFill>
              </a:rPr>
              <a:t>Synthetic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Method</a:t>
            </a:r>
          </a:p>
        </p:txBody>
      </p:sp>
      <p:pic>
        <p:nvPicPr>
          <p:cNvPr id="149"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50" name="Content Placeholder 2"/>
          <p:cNvSpPr txBox="1"/>
          <p:nvPr/>
        </p:nvSpPr>
        <p:spPr>
          <a:xfrm>
            <a:off x="625562" y="1063350"/>
            <a:ext cx="8603779" cy="54904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Structure</a:t>
            </a:r>
          </a:p>
          <a:p>
            <a:pPr defTabSz="457200">
              <a:lnSpc>
                <a:spcPct val="150000"/>
              </a:lnSpc>
              <a:spcBef>
                <a:spcPts val="1200"/>
              </a:spcBef>
              <a:defRPr>
                <a:latin typeface="Times"/>
                <a:ea typeface="Times"/>
                <a:cs typeface="Times"/>
                <a:sym typeface="Times"/>
              </a:defRPr>
            </a:pPr>
          </a:p>
          <a:p>
            <a:pPr defTabSz="457200">
              <a:lnSpc>
                <a:spcPct val="150000"/>
              </a:lnSpc>
              <a:spcBef>
                <a:spcPts val="1200"/>
              </a:spcBef>
              <a:defRPr>
                <a:latin typeface="Times"/>
                <a:ea typeface="Times"/>
                <a:cs typeface="Times"/>
                <a:sym typeface="Times"/>
              </a:defRPr>
            </a:pPr>
          </a:p>
          <a:p>
            <a:pPr defTabSz="457200">
              <a:lnSpc>
                <a:spcPct val="150000"/>
              </a:lnSpc>
              <a:spcBef>
                <a:spcPts val="1200"/>
              </a:spcBef>
              <a:defRPr>
                <a:latin typeface="Times"/>
                <a:ea typeface="Times"/>
                <a:cs typeface="Times"/>
                <a:sym typeface="Times"/>
              </a:defRPr>
            </a:pPr>
          </a:p>
          <a:p>
            <a:pPr defTabSz="457200">
              <a:lnSpc>
                <a:spcPct val="150000"/>
              </a:lnSpc>
              <a:spcBef>
                <a:spcPts val="1200"/>
              </a:spcBef>
              <a:defRPr>
                <a:latin typeface="Times"/>
                <a:ea typeface="Times"/>
                <a:cs typeface="Times"/>
                <a:sym typeface="Times"/>
              </a:defRPr>
            </a:pPr>
          </a:p>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Input &amp; Output</a:t>
            </a:r>
            <a:endParaRPr sz="1200"/>
          </a:p>
          <a:p>
            <a:pPr defTabSz="457200">
              <a:lnSpc>
                <a:spcPts val="3600"/>
              </a:lnSpc>
              <a:spcBef>
                <a:spcPts val="1200"/>
              </a:spcBef>
              <a:defRPr>
                <a:latin typeface="Times"/>
                <a:ea typeface="Times"/>
                <a:cs typeface="Times"/>
                <a:sym typeface="Times"/>
              </a:defRPr>
            </a:pPr>
            <a:r>
              <a:t>Input: Original CXR Image &amp; Spatial Prior</a:t>
            </a:r>
          </a:p>
          <a:p>
            <a:pPr defTabSz="457200">
              <a:lnSpc>
                <a:spcPts val="3600"/>
              </a:lnSpc>
              <a:spcBef>
                <a:spcPts val="1200"/>
              </a:spcBef>
              <a:defRPr>
                <a:latin typeface="Times"/>
                <a:ea typeface="Times"/>
                <a:cs typeface="Times"/>
                <a:sym typeface="Times"/>
              </a:defRPr>
            </a:pPr>
            <a:r>
              <a:t>Output: If Line Present &amp;  Type of Line</a:t>
            </a:r>
          </a:p>
        </p:txBody>
      </p:sp>
      <p:pic>
        <p:nvPicPr>
          <p:cNvPr id="151" name="屏幕快照 2020-01-15 下午7.46.32.png" descr="屏幕快照 2020-01-15 下午7.46.32.png"/>
          <p:cNvPicPr>
            <a:picLocks noChangeAspect="1"/>
          </p:cNvPicPr>
          <p:nvPr/>
        </p:nvPicPr>
        <p:blipFill>
          <a:blip r:embed="rId4">
            <a:extLst/>
          </a:blip>
          <a:stretch>
            <a:fillRect/>
          </a:stretch>
        </p:blipFill>
        <p:spPr>
          <a:xfrm>
            <a:off x="1050925" y="1632247"/>
            <a:ext cx="7493000" cy="20447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Method</a:t>
            </a:r>
          </a:p>
        </p:txBody>
      </p:sp>
      <p:pic>
        <p:nvPicPr>
          <p:cNvPr id="156"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57" name="Content Placeholder 2"/>
          <p:cNvSpPr txBox="1"/>
          <p:nvPr/>
        </p:nvSpPr>
        <p:spPr>
          <a:xfrm>
            <a:off x="625562" y="1063350"/>
            <a:ext cx="8603779" cy="54904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Segmentation</a:t>
            </a:r>
            <a:endParaRPr sz="1200"/>
          </a:p>
          <a:p>
            <a:pPr defTabSz="457200">
              <a:lnSpc>
                <a:spcPts val="3600"/>
              </a:lnSpc>
              <a:spcBef>
                <a:spcPts val="1200"/>
              </a:spcBef>
              <a:defRPr>
                <a:latin typeface="Times"/>
                <a:ea typeface="Times"/>
                <a:cs typeface="Times"/>
                <a:sym typeface="Times"/>
              </a:defRPr>
            </a:pPr>
            <a:r>
              <a:t>Modified U-Net: U-Net[4] + Exponential Logarithmic Loss Function[5] </a:t>
            </a:r>
          </a:p>
          <a:p>
            <a:pPr defTabSz="457200">
              <a:lnSpc>
                <a:spcPts val="3600"/>
              </a:lnSpc>
              <a:spcBef>
                <a:spcPts val="1200"/>
              </a:spcBef>
              <a:defRPr>
                <a:latin typeface="Times"/>
                <a:ea typeface="Times"/>
                <a:cs typeface="Times"/>
                <a:sym typeface="Times"/>
              </a:defRPr>
            </a:pPr>
            <a:r>
              <a:t>U-NET:</a:t>
            </a: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2900"/>
              </a:lnSpc>
              <a:spcBef>
                <a:spcPts val="1200"/>
              </a:spcBef>
              <a:defRPr sz="1333">
                <a:latin typeface="Times"/>
                <a:ea typeface="Times"/>
                <a:cs typeface="Times"/>
                <a:sym typeface="Times"/>
              </a:defRPr>
            </a:pPr>
            <a:r>
              <a:rPr sz="1200"/>
              <a:t>Figure cited from [4]</a:t>
            </a:r>
            <a:endParaRPr sz="1200"/>
          </a:p>
        </p:txBody>
      </p:sp>
      <p:grpSp>
        <p:nvGrpSpPr>
          <p:cNvPr id="160" name="成组"/>
          <p:cNvGrpSpPr/>
          <p:nvPr/>
        </p:nvGrpSpPr>
        <p:grpSpPr>
          <a:xfrm>
            <a:off x="2041613" y="1846084"/>
            <a:ext cx="5771677" cy="4275316"/>
            <a:chOff x="0" y="0"/>
            <a:chExt cx="5771675" cy="4275315"/>
          </a:xfrm>
        </p:grpSpPr>
        <p:pic>
          <p:nvPicPr>
            <p:cNvPr id="158" name="屏幕快照 2020-01-15 下午8.28.37.png" descr="屏幕快照 2020-01-15 下午8.28.37.png"/>
            <p:cNvPicPr>
              <a:picLocks noChangeAspect="1"/>
            </p:cNvPicPr>
            <p:nvPr/>
          </p:nvPicPr>
          <p:blipFill>
            <a:blip r:embed="rId4">
              <a:extLst/>
            </a:blip>
            <a:stretch>
              <a:fillRect/>
            </a:stretch>
          </p:blipFill>
          <p:spPr>
            <a:xfrm>
              <a:off x="0" y="0"/>
              <a:ext cx="5771676" cy="4275316"/>
            </a:xfrm>
            <a:prstGeom prst="rect">
              <a:avLst/>
            </a:prstGeom>
            <a:ln w="12700" cap="flat">
              <a:noFill/>
              <a:miter lim="400000"/>
            </a:ln>
            <a:effectLst/>
          </p:spPr>
        </p:pic>
        <p:sp>
          <p:nvSpPr>
            <p:cNvPr id="159" name="矩形"/>
            <p:cNvSpPr/>
            <p:nvPr/>
          </p:nvSpPr>
          <p:spPr>
            <a:xfrm>
              <a:off x="384086" y="3449815"/>
              <a:ext cx="464395" cy="216001"/>
            </a:xfrm>
            <a:prstGeom prst="rect">
              <a:avLst/>
            </a:prstGeom>
            <a:solidFill>
              <a:srgbClr val="FFFFFF"/>
            </a:solidFill>
            <a:ln w="12700" cap="flat">
              <a:noFill/>
              <a:miter lim="400000"/>
            </a:ln>
            <a:effectLst/>
          </p:spPr>
          <p:txBody>
            <a:bodyPr wrap="square" lIns="45718" tIns="45718" rIns="45718" bIns="45718" numCol="1" anchor="ctr">
              <a:noAutofit/>
            </a:bodyPr>
            <a:lstStyle/>
            <a:p>
              <a:pP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Method</a:t>
            </a:r>
          </a:p>
        </p:txBody>
      </p:sp>
      <p:pic>
        <p:nvPicPr>
          <p:cNvPr id="165"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66" name="Content Placeholder 2"/>
          <p:cNvSpPr txBox="1"/>
          <p:nvPr/>
        </p:nvSpPr>
        <p:spPr>
          <a:xfrm>
            <a:off x="625562" y="1063350"/>
            <a:ext cx="8603779" cy="54904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Segmentation</a:t>
            </a:r>
            <a:endParaRPr sz="1200"/>
          </a:p>
          <a:p>
            <a:pPr defTabSz="457200">
              <a:lnSpc>
                <a:spcPts val="3600"/>
              </a:lnSpc>
              <a:spcBef>
                <a:spcPts val="1200"/>
              </a:spcBef>
              <a:defRPr>
                <a:latin typeface="Times"/>
                <a:ea typeface="Times"/>
                <a:cs typeface="Times"/>
                <a:sym typeface="Times"/>
              </a:defRPr>
            </a:pPr>
            <a:r>
              <a:t>Modified U-Net: U-Net[4] + Exponential Logarithmic Loss Function[5] </a:t>
            </a:r>
          </a:p>
          <a:p>
            <a:pPr defTabSz="457200">
              <a:lnSpc>
                <a:spcPts val="3600"/>
              </a:lnSpc>
              <a:spcBef>
                <a:spcPts val="1200"/>
              </a:spcBef>
              <a:defRPr>
                <a:latin typeface="Times"/>
                <a:ea typeface="Times"/>
                <a:cs typeface="Times"/>
                <a:sym typeface="Times"/>
              </a:defRPr>
            </a:pPr>
            <a:r>
              <a:t>Loss Function: </a:t>
            </a:r>
          </a:p>
          <a:p>
            <a:pPr defTabSz="457200">
              <a:lnSpc>
                <a:spcPts val="3600"/>
              </a:lnSpc>
              <a:spcBef>
                <a:spcPts val="1200"/>
              </a:spcBef>
              <a:defRPr>
                <a:latin typeface="Times"/>
                <a:ea typeface="Times"/>
                <a:cs typeface="Times"/>
                <a:sym typeface="Times"/>
              </a:defRPr>
            </a:pPr>
            <a:r>
              <a:t>the best-performing weights w</a:t>
            </a:r>
            <a:r>
              <a:rPr baseline="-15000" sz="1000"/>
              <a:t>Dice</a:t>
            </a:r>
            <a:r>
              <a:rPr baseline="-8333"/>
              <a:t> </a:t>
            </a:r>
            <a:r>
              <a:t>= 0.8 and w</a:t>
            </a:r>
            <a:r>
              <a:rPr baseline="-15000" sz="1000"/>
              <a:t>Cross</a:t>
            </a:r>
            <a:r>
              <a:rPr baseline="-8333"/>
              <a:t> </a:t>
            </a:r>
            <a:r>
              <a:t>= 0.2 </a:t>
            </a:r>
            <a:endParaRPr sz="1200"/>
          </a:p>
          <a:p>
            <a:pPr defTabSz="457200">
              <a:lnSpc>
                <a:spcPts val="2900"/>
              </a:lnSpc>
              <a:spcBef>
                <a:spcPts val="1200"/>
              </a:spcBef>
              <a:defRPr sz="1333">
                <a:latin typeface="Times"/>
                <a:ea typeface="Times"/>
                <a:cs typeface="Times"/>
                <a:sym typeface="Times"/>
              </a:defRPr>
            </a:pPr>
            <a:r>
              <a:rPr sz="1200"/>
              <a:t>                   </a:t>
            </a: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3000"/>
              </a:lnSpc>
              <a:spcBef>
                <a:spcPts val="1200"/>
              </a:spcBef>
              <a:defRPr sz="1333">
                <a:latin typeface="Times"/>
                <a:ea typeface="Times"/>
                <a:cs typeface="Times"/>
                <a:sym typeface="Times"/>
              </a:defRPr>
            </a:pPr>
            <a:endParaRPr sz="1200"/>
          </a:p>
          <a:p>
            <a:pPr defTabSz="457200">
              <a:lnSpc>
                <a:spcPts val="2900"/>
              </a:lnSpc>
              <a:spcBef>
                <a:spcPts val="1200"/>
              </a:spcBef>
              <a:defRPr sz="1333">
                <a:latin typeface="Times"/>
                <a:ea typeface="Times"/>
                <a:cs typeface="Times"/>
                <a:sym typeface="Times"/>
              </a:defRPr>
            </a:pPr>
            <a:r>
              <a:rPr sz="1200"/>
              <a:t>Figure cited from [5]                   </a:t>
            </a:r>
          </a:p>
        </p:txBody>
      </p:sp>
      <p:grpSp>
        <p:nvGrpSpPr>
          <p:cNvPr id="169" name="成组"/>
          <p:cNvGrpSpPr/>
          <p:nvPr/>
        </p:nvGrpSpPr>
        <p:grpSpPr>
          <a:xfrm>
            <a:off x="2183099" y="2928883"/>
            <a:ext cx="7290697" cy="3141051"/>
            <a:chOff x="0" y="0"/>
            <a:chExt cx="7290695" cy="3141049"/>
          </a:xfrm>
        </p:grpSpPr>
        <p:pic>
          <p:nvPicPr>
            <p:cNvPr id="167" name="屏幕快照 2020-01-15 下午8.30.53.png" descr="屏幕快照 2020-01-15 下午8.30.53.png"/>
            <p:cNvPicPr>
              <a:picLocks noChangeAspect="1"/>
            </p:cNvPicPr>
            <p:nvPr/>
          </p:nvPicPr>
          <p:blipFill>
            <a:blip r:embed="rId4">
              <a:extLst/>
            </a:blip>
            <a:srcRect l="142" t="877" r="0" b="0"/>
            <a:stretch>
              <a:fillRect/>
            </a:stretch>
          </p:blipFill>
          <p:spPr>
            <a:xfrm>
              <a:off x="0" y="0"/>
              <a:ext cx="7180737" cy="3103593"/>
            </a:xfrm>
            <a:prstGeom prst="rect">
              <a:avLst/>
            </a:prstGeom>
            <a:ln w="12700" cap="flat">
              <a:noFill/>
              <a:miter lim="400000"/>
            </a:ln>
            <a:effectLst/>
          </p:spPr>
        </p:pic>
        <p:sp>
          <p:nvSpPr>
            <p:cNvPr id="168" name="矩形"/>
            <p:cNvSpPr/>
            <p:nvPr/>
          </p:nvSpPr>
          <p:spPr>
            <a:xfrm>
              <a:off x="6344658" y="2851541"/>
              <a:ext cx="946038" cy="289509"/>
            </a:xfrm>
            <a:prstGeom prst="rect">
              <a:avLst/>
            </a:prstGeom>
            <a:solidFill>
              <a:srgbClr val="FFFFFF"/>
            </a:solidFill>
            <a:ln w="12700" cap="flat">
              <a:noFill/>
              <a:miter lim="400000"/>
            </a:ln>
            <a:effectLst/>
          </p:spPr>
          <p:txBody>
            <a:bodyPr wrap="square" lIns="45718" tIns="45718" rIns="45718" bIns="45718" numCol="1" anchor="ctr">
              <a:noAutofit/>
            </a:bodyPr>
            <a:lstStyle/>
            <a:p>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xfrm>
            <a:off x="708025" y="368300"/>
            <a:ext cx="7848600" cy="747018"/>
          </a:xfrm>
          <a:prstGeom prst="rect">
            <a:avLst/>
          </a:prstGeom>
        </p:spPr>
        <p:txBody>
          <a:bodyPr/>
          <a:lstStyle>
            <a:lvl1pPr defTabSz="822959">
              <a:defRPr b="1" i="1" sz="4319">
                <a:solidFill>
                  <a:srgbClr val="006699"/>
                </a:solidFill>
                <a:latin typeface="Palatino Linotype"/>
                <a:ea typeface="Palatino Linotype"/>
                <a:cs typeface="Palatino Linotype"/>
                <a:sym typeface="Palatino Linotype"/>
              </a:defRPr>
            </a:lvl1pPr>
          </a:lstStyle>
          <a:p>
            <a:pPr/>
            <a:r>
              <a:t>Method</a:t>
            </a:r>
          </a:p>
        </p:txBody>
      </p:sp>
      <p:pic>
        <p:nvPicPr>
          <p:cNvPr id="174" name="图片 3" descr="图片 3"/>
          <p:cNvPicPr>
            <a:picLocks noChangeAspect="1"/>
          </p:cNvPicPr>
          <p:nvPr/>
        </p:nvPicPr>
        <p:blipFill>
          <a:blip r:embed="rId3">
            <a:extLst/>
          </a:blip>
          <a:stretch>
            <a:fillRect/>
          </a:stretch>
        </p:blipFill>
        <p:spPr>
          <a:xfrm>
            <a:off x="5240535" y="6223000"/>
            <a:ext cx="4752530" cy="620690"/>
          </a:xfrm>
          <a:prstGeom prst="rect">
            <a:avLst/>
          </a:prstGeom>
          <a:ln w="12700">
            <a:miter lim="400000"/>
          </a:ln>
        </p:spPr>
      </p:pic>
      <p:sp>
        <p:nvSpPr>
          <p:cNvPr id="175" name="Content Placeholder 2"/>
          <p:cNvSpPr txBox="1"/>
          <p:nvPr/>
        </p:nvSpPr>
        <p:spPr>
          <a:xfrm>
            <a:off x="574762" y="1076050"/>
            <a:ext cx="10835903" cy="20186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buClr>
                <a:srgbClr val="009999"/>
              </a:buClr>
              <a:buSzPct val="65000"/>
              <a:buChar char="■"/>
              <a:defRPr b="1" sz="2300">
                <a:solidFill>
                  <a:srgbClr val="002673"/>
                </a:solidFill>
                <a:latin typeface="Sakkal Majalla"/>
                <a:ea typeface="Sakkal Majalla"/>
                <a:cs typeface="Sakkal Majalla"/>
                <a:sym typeface="Sakkal Majalla"/>
              </a:defRPr>
            </a:pPr>
            <a:r>
              <a:t>Feature Extraction</a:t>
            </a:r>
            <a:endParaRPr sz="1200"/>
          </a:p>
          <a:p>
            <a:pPr defTabSz="457200">
              <a:lnSpc>
                <a:spcPts val="3600"/>
              </a:lnSpc>
              <a:spcBef>
                <a:spcPts val="1200"/>
              </a:spcBef>
              <a:defRPr>
                <a:latin typeface="Times"/>
                <a:ea typeface="Times"/>
                <a:cs typeface="Times"/>
                <a:sym typeface="Times"/>
              </a:defRPr>
            </a:pPr>
            <a:r>
              <a:t>Spacial prior for each class + Relation to anatomical features + Size and shape properties</a:t>
            </a:r>
          </a:p>
          <a:p>
            <a:pPr defTabSz="457200">
              <a:lnSpc>
                <a:spcPts val="3600"/>
              </a:lnSpc>
              <a:spcBef>
                <a:spcPts val="1200"/>
              </a:spcBef>
              <a:defRPr>
                <a:latin typeface="Times"/>
                <a:ea typeface="Times"/>
                <a:cs typeface="Times"/>
                <a:sym typeface="Times"/>
              </a:defRPr>
            </a:pPr>
            <a:r>
              <a:t>1. Spacial prior for each class: </a:t>
            </a:r>
          </a:p>
          <a:p>
            <a:pPr lvl="1" indent="228600" defTabSz="457200">
              <a:lnSpc>
                <a:spcPts val="3600"/>
              </a:lnSpc>
              <a:spcBef>
                <a:spcPts val="1200"/>
              </a:spcBef>
              <a:defRPr>
                <a:latin typeface="Times"/>
                <a:ea typeface="Times"/>
                <a:cs typeface="Times"/>
                <a:sym typeface="Times"/>
              </a:defRPr>
            </a:pPr>
            <a:r>
              <a:t>Average the manual annotations per-pixel for each class and blur them spatially to obtain signature spatial priors for each of the CVC classes </a:t>
            </a:r>
          </a:p>
        </p:txBody>
      </p:sp>
      <p:pic>
        <p:nvPicPr>
          <p:cNvPr id="176" name="屏幕快照 2020-01-15 下午8.39.28.png" descr="屏幕快照 2020-01-15 下午8.39.28.png"/>
          <p:cNvPicPr>
            <a:picLocks noChangeAspect="1"/>
          </p:cNvPicPr>
          <p:nvPr/>
        </p:nvPicPr>
        <p:blipFill>
          <a:blip r:embed="rId4">
            <a:extLst/>
          </a:blip>
          <a:srcRect l="0" t="0" r="1968" b="0"/>
          <a:stretch>
            <a:fillRect/>
          </a:stretch>
        </p:blipFill>
        <p:spPr>
          <a:xfrm>
            <a:off x="661548" y="3007717"/>
            <a:ext cx="5449724" cy="3202567"/>
          </a:xfrm>
          <a:prstGeom prst="rect">
            <a:avLst/>
          </a:prstGeom>
          <a:ln w="12700">
            <a:miter lim="400000"/>
          </a:ln>
        </p:spPr>
      </p:pic>
      <p:sp>
        <p:nvSpPr>
          <p:cNvPr id="177" name="Figure(e):  The pixel-wise overlay of manual annotations for four common types of CVCs, which are used to construct spatial priors."/>
          <p:cNvSpPr txBox="1"/>
          <p:nvPr/>
        </p:nvSpPr>
        <p:spPr>
          <a:xfrm>
            <a:off x="6796427" y="4967640"/>
            <a:ext cx="3984385" cy="62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ts val="2800"/>
              </a:lnSpc>
              <a:spcBef>
                <a:spcPts val="1200"/>
              </a:spcBef>
              <a:defRPr sz="1200">
                <a:latin typeface="Times"/>
                <a:ea typeface="Times"/>
                <a:cs typeface="Times"/>
                <a:sym typeface="Times"/>
              </a:defRPr>
            </a:lvl1pPr>
          </a:lstStyle>
          <a:p>
            <a:pPr/>
            <a:r>
              <a:t>Figure(e):  The pixel-wise overlay of manual annotations for four common types of CVCs, which are used to construct spatial priors.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