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IEEE International Symposium on Biomedical Imaging (ISBI)</a:t>
            </a:r>
          </a:p>
          <a:p>
            <a:pPr>
              <a:spcBef>
                <a:spcPts val="4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[sɪmˈpoʊziəm]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7"/>
          <p:cNvSpPr/>
          <p:nvPr/>
        </p:nvSpPr>
        <p:spPr>
          <a:xfrm>
            <a:off x="419099" y="304799"/>
            <a:ext cx="80010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lIns="45718" tIns="45718" rIns="45718" bIns="45718"/>
          <a:lstStyle/>
          <a:p>
            <a:pPr>
              <a:defRPr sz="20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93" name="Line 8"/>
          <p:cNvSpPr/>
          <p:nvPr/>
        </p:nvSpPr>
        <p:spPr>
          <a:xfrm>
            <a:off x="1308100" y="6096000"/>
            <a:ext cx="8001001" cy="0"/>
          </a:xfrm>
          <a:prstGeom prst="line">
            <a:avLst/>
          </a:prstGeom>
          <a:ln w="12700">
            <a:solidFill>
              <a:srgbClr val="00999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xfrm>
            <a:off x="9811386" y="6444299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7"/>
          <p:cNvSpPr/>
          <p:nvPr/>
        </p:nvSpPr>
        <p:spPr>
          <a:xfrm>
            <a:off x="634999" y="355599"/>
            <a:ext cx="8001001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9999"/>
            </a:solidFill>
          </a:ln>
        </p:spPr>
        <p:txBody>
          <a:bodyPr lIns="45718" tIns="45718" rIns="45718" bIns="45718"/>
          <a:lstStyle/>
          <a:p>
            <a:pPr>
              <a:defRPr sz="20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02" name="Line 8"/>
          <p:cNvSpPr/>
          <p:nvPr/>
        </p:nvSpPr>
        <p:spPr>
          <a:xfrm>
            <a:off x="2057400" y="6172200"/>
            <a:ext cx="8001001" cy="0"/>
          </a:xfrm>
          <a:prstGeom prst="line">
            <a:avLst/>
          </a:prstGeom>
          <a:ln w="12700">
            <a:solidFill>
              <a:srgbClr val="00999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标题文本"/>
          <p:cNvSpPr txBox="1"/>
          <p:nvPr>
            <p:ph type="title"/>
          </p:nvPr>
        </p:nvSpPr>
        <p:spPr>
          <a:xfrm>
            <a:off x="708025" y="368300"/>
            <a:ext cx="7848600" cy="1139825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lnSpc>
                <a:spcPct val="100000"/>
              </a:lnSpc>
              <a:defRPr sz="3600">
                <a:solidFill>
                  <a:srgbClr val="003399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4" name="正文级别 1…"/>
          <p:cNvSpPr txBox="1"/>
          <p:nvPr>
            <p:ph type="body" idx="1"/>
          </p:nvPr>
        </p:nvSpPr>
        <p:spPr>
          <a:xfrm>
            <a:off x="708025" y="1104900"/>
            <a:ext cx="7848600" cy="4454525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>
              <a:lnSpc>
                <a:spcPct val="100000"/>
              </a:lnSpc>
              <a:spcBef>
                <a:spcPts val="500"/>
              </a:spcBef>
              <a:buClr>
                <a:srgbClr val="009999"/>
              </a:buClr>
              <a:buSzPct val="65000"/>
              <a:buFontTx/>
              <a:buChar char="■"/>
              <a:defRPr sz="2400">
                <a:solidFill>
                  <a:srgbClr val="002673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1pPr>
            <a:lvl2pPr marL="669925" indent="-325754">
              <a:lnSpc>
                <a:spcPct val="100000"/>
              </a:lnSpc>
              <a:spcBef>
                <a:spcPts val="500"/>
              </a:spcBef>
              <a:buClr>
                <a:srgbClr val="009999"/>
              </a:buClr>
              <a:buSzPct val="65000"/>
              <a:buFontTx/>
              <a:buChar char="❑"/>
              <a:defRPr sz="2400">
                <a:solidFill>
                  <a:srgbClr val="002673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2pPr>
            <a:lvl3pPr marL="1022350" indent="-351155">
              <a:lnSpc>
                <a:spcPct val="100000"/>
              </a:lnSpc>
              <a:spcBef>
                <a:spcPts val="500"/>
              </a:spcBef>
              <a:buClr>
                <a:srgbClr val="009999"/>
              </a:buClr>
              <a:buSzPct val="65000"/>
              <a:buFontTx/>
              <a:buChar char="■"/>
              <a:defRPr sz="2400">
                <a:solidFill>
                  <a:srgbClr val="002673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3pPr>
            <a:lvl4pPr marL="1339850" indent="-316230">
              <a:lnSpc>
                <a:spcPct val="100000"/>
              </a:lnSpc>
              <a:spcBef>
                <a:spcPts val="500"/>
              </a:spcBef>
              <a:buClr>
                <a:srgbClr val="009999"/>
              </a:buClr>
              <a:buSzPct val="65000"/>
              <a:buFontTx/>
              <a:buChar char="❑"/>
              <a:defRPr sz="2400">
                <a:solidFill>
                  <a:srgbClr val="002673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4pPr>
            <a:lvl5pPr marL="1681478" indent="-339725">
              <a:lnSpc>
                <a:spcPct val="100000"/>
              </a:lnSpc>
              <a:spcBef>
                <a:spcPts val="500"/>
              </a:spcBef>
              <a:buClr>
                <a:srgbClr val="009999"/>
              </a:buClr>
              <a:buSzPct val="65000"/>
              <a:buFontTx/>
              <a:buChar char="▪"/>
              <a:defRPr sz="2400">
                <a:solidFill>
                  <a:srgbClr val="002673"/>
                </a:solidFill>
                <a:latin typeface="楷体_GB2312"/>
                <a:ea typeface="楷体_GB2312"/>
                <a:cs typeface="楷体_GB2312"/>
                <a:sym typeface="楷体_GB2312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" name="幻灯片编号"/>
          <p:cNvSpPr txBox="1"/>
          <p:nvPr>
            <p:ph type="sldNum" sz="quarter" idx="2"/>
          </p:nvPr>
        </p:nvSpPr>
        <p:spPr>
          <a:xfrm>
            <a:off x="9811386" y="6444299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81" y="6414761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Relationship Id="rId4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Relationship Id="rId4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Relationship Id="rId4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Rectangle 4"/>
          <p:cNvSpPr txBox="1"/>
          <p:nvPr/>
        </p:nvSpPr>
        <p:spPr>
          <a:xfrm>
            <a:off x="2028359" y="2132330"/>
            <a:ext cx="8135281" cy="2593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i="1" sz="48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t>Medical Image Seminar </a:t>
            </a:r>
          </a:p>
          <a:p>
            <a:pPr algn="ctr">
              <a:spcBef>
                <a:spcPts val="500"/>
              </a:spcBef>
              <a:defRPr sz="34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 algn="ctr">
              <a:spcBef>
                <a:spcPts val="500"/>
              </a:spcBef>
              <a:defRPr sz="22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Yicheng Jiang</a:t>
            </a:r>
          </a:p>
          <a:p>
            <a:pPr algn="ctr">
              <a:spcBef>
                <a:spcPts val="500"/>
              </a:spcBef>
              <a:defRPr sz="22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CUHK, Shenzhen</a:t>
            </a:r>
          </a:p>
          <a:p>
            <a:pPr algn="ctr">
              <a:spcBef>
                <a:spcPts val="500"/>
              </a:spcBef>
              <a:defRPr sz="22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April 15,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Data</a:t>
            </a:r>
          </a:p>
        </p:txBody>
      </p:sp>
      <p:pic>
        <p:nvPicPr>
          <p:cNvPr id="17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Content Placeholder 2"/>
          <p:cNvSpPr txBox="1"/>
          <p:nvPr/>
        </p:nvSpPr>
        <p:spPr>
          <a:xfrm>
            <a:off x="574761" y="1076050"/>
            <a:ext cx="9641162" cy="5482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The DRIVE dataset includes 40 fundus images with manually annotated retinal vessels(open source)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Collect 1092 coronary DSA with no annotation as target domain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Size: 512 x 512; 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Training set: 50%; 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Validation set: 20%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Test set: 30% (328, with annotation)</a:t>
            </a:r>
            <a:endParaRPr sz="1200"/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 </a:t>
            </a:r>
            <a:endParaRPr sz="1200"/>
          </a:p>
          <a:p>
            <a:pPr defTabSz="457200">
              <a:lnSpc>
                <a:spcPts val="3000"/>
              </a:lnSpc>
              <a:spcBef>
                <a:spcPts val="1200"/>
              </a:spcBef>
              <a:defRPr sz="1333">
                <a:latin typeface="Times Roman"/>
                <a:ea typeface="Times Roman"/>
                <a:cs typeface="Times Roman"/>
                <a:sym typeface="Times Roman"/>
              </a:defRPr>
            </a:pPr>
            <a:endParaRPr sz="1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Result</a:t>
            </a:r>
          </a:p>
        </p:txBody>
      </p:sp>
      <p:pic>
        <p:nvPicPr>
          <p:cNvPr id="181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Content Placeholder 2"/>
          <p:cNvSpPr txBox="1"/>
          <p:nvPr/>
        </p:nvSpPr>
        <p:spPr>
          <a:xfrm>
            <a:off x="574761" y="1076050"/>
            <a:ext cx="4384545" cy="5482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Images synthesis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(a) Real A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(b) Real B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(c) Fake B</a:t>
            </a: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More realistic DSA background 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Preserve the vascular structures</a:t>
            </a:r>
            <a:endParaRPr sz="1200"/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endParaRPr sz="1200"/>
          </a:p>
        </p:txBody>
      </p:sp>
      <p:pic>
        <p:nvPicPr>
          <p:cNvPr id="183" name="屏幕快照 2020-04-15 下午10.36.19.png" descr="屏幕快照 2020-04-15 下午10.36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5396" y="446285"/>
            <a:ext cx="7041987" cy="5236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Result</a:t>
            </a:r>
          </a:p>
        </p:txBody>
      </p:sp>
      <p:pic>
        <p:nvPicPr>
          <p:cNvPr id="188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Content Placeholder 2"/>
          <p:cNvSpPr txBox="1"/>
          <p:nvPr/>
        </p:nvSpPr>
        <p:spPr>
          <a:xfrm>
            <a:off x="574761" y="1076050"/>
            <a:ext cx="3352975" cy="5482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Segmentation</a:t>
            </a: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Compare (e) and (F), the segmentation of the small vessels are not good.</a:t>
            </a:r>
          </a:p>
        </p:txBody>
      </p:sp>
      <p:pic>
        <p:nvPicPr>
          <p:cNvPr id="190" name="屏幕快照 2020-04-15 下午10.39.20.png" descr="屏幕快照 2020-04-15 下午10.39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41947" y="-118836"/>
            <a:ext cx="7988301" cy="651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Result</a:t>
            </a:r>
          </a:p>
        </p:txBody>
      </p:sp>
      <p:pic>
        <p:nvPicPr>
          <p:cNvPr id="19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ontent Placeholder 2"/>
          <p:cNvSpPr txBox="1"/>
          <p:nvPr/>
        </p:nvSpPr>
        <p:spPr>
          <a:xfrm>
            <a:off x="574761" y="1076050"/>
            <a:ext cx="8685140" cy="5482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lvl1pPr>
          </a:lstStyle>
          <a:p>
            <a:pPr/>
            <a:r>
              <a:t>Segmentation</a:t>
            </a:r>
          </a:p>
        </p:txBody>
      </p:sp>
      <p:pic>
        <p:nvPicPr>
          <p:cNvPr id="197" name="屏幕快照 2020-04-15 下午10.39.53.png" descr="屏幕快照 2020-04-15 下午10.39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2931" y="2095478"/>
            <a:ext cx="9301790" cy="299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Result</a:t>
            </a:r>
          </a:p>
        </p:txBody>
      </p:sp>
      <p:pic>
        <p:nvPicPr>
          <p:cNvPr id="20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Content Placeholder 2"/>
          <p:cNvSpPr txBox="1"/>
          <p:nvPr/>
        </p:nvSpPr>
        <p:spPr>
          <a:xfrm>
            <a:off x="574761" y="1076050"/>
            <a:ext cx="10966278" cy="5482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Discussion</a:t>
            </a:r>
          </a:p>
          <a:p>
            <a:pPr defTabSz="457200">
              <a:lnSpc>
                <a:spcPts val="4600"/>
              </a:lnSpc>
              <a:spcBef>
                <a:spcPts val="1200"/>
              </a:spcBef>
              <a:defRPr sz="26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SC-GAN obtained an obvious superior performance on coronary arteries segmentation </a:t>
            </a:r>
          </a:p>
          <a:p>
            <a:pPr defTabSz="457200">
              <a:lnSpc>
                <a:spcPts val="4600"/>
              </a:lnSpc>
              <a:spcBef>
                <a:spcPts val="1200"/>
              </a:spcBef>
              <a:defRPr sz="2633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ts val="4600"/>
              </a:lnSpc>
              <a:spcBef>
                <a:spcPts val="1200"/>
              </a:spcBef>
              <a:defRPr sz="26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Further investigation: </a:t>
            </a:r>
          </a:p>
          <a:p>
            <a:pPr defTabSz="457200">
              <a:lnSpc>
                <a:spcPts val="4600"/>
              </a:lnSpc>
              <a:spcBef>
                <a:spcPts val="1200"/>
              </a:spcBef>
              <a:defRPr sz="26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How well does the method perform on other datasets; </a:t>
            </a:r>
          </a:p>
          <a:p>
            <a:pPr defTabSz="457200">
              <a:lnSpc>
                <a:spcPts val="4600"/>
              </a:lnSpc>
              <a:spcBef>
                <a:spcPts val="1200"/>
              </a:spcBef>
              <a:defRPr sz="26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Although the segmentor is light-weighted in test, training SC-GAN is much more complex than in a classic supervised deep model.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 4"/>
          <p:cNvSpPr txBox="1"/>
          <p:nvPr/>
        </p:nvSpPr>
        <p:spPr>
          <a:xfrm>
            <a:off x="1990259" y="3014980"/>
            <a:ext cx="8135282" cy="82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i="1" sz="48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708025" y="368299"/>
            <a:ext cx="7848600" cy="747020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Paper Information</a:t>
            </a:r>
          </a:p>
        </p:txBody>
      </p:sp>
      <p:pic>
        <p:nvPicPr>
          <p:cNvPr id="120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Content Placeholder 2"/>
          <p:cNvSpPr txBox="1"/>
          <p:nvPr/>
        </p:nvSpPr>
        <p:spPr>
          <a:xfrm>
            <a:off x="625561" y="1063351"/>
            <a:ext cx="11494073" cy="5171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TITLE</a:t>
            </a:r>
          </a:p>
          <a:p>
            <a:pPr algn="ctr" defTabSz="457200">
              <a:lnSpc>
                <a:spcPts val="4900"/>
              </a:lnSpc>
              <a:spcBef>
                <a:spcPts val="1200"/>
              </a:spcBef>
              <a:defRPr sz="186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266"/>
              <a:t>Annotation-Free Cardiac Vessel Segmentation via Knowledge Transfer from Retinal Images</a:t>
            </a:r>
            <a:r>
              <a:t> 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Authors</a:t>
            </a: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Acknowledgement</a:t>
            </a:r>
          </a:p>
          <a:p>
            <a:pPr defTabSz="457200">
              <a:lnSpc>
                <a:spcPts val="2800"/>
              </a:lnSpc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work was supported by National Key R&amp;D Program of China (No. 2018YFC0910700); The National Natural Science Foundation of China (NSFC) under Grants 81801778, 11831002; Beijing Natural Science Foundation (Z180001). </a:t>
            </a:r>
          </a:p>
        </p:txBody>
      </p:sp>
      <p:pic>
        <p:nvPicPr>
          <p:cNvPr id="122" name="屏幕快照 2020-04-15 下午2.19.06.png" descr="屏幕快照 2020-04-15 下午2.19.06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566789" y="2248495"/>
            <a:ext cx="7058311" cy="2691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Background</a:t>
            </a:r>
          </a:p>
        </p:txBody>
      </p:sp>
      <p:pic>
        <p:nvPicPr>
          <p:cNvPr id="127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Content Placeholder 2"/>
          <p:cNvSpPr txBox="1"/>
          <p:nvPr/>
        </p:nvSpPr>
        <p:spPr>
          <a:xfrm>
            <a:off x="625561" y="1063350"/>
            <a:ext cx="8013528" cy="473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Digital Subtraction Angiography (DSA) </a:t>
            </a: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Quantitative measurement of coronary arteries in medical images is important for the diagnosis, prevention and therapeutic evaluation of related diseases. </a:t>
            </a: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 the diagnosis of coronary diseases, digital subtraction angiography (DSA) has been widely used and considered the “gold standard”. </a:t>
            </a: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Quantitatively segmentation blood vessels in DSA is necessary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708025" y="368299"/>
            <a:ext cx="7848600" cy="747020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Problem</a:t>
            </a:r>
          </a:p>
        </p:txBody>
      </p:sp>
      <p:pic>
        <p:nvPicPr>
          <p:cNvPr id="13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Content Placeholder 2"/>
          <p:cNvSpPr txBox="1"/>
          <p:nvPr/>
        </p:nvSpPr>
        <p:spPr>
          <a:xfrm>
            <a:off x="625562" y="1063350"/>
            <a:ext cx="11507284" cy="549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Difficulties</a:t>
            </a:r>
          </a:p>
          <a:p>
            <a:pPr marL="240631" indent="-240631" defTabSz="457200">
              <a:lnSpc>
                <a:spcPts val="3600"/>
              </a:lnSpc>
              <a:spcBef>
                <a:spcPts val="1200"/>
              </a:spcBef>
              <a:buSzPct val="100000"/>
              <a:buAutoNum type="arabicPeriod" startAt="1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Due to the complexity of the vascular morphology, unsupervised methods are difficult to obtain a clinically satisfactory segmentation of coronary arteries.</a:t>
            </a:r>
          </a:p>
          <a:p>
            <a:pPr marL="240631" indent="-240631" defTabSz="457200">
              <a:lnSpc>
                <a:spcPts val="3600"/>
              </a:lnSpc>
              <a:spcBef>
                <a:spcPts val="1200"/>
              </a:spcBef>
              <a:buSzPct val="100000"/>
              <a:buAutoNum type="arabicPeriod" startAt="1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 Supervised learning relies heavily on pixel-level image annotation, which is often expensive, time-consuming, and even impossible to access especially for coronary artery segmentation. </a:t>
            </a:r>
            <a:endParaRPr sz="1200"/>
          </a:p>
          <a:p>
            <a:pPr defTabSz="457200">
              <a:lnSpc>
                <a:spcPts val="36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endParaRPr sz="1300"/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Method</a:t>
            </a:r>
          </a:p>
          <a:p>
            <a:pPr marL="240631" indent="-240631" defTabSz="457200">
              <a:lnSpc>
                <a:spcPts val="3600"/>
              </a:lnSpc>
              <a:spcBef>
                <a:spcPts val="1200"/>
              </a:spcBef>
              <a:buSzPct val="100000"/>
              <a:buAutoNum type="arabicPeriod" startAt="1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 solve the problem of the lack of DSA vessel annotation, a constraint of shape consistency (SC-GAN) is proposed to transfer the knowledge of retinal vessel segmentation to the coronary artery segmentation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708025" y="368299"/>
            <a:ext cx="7848600" cy="747020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Method</a:t>
            </a:r>
          </a:p>
        </p:txBody>
      </p:sp>
      <p:pic>
        <p:nvPicPr>
          <p:cNvPr id="13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ontent Placeholder 2"/>
          <p:cNvSpPr txBox="1"/>
          <p:nvPr/>
        </p:nvSpPr>
        <p:spPr>
          <a:xfrm>
            <a:off x="625562" y="1063351"/>
            <a:ext cx="8603779" cy="5490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Structure (SC-GAN)</a:t>
            </a: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endParaRPr sz="1200"/>
          </a:p>
        </p:txBody>
      </p:sp>
      <p:pic>
        <p:nvPicPr>
          <p:cNvPr id="141" name="屏幕快照 2020-04-15 下午2.31.13.png" descr="屏幕快照 2020-04-15 下午2.31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9814" y="1698128"/>
            <a:ext cx="7778862" cy="4220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Method</a:t>
            </a:r>
          </a:p>
        </p:txBody>
      </p:sp>
      <p:pic>
        <p:nvPicPr>
          <p:cNvPr id="14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Content Placeholder 2"/>
          <p:cNvSpPr txBox="1"/>
          <p:nvPr/>
        </p:nvSpPr>
        <p:spPr>
          <a:xfrm>
            <a:off x="625562" y="1063350"/>
            <a:ext cx="11505881" cy="549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Generator: </a:t>
            </a:r>
          </a:p>
          <a:p>
            <a:pPr lvl="1"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A shape-consistent loss (l1 loss) is then used to regularize the content of the vessel regions in Fake B to be consistent with the corresponding regions in the original images, </a:t>
            </a:r>
            <a:endParaRPr sz="1200"/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endParaRPr sz="1200"/>
          </a:p>
        </p:txBody>
      </p:sp>
      <p:pic>
        <p:nvPicPr>
          <p:cNvPr id="148" name="屏幕快照 2020-04-15 下午10.17.19.png" descr="屏幕快照 2020-04-15 下午10.17.1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7427" y="2844087"/>
            <a:ext cx="8729352" cy="1019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Method</a:t>
            </a:r>
          </a:p>
        </p:txBody>
      </p:sp>
      <p:pic>
        <p:nvPicPr>
          <p:cNvPr id="15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Content Placeholder 2"/>
          <p:cNvSpPr txBox="1"/>
          <p:nvPr/>
        </p:nvSpPr>
        <p:spPr>
          <a:xfrm>
            <a:off x="625562" y="1063350"/>
            <a:ext cx="11505881" cy="549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Discriminator: </a:t>
            </a:r>
          </a:p>
          <a:p>
            <a:pPr lvl="1"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Expect that the background of Fake B is sufficiently similar to the background of a DSA image</a:t>
            </a:r>
            <a:endParaRPr sz="1200"/>
          </a:p>
          <a:p>
            <a:pPr lvl="1"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endParaRPr sz="1200"/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For the structure of the discriminator,  PatchGAN is adopted. The adversarial loss between the generator and the discriminator can be expressed as, </a:t>
            </a:r>
            <a:endParaRPr sz="1200"/>
          </a:p>
        </p:txBody>
      </p:sp>
      <p:pic>
        <p:nvPicPr>
          <p:cNvPr id="155" name="屏幕快照 2020-04-15 下午10.19.02.png" descr="屏幕快照 2020-04-15 下午10.19.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58186" y="2492029"/>
            <a:ext cx="6199428" cy="851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屏幕快照 2020-04-15 下午10.21.24.png" descr="屏幕快照 2020-04-15 下午10.21.2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09466" y="4532323"/>
            <a:ext cx="7797801" cy="86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Method</a:t>
            </a:r>
          </a:p>
        </p:txBody>
      </p:sp>
      <p:pic>
        <p:nvPicPr>
          <p:cNvPr id="161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Content Placeholder 2"/>
          <p:cNvSpPr txBox="1"/>
          <p:nvPr/>
        </p:nvSpPr>
        <p:spPr>
          <a:xfrm>
            <a:off x="625562" y="1063350"/>
            <a:ext cx="11505881" cy="549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Segmentor: </a:t>
            </a:r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The main structure of the segmentor is also a U-Net. We use MultiLabelSoftMarginLoss  a the objective function of the segmentor</a:t>
            </a:r>
            <a:br/>
            <a:endParaRPr sz="1200"/>
          </a:p>
          <a:p>
            <a:pPr lvl="1"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 </a:t>
            </a:r>
            <a:endParaRPr sz="1200"/>
          </a:p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endParaRPr sz="1200"/>
          </a:p>
        </p:txBody>
      </p:sp>
      <p:pic>
        <p:nvPicPr>
          <p:cNvPr id="163" name="屏幕快照 2020-04-15 下午10.23.50.png" descr="屏幕快照 2020-04-15 下午10.23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9055" y="2832998"/>
            <a:ext cx="8697690" cy="1192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708025" y="368300"/>
            <a:ext cx="7848600" cy="747019"/>
          </a:xfrm>
          <a:prstGeom prst="rect">
            <a:avLst/>
          </a:prstGeom>
        </p:spPr>
        <p:txBody>
          <a:bodyPr/>
          <a:lstStyle>
            <a:lvl1pPr defTabSz="822958">
              <a:defRPr b="1" i="1" sz="4300">
                <a:solidFill>
                  <a:srgbClr val="00669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Method</a:t>
            </a:r>
          </a:p>
        </p:txBody>
      </p:sp>
      <p:pic>
        <p:nvPicPr>
          <p:cNvPr id="168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0535" y="6223000"/>
            <a:ext cx="4752531" cy="6206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Content Placeholder 2"/>
          <p:cNvSpPr txBox="1"/>
          <p:nvPr/>
        </p:nvSpPr>
        <p:spPr>
          <a:xfrm>
            <a:off x="625562" y="1063350"/>
            <a:ext cx="8603779" cy="549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Clr>
                <a:srgbClr val="009999"/>
              </a:buClr>
              <a:buSzPct val="65000"/>
              <a:buChar char="■"/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r>
              <a:t>Add-UNet for Comparison </a:t>
            </a: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lnSpc>
                <a:spcPct val="150000"/>
              </a:lnSpc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spcBef>
                <a:spcPts val="500"/>
              </a:spcBef>
              <a:defRPr b="1" sz="2300">
                <a:solidFill>
                  <a:srgbClr val="002673"/>
                </a:solidFill>
                <a:latin typeface="Sakkal Majalla"/>
                <a:ea typeface="Sakkal Majalla"/>
                <a:cs typeface="Sakkal Majalla"/>
                <a:sym typeface="Sakkal Majalla"/>
              </a:defRPr>
            </a:pPr>
            <a:endParaRPr sz="1200"/>
          </a:p>
        </p:txBody>
      </p:sp>
      <p:pic>
        <p:nvPicPr>
          <p:cNvPr id="170" name="屏幕快照 2020-04-15 下午10.25.23.png" descr="屏幕快照 2020-04-15 下午10.25.2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3872" y="1497186"/>
            <a:ext cx="8051801" cy="462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