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5988"/>
  </p:normalViewPr>
  <p:slideViewPr>
    <p:cSldViewPr snapToGrid="0" snapToObjects="1">
      <p:cViewPr varScale="1">
        <p:scale>
          <a:sx n="78" d="100"/>
          <a:sy n="78" d="100"/>
        </p:scale>
        <p:origin x="1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cal Image Seminar"/>
          <p:cNvSpPr txBox="1">
            <a:spLocks noGrp="1"/>
          </p:cNvSpPr>
          <p:nvPr>
            <p:ph type="ctrTitle"/>
          </p:nvPr>
        </p:nvSpPr>
        <p:spPr>
          <a:xfrm>
            <a:off x="1270000" y="3206022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Medical Image Seminar</a:t>
            </a:r>
          </a:p>
        </p:txBody>
      </p:sp>
      <p:sp>
        <p:nvSpPr>
          <p:cNvPr id="120" name="Luyue Shi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37463">
              <a:defRPr sz="3404"/>
            </a:pPr>
            <a:r>
              <a:t>Luyue Shi</a:t>
            </a:r>
          </a:p>
          <a:p>
            <a:pPr defTabSz="537463">
              <a:defRPr sz="3404"/>
            </a:pPr>
            <a:r>
              <a:t>March 26,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64" name="Experiment 2"/>
          <p:cNvSpPr txBox="1"/>
          <p:nvPr/>
        </p:nvSpPr>
        <p:spPr>
          <a:xfrm>
            <a:off x="966270" y="1916576"/>
            <a:ext cx="21774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2</a:t>
            </a:r>
          </a:p>
        </p:txBody>
      </p:sp>
      <p:sp>
        <p:nvSpPr>
          <p:cNvPr id="165" name="Dataset"/>
          <p:cNvSpPr txBox="1"/>
          <p:nvPr/>
        </p:nvSpPr>
        <p:spPr>
          <a:xfrm>
            <a:off x="1169470" y="2842235"/>
            <a:ext cx="1465573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Low-dose thorax CT: Low-dose lung CT images, 166 3D volumes with size of   voxels."/>
              <p:cNvSpPr txBox="1"/>
              <p:nvPr/>
            </p:nvSpPr>
            <p:spPr>
              <a:xfrm>
                <a:off x="1517678" y="3822164"/>
                <a:ext cx="9994844" cy="8647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>
                  <a:defRPr sz="26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Low-dose thorax CT: Low-dose lung CT images, 166 3D volumes with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85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2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320</m:t>
                        </m:r>
                      </m:e>
                      <m:sup>
                        <m:r>
                          <a:rPr sz="2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t> voxels.</a:t>
                </a:r>
              </a:p>
            </p:txBody>
          </p:sp>
        </mc:Choice>
        <mc:Fallback>
          <p:sp>
            <p:nvSpPr>
              <p:cNvPr id="166" name="Low-dose thorax CT: Low-dose lung CT images, 166 3D volumes with size of   voxels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78" y="3822164"/>
                <a:ext cx="9994844" cy="864732"/>
              </a:xfrm>
              <a:prstGeom prst="rect">
                <a:avLst/>
              </a:prstGeom>
              <a:blipFill rotWithShape="0">
                <a:blip r:embed="rId2"/>
                <a:stretch>
                  <a:fillRect l="-1524" t="-9859" b="-2112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Setup"/>
          <p:cNvSpPr txBox="1"/>
          <p:nvPr/>
        </p:nvSpPr>
        <p:spPr>
          <a:xfrm>
            <a:off x="1118670" y="4935361"/>
            <a:ext cx="1227597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Setup</a:t>
            </a:r>
          </a:p>
        </p:txBody>
      </p:sp>
      <p:sp>
        <p:nvSpPr>
          <p:cNvPr id="168" name="Low-dose to high-dose domain translation:…"/>
          <p:cNvSpPr txBox="1"/>
          <p:nvPr/>
        </p:nvSpPr>
        <p:spPr>
          <a:xfrm>
            <a:off x="1504978" y="5494878"/>
            <a:ext cx="9994844" cy="123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Low-dose to high-dose domain translation: </a:t>
            </a:r>
          </a:p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Train: high-dose B20f images from the thorax dataset </a:t>
            </a:r>
          </a:p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Test: edges extracted from the low-dose data</a:t>
            </a:r>
          </a:p>
        </p:txBody>
      </p:sp>
      <p:sp>
        <p:nvSpPr>
          <p:cNvPr id="169" name="Thorax CT dataset in experiment 1"/>
          <p:cNvSpPr txBox="1"/>
          <p:nvPr/>
        </p:nvSpPr>
        <p:spPr>
          <a:xfrm>
            <a:off x="1512546" y="3367739"/>
            <a:ext cx="4720494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Thorax CT dataset in experiment 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72" name="Experiment 3"/>
          <p:cNvSpPr txBox="1"/>
          <p:nvPr/>
        </p:nvSpPr>
        <p:spPr>
          <a:xfrm>
            <a:off x="966270" y="1916576"/>
            <a:ext cx="21774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3</a:t>
            </a:r>
          </a:p>
        </p:txBody>
      </p:sp>
      <p:sp>
        <p:nvSpPr>
          <p:cNvPr id="173" name="Dataset"/>
          <p:cNvSpPr txBox="1"/>
          <p:nvPr/>
        </p:nvSpPr>
        <p:spPr>
          <a:xfrm>
            <a:off x="1169470" y="2842235"/>
            <a:ext cx="1465573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horax X-ray: open access chest X-ray dataset from the Indiana University, 1500 frontal images of size   are used."/>
              <p:cNvSpPr txBox="1"/>
              <p:nvPr/>
            </p:nvSpPr>
            <p:spPr>
              <a:xfrm>
                <a:off x="1504978" y="3366510"/>
                <a:ext cx="10096940" cy="8647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>
                  <a:defRPr sz="26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Thorax X-ray: open access chest X-ray dataset from the Indiana University, 1500 frontal images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75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2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2048</m:t>
                        </m:r>
                      </m:e>
                      <m:sup>
                        <m:r>
                          <a:rPr sz="2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are used.</a:t>
                </a:r>
              </a:p>
            </p:txBody>
          </p:sp>
        </mc:Choice>
        <mc:Fallback>
          <p:sp>
            <p:nvSpPr>
              <p:cNvPr id="174" name="Thorax X-ray: open access chest X-ray dataset from the Indiana University, 1500 frontal images of size   are used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78" y="3366510"/>
                <a:ext cx="10096940" cy="864732"/>
              </a:xfrm>
              <a:prstGeom prst="rect">
                <a:avLst/>
              </a:prstGeom>
              <a:blipFill rotWithShape="0">
                <a:blip r:embed="rId2"/>
                <a:stretch>
                  <a:fillRect l="-1510" t="-8451" r="-2295" b="-2042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Setup"/>
          <p:cNvSpPr txBox="1"/>
          <p:nvPr/>
        </p:nvSpPr>
        <p:spPr>
          <a:xfrm>
            <a:off x="1118670" y="4935361"/>
            <a:ext cx="1227597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Setup</a:t>
            </a:r>
          </a:p>
        </p:txBody>
      </p:sp>
      <p:sp>
        <p:nvSpPr>
          <p:cNvPr id="176" name="Large 2D image generation:…"/>
          <p:cNvSpPr txBox="1"/>
          <p:nvPr/>
        </p:nvSpPr>
        <p:spPr>
          <a:xfrm>
            <a:off x="1504978" y="5456778"/>
            <a:ext cx="9994844" cy="123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Large 2D image generation:</a:t>
            </a:r>
          </a:p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90% of the thorax X-ray datasets are used for training, whereas the rest of the images is used for testing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79" name="Experiment Results"/>
          <p:cNvSpPr txBox="1"/>
          <p:nvPr/>
        </p:nvSpPr>
        <p:spPr>
          <a:xfrm>
            <a:off x="966270" y="1916576"/>
            <a:ext cx="310890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Results</a:t>
            </a:r>
          </a:p>
        </p:txBody>
      </p:sp>
      <p:sp>
        <p:nvSpPr>
          <p:cNvPr id="180" name="Experiment 1, 3"/>
          <p:cNvSpPr txBox="1"/>
          <p:nvPr/>
        </p:nvSpPr>
        <p:spPr>
          <a:xfrm>
            <a:off x="1223872" y="2468103"/>
            <a:ext cx="2593704" cy="46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1, 3</a:t>
            </a:r>
          </a:p>
        </p:txBody>
      </p:sp>
      <p:pic>
        <p:nvPicPr>
          <p:cNvPr id="181" name="截屏2020-03-25下午8.39.21.png" descr="截屏2020-03-25下午8.3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465" y="3087256"/>
            <a:ext cx="9411870" cy="640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84" name="Experiment Results"/>
          <p:cNvSpPr txBox="1"/>
          <p:nvPr/>
        </p:nvSpPr>
        <p:spPr>
          <a:xfrm>
            <a:off x="966270" y="1916576"/>
            <a:ext cx="310890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Results</a:t>
            </a:r>
          </a:p>
        </p:txBody>
      </p:sp>
      <p:sp>
        <p:nvSpPr>
          <p:cNvPr id="185" name="Experiment 2"/>
          <p:cNvSpPr txBox="1"/>
          <p:nvPr/>
        </p:nvSpPr>
        <p:spPr>
          <a:xfrm>
            <a:off x="1249710" y="2840584"/>
            <a:ext cx="2263503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2</a:t>
            </a:r>
          </a:p>
        </p:txBody>
      </p:sp>
      <p:sp>
        <p:nvSpPr>
          <p:cNvPr id="186" name="Frechet Inception Distance (FID)"/>
          <p:cNvSpPr txBox="1"/>
          <p:nvPr/>
        </p:nvSpPr>
        <p:spPr>
          <a:xfrm>
            <a:off x="1569571" y="3715951"/>
            <a:ext cx="10096941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Frechet Inception Distance (FID)</a:t>
            </a:r>
          </a:p>
        </p:txBody>
      </p:sp>
      <p:sp>
        <p:nvSpPr>
          <p:cNvPr id="187" name="the original low- dose and the original high-dose images (150)…"/>
          <p:cNvSpPr txBox="1"/>
          <p:nvPr/>
        </p:nvSpPr>
        <p:spPr>
          <a:xfrm>
            <a:off x="1569571" y="4591317"/>
            <a:ext cx="10096941" cy="123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5937" indent="-515937" algn="l">
              <a:buSzPct val="100000"/>
              <a:buAutoNum type="alphaLcPeriod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original low- dose and the original high-dose images (150)</a:t>
            </a:r>
          </a:p>
          <a:p>
            <a:pPr marL="515937" indent="-515937" algn="l">
              <a:buSzPct val="100000"/>
              <a:buAutoNum type="alphaLcPeriod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translated and the original high-dose images (131)</a:t>
            </a:r>
          </a:p>
          <a:p>
            <a:pPr marL="515937" indent="-515937" algn="l">
              <a:buSzPct val="100000"/>
              <a:buAutoNum type="alphaLcPeriod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translated and the original low-dose images (157)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90" name="Experiment Results"/>
          <p:cNvSpPr txBox="1"/>
          <p:nvPr/>
        </p:nvSpPr>
        <p:spPr>
          <a:xfrm>
            <a:off x="966270" y="1916576"/>
            <a:ext cx="310890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Results</a:t>
            </a:r>
          </a:p>
        </p:txBody>
      </p:sp>
      <p:pic>
        <p:nvPicPr>
          <p:cNvPr id="191" name="截屏2020-03-26下午12.12.11.png" descr="截屏2020-03-26下午12.1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3023" y="2652548"/>
            <a:ext cx="10298754" cy="6508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94" name="Paper List"/>
          <p:cNvSpPr txBox="1"/>
          <p:nvPr/>
        </p:nvSpPr>
        <p:spPr>
          <a:xfrm>
            <a:off x="966270" y="1916576"/>
            <a:ext cx="166974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Paper List</a:t>
            </a:r>
          </a:p>
        </p:txBody>
      </p:sp>
      <p:sp>
        <p:nvSpPr>
          <p:cNvPr id="195" name="PG-GAN: Progressive growing of GANs for improved quality, stability, and variation…"/>
          <p:cNvSpPr txBox="1"/>
          <p:nvPr/>
        </p:nvSpPr>
        <p:spPr>
          <a:xfrm>
            <a:off x="1295449" y="3632324"/>
            <a:ext cx="10413902" cy="24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5937" indent="-515937" algn="l">
              <a:buSzPct val="100000"/>
              <a:buAutoNum type="alphaLcPeriod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PG-GAN: Progressive growing of GANs for improved quality, stability, and variation</a:t>
            </a:r>
          </a:p>
          <a:p>
            <a:pPr marL="515937" indent="-515937" algn="l">
              <a:buSzPct val="100000"/>
              <a:buAutoNum type="alphaLcPeriod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Efficient multi-scale 3D CNN with fully connected CRF for accurate brain lesion segmentation</a:t>
            </a:r>
          </a:p>
          <a:p>
            <a:pPr marL="515937" indent="-515937" algn="l">
              <a:buSzPct val="100000"/>
              <a:buAutoNum type="alphaLcPeriod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MRI-based synthetic CT generation using deep convolutional neural network</a:t>
            </a:r>
          </a:p>
          <a:p>
            <a:pPr marL="515937" indent="-515937" algn="l">
              <a:buSzPct val="100000"/>
              <a:buAutoNum type="alphaLcPeriod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StackGAN++: realistic image synthesis with stacked generative adversarial networks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ulti-scale GANs for Memory-efficient Generation of High Resolution Medical Images…"/>
          <p:cNvSpPr txBox="1">
            <a:spLocks noGrp="1"/>
          </p:cNvSpPr>
          <p:nvPr>
            <p:ph type="title"/>
          </p:nvPr>
        </p:nvSpPr>
        <p:spPr>
          <a:xfrm>
            <a:off x="744860" y="2571207"/>
            <a:ext cx="11515080" cy="461118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500"/>
              </a:lnSpc>
              <a:spcBef>
                <a:spcPts val="1200"/>
              </a:spcBef>
              <a:defRPr sz="3600">
                <a:latin typeface="Times"/>
                <a:ea typeface="Times"/>
                <a:cs typeface="Times"/>
                <a:sym typeface="Times"/>
              </a:defRPr>
            </a:pPr>
            <a:r>
              <a:t>Multi-scale GANs for Memory-efficient Generation of High Resolution Medical Images </a:t>
            </a:r>
            <a:endParaRPr sz="1200"/>
          </a:p>
          <a:p>
            <a:pPr defTabSz="457200">
              <a:lnSpc>
                <a:spcPts val="36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Hristina Uzunova</a:t>
            </a:r>
            <a:r>
              <a:rPr baseline="27777"/>
              <a:t>1</a:t>
            </a:r>
            <a:r>
              <a:t>, Jan Ehrhardt</a:t>
            </a:r>
            <a:r>
              <a:rPr baseline="27777"/>
              <a:t>1</a:t>
            </a:r>
            <a:r>
              <a:t>, Fabian Jacob</a:t>
            </a:r>
            <a:r>
              <a:rPr baseline="27777"/>
              <a:t>2</a:t>
            </a:r>
            <a:r>
              <a:t>, Alex Frydrychowicz</a:t>
            </a:r>
            <a:r>
              <a:rPr baseline="27777"/>
              <a:t>2</a:t>
            </a:r>
            <a:r>
              <a:t>, and Heinz Handels</a:t>
            </a:r>
            <a:r>
              <a:rPr baseline="27777"/>
              <a:t>1 </a:t>
            </a:r>
            <a:endParaRPr sz="1200"/>
          </a:p>
          <a:p>
            <a:pPr defTabSz="457200">
              <a:lnSpc>
                <a:spcPts val="31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rPr baseline="36111"/>
              <a:t>1</a:t>
            </a:r>
            <a:r>
              <a:t>Institute of Medical Informatics, University of Lu ̈beck, Lu ̈beck, Germany</a:t>
            </a:r>
          </a:p>
          <a:p>
            <a:pPr defTabSz="457200">
              <a:lnSpc>
                <a:spcPts val="31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uzunova@imi.uni-luebeck.de</a:t>
            </a:r>
            <a:br/>
            <a:r>
              <a:rPr baseline="36111"/>
              <a:t>2 </a:t>
            </a:r>
            <a:r>
              <a:t>Department for Radiology and Nuclear Medicine, </a:t>
            </a:r>
          </a:p>
          <a:p>
            <a:pPr defTabSz="457200">
              <a:lnSpc>
                <a:spcPts val="31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University Hospital of Schleswig-Holstein, Lu ̈beck, Germany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"/>
          <p:cNvSpPr txBox="1"/>
          <p:nvPr/>
        </p:nvSpPr>
        <p:spPr>
          <a:xfrm>
            <a:off x="883126" y="832862"/>
            <a:ext cx="2871342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25" name="Topic: Generating large high resolution 2D and 3D medical  images using GANs…"/>
          <p:cNvSpPr txBox="1"/>
          <p:nvPr/>
        </p:nvSpPr>
        <p:spPr>
          <a:xfrm>
            <a:off x="1264385" y="2802092"/>
            <a:ext cx="10476030" cy="414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Topic: Generating large high resolution 2D and 3D medical  images using GANs</a:t>
            </a:r>
          </a:p>
          <a:p>
            <a: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 problem: Computational demand </a:t>
            </a:r>
          </a:p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idea: First learn a low-resolution version of the image and then generate patches of successively growing resolutions conditioned on previous scales.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ntroduction"/>
          <p:cNvSpPr txBox="1"/>
          <p:nvPr/>
        </p:nvSpPr>
        <p:spPr>
          <a:xfrm>
            <a:off x="883126" y="832862"/>
            <a:ext cx="2871342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Related Work"/>
          <p:cNvSpPr txBox="1"/>
          <p:nvPr/>
        </p:nvSpPr>
        <p:spPr>
          <a:xfrm>
            <a:off x="1099285" y="1638596"/>
            <a:ext cx="104760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Related Work </a:t>
            </a:r>
          </a:p>
        </p:txBody>
      </p:sp>
      <p:sp>
        <p:nvSpPr>
          <p:cNvPr id="131" name="Challenges for generating high resolution images of large size:…"/>
          <p:cNvSpPr txBox="1"/>
          <p:nvPr/>
        </p:nvSpPr>
        <p:spPr>
          <a:xfrm>
            <a:off x="1058819" y="2499786"/>
            <a:ext cx="10622278" cy="191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Challenges for generating high resolution images of large size: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 generated images are easier to distinguish from real ones at higher resolutions, which hinders the training process 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memory requirements </a:t>
            </a:r>
          </a:p>
        </p:txBody>
      </p:sp>
      <p:sp>
        <p:nvSpPr>
          <p:cNvPr id="132" name="Existing solutions:"/>
          <p:cNvSpPr txBox="1"/>
          <p:nvPr/>
        </p:nvSpPr>
        <p:spPr>
          <a:xfrm>
            <a:off x="1099285" y="4937589"/>
            <a:ext cx="10622278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Existing solutions:</a:t>
            </a:r>
          </a:p>
        </p:txBody>
      </p:sp>
      <p:sp>
        <p:nvSpPr>
          <p:cNvPr id="2" name="矩形 1"/>
          <p:cNvSpPr/>
          <p:nvPr/>
        </p:nvSpPr>
        <p:spPr>
          <a:xfrm>
            <a:off x="1046394" y="5591464"/>
            <a:ext cx="105818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1. PG</a:t>
            </a:r>
            <a:r>
              <a:rPr lang="zh-CN" altLang="en-US" sz="2600" b="0" dirty="0">
                <a:latin typeface="Times New Roman" charset="0"/>
                <a:ea typeface="Times New Roman" charset="0"/>
                <a:cs typeface="Times New Roman" charset="0"/>
              </a:rPr>
              <a:t>-GAN </a:t>
            </a:r>
            <a:endParaRPr lang="en-US" altLang="zh-CN" sz="26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Progressive </a:t>
            </a:r>
            <a:r>
              <a:rPr lang="zh-CN" altLang="en-US" sz="2600" b="0" dirty="0">
                <a:latin typeface="Times New Roman" charset="0"/>
                <a:ea typeface="Times New Roman" charset="0"/>
                <a:cs typeface="Times New Roman" charset="0"/>
              </a:rPr>
              <a:t>learning strategy for GANs that starts with low resolution and adds finer details throughout the training, solving the first problem</a:t>
            </a:r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sz="26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Weakness</a:t>
            </a:r>
            <a:r>
              <a:rPr lang="zh-CN" altLang="en-US" sz="2600" b="0" dirty="0">
                <a:latin typeface="Times New Roman" charset="0"/>
                <a:ea typeface="Times New Roman" charset="0"/>
                <a:cs typeface="Times New Roman" charset="0"/>
              </a:rPr>
              <a:t>: high memory requirement</a:t>
            </a:r>
          </a:p>
        </p:txBody>
      </p:sp>
      <p:sp>
        <p:nvSpPr>
          <p:cNvPr id="3" name="矩形 2"/>
          <p:cNvSpPr/>
          <p:nvPr/>
        </p:nvSpPr>
        <p:spPr>
          <a:xfrm>
            <a:off x="1099285" y="7284235"/>
            <a:ext cx="104760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600" b="0" dirty="0">
                <a:latin typeface="Times New Roman" charset="0"/>
                <a:ea typeface="Times New Roman" charset="0"/>
                <a:cs typeface="Times New Roman" charset="0"/>
              </a:rPr>
              <a:t>2. Slice-/Patch- wise </a:t>
            </a:r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generation</a:t>
            </a:r>
            <a:endParaRPr lang="en-US" altLang="zh-CN" sz="26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zh-CN" alt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Weakness</a:t>
            </a:r>
            <a:r>
              <a:rPr lang="zh-CN" altLang="en-US" sz="2600" b="0" dirty="0">
                <a:latin typeface="Times New Roman" charset="0"/>
                <a:ea typeface="Times New Roman" charset="0"/>
                <a:cs typeface="Times New Roman" charset="0"/>
              </a:rPr>
              <a:t>: artifacts between patches/slices due to noncontinuous transitions ==&gt;patch overlaps and averaging==&gt;blurry results and loss of image detail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del"/>
          <p:cNvSpPr txBox="1"/>
          <p:nvPr/>
        </p:nvSpPr>
        <p:spPr>
          <a:xfrm>
            <a:off x="952052" y="832862"/>
            <a:ext cx="1496914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Model</a:t>
            </a:r>
          </a:p>
        </p:txBody>
      </p:sp>
      <p:sp>
        <p:nvSpPr>
          <p:cNvPr id="135" name="LR GAN"/>
          <p:cNvSpPr txBox="1"/>
          <p:nvPr/>
        </p:nvSpPr>
        <p:spPr>
          <a:xfrm>
            <a:off x="1004195" y="5684556"/>
            <a:ext cx="10996410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61156" indent="-361156" algn="l" defTabSz="457200">
              <a:lnSpc>
                <a:spcPts val="4800"/>
              </a:lnSpc>
              <a:spcBef>
                <a:spcPts val="1200"/>
              </a:spcBef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LR GAN</a:t>
            </a:r>
          </a:p>
        </p:txBody>
      </p:sp>
      <p:pic>
        <p:nvPicPr>
          <p:cNvPr id="136" name="截屏2020-03-25下午7.05.33.png" descr="截屏2020-03-25下午7.0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976" y="2001513"/>
            <a:ext cx="11232848" cy="335850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enerator: U-Net architecture"/>
          <p:cNvSpPr txBox="1"/>
          <p:nvPr/>
        </p:nvSpPr>
        <p:spPr>
          <a:xfrm>
            <a:off x="1310642" y="6763734"/>
            <a:ext cx="4074444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Generator: U-Net architecture</a:t>
            </a:r>
          </a:p>
        </p:txBody>
      </p:sp>
      <p:sp>
        <p:nvSpPr>
          <p:cNvPr id="138" name="Generating the whole image with low resolution from edges image"/>
          <p:cNvSpPr txBox="1"/>
          <p:nvPr/>
        </p:nvSpPr>
        <p:spPr>
          <a:xfrm>
            <a:off x="1316056" y="6198906"/>
            <a:ext cx="8944732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Generating the whole image with low resolution from edges image</a:t>
            </a:r>
          </a:p>
        </p:txBody>
      </p:sp>
      <p:sp>
        <p:nvSpPr>
          <p:cNvPr id="139" name="Discriminator: Regular fully-convolutional architecture"/>
          <p:cNvSpPr txBox="1"/>
          <p:nvPr/>
        </p:nvSpPr>
        <p:spPr>
          <a:xfrm>
            <a:off x="1308974" y="7328563"/>
            <a:ext cx="7440452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Discriminator: Regular fully-convolutional architecture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odel"/>
          <p:cNvSpPr txBox="1"/>
          <p:nvPr/>
        </p:nvSpPr>
        <p:spPr>
          <a:xfrm>
            <a:off x="952052" y="832862"/>
            <a:ext cx="1496914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Model</a:t>
            </a:r>
          </a:p>
        </p:txBody>
      </p:sp>
      <p:pic>
        <p:nvPicPr>
          <p:cNvPr id="142" name="截屏2020-03-25下午7.05.33.png" descr="截屏2020-03-25下午7.0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976" y="2001513"/>
            <a:ext cx="11232848" cy="335850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HR GANs"/>
          <p:cNvSpPr txBox="1"/>
          <p:nvPr/>
        </p:nvSpPr>
        <p:spPr>
          <a:xfrm>
            <a:off x="937486" y="5779163"/>
            <a:ext cx="10786779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61156" indent="-361156" algn="l" defTabSz="457200">
              <a:lnSpc>
                <a:spcPts val="4800"/>
              </a:lnSpc>
              <a:spcBef>
                <a:spcPts val="1200"/>
              </a:spcBef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HR GANs</a:t>
            </a:r>
          </a:p>
        </p:txBody>
      </p:sp>
      <p:sp>
        <p:nvSpPr>
          <p:cNvPr id="144" name="Input: a patch from the image of the previous resolution, upscaled to the size of the current scale; and a patch from the edge image of the current scale."/>
          <p:cNvSpPr txBox="1"/>
          <p:nvPr/>
        </p:nvSpPr>
        <p:spPr>
          <a:xfrm>
            <a:off x="1249151" y="6347809"/>
            <a:ext cx="10506498" cy="84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Input: a patch from the image of the previous resolution, upscaled to the size of the current scale; and a patch from the edge image of the current scale.</a:t>
            </a:r>
          </a:p>
        </p:txBody>
      </p:sp>
      <p:sp>
        <p:nvSpPr>
          <p:cNvPr id="145" name="Generators: ResNet blocks…"/>
          <p:cNvSpPr txBox="1"/>
          <p:nvPr/>
        </p:nvSpPr>
        <p:spPr>
          <a:xfrm>
            <a:off x="1247142" y="7297456"/>
            <a:ext cx="7523002" cy="1001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Generators: ResNet blocks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Discriminator: Regular fully-convolutional architecture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el"/>
          <p:cNvSpPr txBox="1"/>
          <p:nvPr/>
        </p:nvSpPr>
        <p:spPr>
          <a:xfrm>
            <a:off x="952052" y="832862"/>
            <a:ext cx="1496914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Model</a:t>
            </a:r>
          </a:p>
        </p:txBody>
      </p:sp>
      <p:pic>
        <p:nvPicPr>
          <p:cNvPr id="148" name="截屏2020-03-25下午7.05.33.png" descr="截屏2020-03-25下午7.0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976" y="2001513"/>
            <a:ext cx="11232848" cy="3358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截屏2020-03-25下午8.08.15.png" descr="截屏2020-03-25下午8.08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221" y="5851752"/>
            <a:ext cx="10968358" cy="2249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52" name="Memory Requirement"/>
          <p:cNvSpPr txBox="1"/>
          <p:nvPr/>
        </p:nvSpPr>
        <p:spPr>
          <a:xfrm>
            <a:off x="940870" y="1980076"/>
            <a:ext cx="348953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Memory Requirement</a:t>
            </a:r>
          </a:p>
        </p:txBody>
      </p:sp>
      <p:pic>
        <p:nvPicPr>
          <p:cNvPr id="153" name="截屏2020-03-25下午7.59.46.png" descr="截屏2020-03-25下午7.59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3373" y="2684487"/>
            <a:ext cx="8478054" cy="438462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marks:…"/>
              <p:cNvSpPr txBox="1"/>
              <p:nvPr/>
            </p:nvSpPr>
            <p:spPr>
              <a:xfrm>
                <a:off x="1391877" y="7154772"/>
                <a:ext cx="10221045" cy="15765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>
                  <a:defRPr sz="20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Remarks:</a:t>
                </a:r>
              </a:p>
              <a:p>
                <a:pPr marL="396875" indent="-396875" algn="l">
                  <a:buSzPct val="100000"/>
                  <a:buAutoNum type="alphaLcPeriod"/>
                  <a:defRPr sz="20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Since Pix2Pix and PGGAN are only implemented for 2D images, a straightforward translation to 3D is obtained.</a:t>
                </a:r>
              </a:p>
              <a:p>
                <a:pPr marL="396875" indent="-396875" algn="l">
                  <a:buSzPct val="100000"/>
                  <a:buAutoNum type="alphaLcPeriod"/>
                  <a:defRPr sz="20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LR 64: low resolution images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20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/>
              </a:p>
              <a:p>
                <a:pPr marL="396875" indent="-396875" algn="l">
                  <a:buSzPct val="100000"/>
                  <a:buAutoNum type="alphaLcPeriod"/>
                  <a:defRPr sz="20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HR 32: high resolution patches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20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154" name="Remark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77" y="7154772"/>
                <a:ext cx="10221045" cy="1576584"/>
              </a:xfrm>
              <a:prstGeom prst="rect">
                <a:avLst/>
              </a:prstGeom>
              <a:blipFill rotWithShape="0">
                <a:blip r:embed="rId3"/>
                <a:stretch>
                  <a:fillRect l="-1014" t="-5426" r="-298" b="-96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periment and Results"/>
          <p:cNvSpPr txBox="1"/>
          <p:nvPr/>
        </p:nvSpPr>
        <p:spPr>
          <a:xfrm>
            <a:off x="952052" y="832862"/>
            <a:ext cx="5335688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and Results</a:t>
            </a:r>
          </a:p>
        </p:txBody>
      </p:sp>
      <p:sp>
        <p:nvSpPr>
          <p:cNvPr id="157" name="Experiment 1"/>
          <p:cNvSpPr txBox="1"/>
          <p:nvPr/>
        </p:nvSpPr>
        <p:spPr>
          <a:xfrm>
            <a:off x="966270" y="1916576"/>
            <a:ext cx="217743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Experiment 1</a:t>
            </a:r>
          </a:p>
        </p:txBody>
      </p:sp>
      <p:sp>
        <p:nvSpPr>
          <p:cNvPr id="158" name="Dataset"/>
          <p:cNvSpPr txBox="1"/>
          <p:nvPr/>
        </p:nvSpPr>
        <p:spPr>
          <a:xfrm>
            <a:off x="1169470" y="2842235"/>
            <a:ext cx="1465573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horax CT: 3D CT images (∼  ) of 56 subjects…"/>
              <p:cNvSpPr txBox="1"/>
              <p:nvPr/>
            </p:nvSpPr>
            <p:spPr>
              <a:xfrm>
                <a:off x="1517678" y="3330640"/>
                <a:ext cx="10110285" cy="12697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>
                  <a:defRPr sz="26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Thorax CT: 3D CT images (∼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80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e>
                      <m:sup>
                        <m:r>
                          <a:rPr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t>) of 56 subjects</a:t>
                </a:r>
              </a:p>
              <a:p>
                <a:pPr algn="l">
                  <a:defRPr sz="2600" b="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For each subject the data is reconstructed simultaneously with a soft (B20f) and a sharp (B80f) kernel.</a:t>
                </a:r>
              </a:p>
            </p:txBody>
          </p:sp>
        </mc:Choice>
        <mc:Fallback>
          <p:sp>
            <p:nvSpPr>
              <p:cNvPr id="159" name="Thorax CT: 3D CT images (∼  ) of 56 subjects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78" y="3330640"/>
                <a:ext cx="10110285" cy="1269764"/>
              </a:xfrm>
              <a:prstGeom prst="rect">
                <a:avLst/>
              </a:prstGeom>
              <a:blipFill rotWithShape="0">
                <a:blip r:embed="rId2"/>
                <a:stretch>
                  <a:fillRect l="-1508" t="-4785" r="-1870" b="-13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Setup"/>
          <p:cNvSpPr txBox="1"/>
          <p:nvPr/>
        </p:nvSpPr>
        <p:spPr>
          <a:xfrm>
            <a:off x="1169470" y="5013935"/>
            <a:ext cx="1227597" cy="46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61156" indent="-361156" algn="l">
              <a:buSzPct val="145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Setup</a:t>
            </a:r>
          </a:p>
        </p:txBody>
      </p:sp>
      <p:sp>
        <p:nvSpPr>
          <p:cNvPr id="161" name="B80f to B20f CTs domain translation:…"/>
          <p:cNvSpPr txBox="1"/>
          <p:nvPr/>
        </p:nvSpPr>
        <p:spPr>
          <a:xfrm>
            <a:off x="1479578" y="5497252"/>
            <a:ext cx="10186486" cy="16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B80f to B20f CTs domain translation:</a:t>
            </a:r>
          </a:p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Train: the GANs are trained on the B20f images</a:t>
            </a:r>
          </a:p>
          <a:p>
            <a:pPr algn="l"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Test: the edges from the B80f images are extracted and translated into the B20f domain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自定义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Cambria Math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Times New Roman</vt:lpstr>
      <vt:lpstr>White</vt:lpstr>
      <vt:lpstr>Medical Image Seminar</vt:lpstr>
      <vt:lpstr>Multi-scale GANs for Memory-efficient Generation of High Resolution Medical Images  Hristina Uzunova1, Jan Ehrhardt1, Fabian Jacob2, Alex Frydrychowicz2, and Heinz Handels1  1Institute of Medical Informatics, University of Lu ̈beck, Lu ̈beck, Germany uzunova@imi.uni-luebeck.de 2 Department for Radiology and Nuclear Medicine,  University Hospital of Schleswig-Holstein, Lu ̈beck, Germany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Seminar</dc:title>
  <cp:lastModifiedBy>Shi Luyue</cp:lastModifiedBy>
  <cp:revision>1</cp:revision>
  <dcterms:modified xsi:type="dcterms:W3CDTF">2020-03-26T06:34:54Z</dcterms:modified>
</cp:coreProperties>
</file>