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1"/>
  </p:normalViewPr>
  <p:slideViewPr>
    <p:cSldViewPr snapToGrid="0" snapToObjects="1">
      <p:cViewPr varScale="1">
        <p:scale>
          <a:sx n="77" d="100"/>
          <a:sy n="77" d="100"/>
        </p:scale>
        <p:origin x="1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edical Image Seminar"/>
          <p:cNvSpPr txBox="1">
            <a:spLocks noGrp="1"/>
          </p:cNvSpPr>
          <p:nvPr>
            <p:ph type="ctrTitle"/>
          </p:nvPr>
        </p:nvSpPr>
        <p:spPr>
          <a:xfrm>
            <a:off x="1270000" y="3206022"/>
            <a:ext cx="10464800" cy="11303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31622">
              <a:defRPr sz="728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Medical Image Seminar</a:t>
            </a:r>
          </a:p>
        </p:txBody>
      </p:sp>
      <p:sp>
        <p:nvSpPr>
          <p:cNvPr id="120" name="Luyue Shi…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035550"/>
            <a:ext cx="10464800" cy="11303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537463">
              <a:defRPr sz="3404"/>
            </a:pPr>
            <a:r>
              <a:t>Luyue Shi</a:t>
            </a:r>
          </a:p>
          <a:p>
            <a:pPr defTabSz="537463">
              <a:defRPr sz="3404"/>
            </a:pPr>
            <a:r>
              <a:t>April 16, 2020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(MICCAI2019)…"/>
          <p:cNvSpPr txBox="1">
            <a:spLocks noGrp="1"/>
          </p:cNvSpPr>
          <p:nvPr>
            <p:ph type="title"/>
          </p:nvPr>
        </p:nvSpPr>
        <p:spPr>
          <a:xfrm>
            <a:off x="744860" y="2571207"/>
            <a:ext cx="11515080" cy="461118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457200">
              <a:lnSpc>
                <a:spcPts val="6500"/>
              </a:lnSpc>
              <a:spcBef>
                <a:spcPts val="1200"/>
              </a:spcBef>
              <a:defRPr sz="3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(MICCAI2019)</a:t>
            </a:r>
          </a:p>
          <a:p>
            <a:pPr defTabSz="457200">
              <a:lnSpc>
                <a:spcPts val="6500"/>
              </a:lnSpc>
              <a:spcBef>
                <a:spcPts val="1200"/>
              </a:spcBef>
              <a:defRPr sz="3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NoduleNet: Decoupled False Positive Reduction for Pulmonary Nodule Detection and Segmentation  </a:t>
            </a:r>
          </a:p>
          <a:p>
            <a:pPr defTabSz="457200">
              <a:lnSpc>
                <a:spcPts val="6500"/>
              </a:lnSpc>
              <a:spcBef>
                <a:spcPts val="1200"/>
              </a:spcBef>
              <a:defRPr sz="3600">
                <a:latin typeface="Times Roman"/>
                <a:ea typeface="Times Roman"/>
                <a:cs typeface="Times Roman"/>
                <a:sym typeface="Times Roman"/>
              </a:defRPr>
            </a:pPr>
            <a:endParaRPr sz="1200"/>
          </a:p>
          <a:p>
            <a:pPr defTabSz="457200">
              <a:lnSpc>
                <a:spcPts val="3600"/>
              </a:lnSpc>
              <a:spcBef>
                <a:spcPts val="1200"/>
              </a:spcBef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Hao Tang</a:t>
            </a:r>
            <a:r>
              <a:rPr sz="933" baseline="53573"/>
              <a:t>1,2</a:t>
            </a:r>
            <a:r>
              <a:t>, Chupeng Zhang</a:t>
            </a:r>
            <a:r>
              <a:rPr sz="933" baseline="53573"/>
              <a:t>2</a:t>
            </a:r>
            <a:r>
              <a:t>, and Xiaohui Xie</a:t>
            </a:r>
            <a:r>
              <a:rPr sz="933" baseline="53573"/>
              <a:t>1 </a:t>
            </a:r>
          </a:p>
          <a:p>
            <a:pPr defTabSz="457200">
              <a:lnSpc>
                <a:spcPts val="3600"/>
              </a:lnSpc>
              <a:spcBef>
                <a:spcPts val="1200"/>
              </a:spcBef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1200"/>
              <a:t/>
            </a:r>
            <a:br>
              <a:rPr sz="1200"/>
            </a:br>
            <a:r>
              <a:rPr baseline="36111"/>
              <a:t> 1.Department of Computer Science, Univeresity of California Irvine </a:t>
            </a:r>
          </a:p>
          <a:p>
            <a:pPr defTabSz="457200">
              <a:lnSpc>
                <a:spcPts val="3600"/>
              </a:lnSpc>
              <a:spcBef>
                <a:spcPts val="1200"/>
              </a:spcBef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aseline="36111"/>
              <a:t>2.Deep Voxel Inc.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ntroduction"/>
          <p:cNvSpPr txBox="1"/>
          <p:nvPr/>
        </p:nvSpPr>
        <p:spPr>
          <a:xfrm>
            <a:off x="883126" y="832862"/>
            <a:ext cx="2871342" cy="67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Introduction</a:t>
            </a:r>
          </a:p>
        </p:txBody>
      </p:sp>
      <p:sp>
        <p:nvSpPr>
          <p:cNvPr id="125" name="Topic"/>
          <p:cNvSpPr txBox="1"/>
          <p:nvPr/>
        </p:nvSpPr>
        <p:spPr>
          <a:xfrm>
            <a:off x="1264385" y="3533023"/>
            <a:ext cx="10476030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16718" indent="-416718" algn="l" defTabSz="457200">
              <a:lnSpc>
                <a:spcPts val="5300"/>
              </a:lnSpc>
              <a:spcBef>
                <a:spcPts val="1200"/>
              </a:spcBef>
              <a:buSzPct val="145000"/>
              <a:buChar char="•"/>
              <a:defRPr sz="30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Topic</a:t>
            </a:r>
          </a:p>
        </p:txBody>
      </p:sp>
      <p:sp>
        <p:nvSpPr>
          <p:cNvPr id="126" name="End-to-end 3D DCNN to solve nodule detection, false positive reduction and nodule segmentation jointly in a multi-task fashion"/>
          <p:cNvSpPr txBox="1"/>
          <p:nvPr/>
        </p:nvSpPr>
        <p:spPr>
          <a:xfrm>
            <a:off x="1224497" y="4596072"/>
            <a:ext cx="10555806" cy="949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5300"/>
              </a:lnSpc>
              <a:spcBef>
                <a:spcPts val="1200"/>
              </a:spcBef>
              <a:defRPr sz="30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End-to-end 3D DCNN to solve nodule detection, false positive reduction and nodule segmentation jointly in a multi-task fashion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Introduction"/>
          <p:cNvSpPr txBox="1"/>
          <p:nvPr/>
        </p:nvSpPr>
        <p:spPr>
          <a:xfrm>
            <a:off x="883126" y="832862"/>
            <a:ext cx="2871342" cy="67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Introduction</a:t>
            </a:r>
          </a:p>
        </p:txBody>
      </p:sp>
      <p:sp>
        <p:nvSpPr>
          <p:cNvPr id="129" name="Problems"/>
          <p:cNvSpPr txBox="1"/>
          <p:nvPr/>
        </p:nvSpPr>
        <p:spPr>
          <a:xfrm>
            <a:off x="1233476" y="1509783"/>
            <a:ext cx="1970374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16718" indent="-416718" algn="l" defTabSz="457200">
              <a:lnSpc>
                <a:spcPts val="5300"/>
              </a:lnSpc>
              <a:spcBef>
                <a:spcPts val="1200"/>
              </a:spcBef>
              <a:buSzPct val="145000"/>
              <a:buChar char="•"/>
              <a:defRPr sz="30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Problems</a:t>
            </a:r>
          </a:p>
        </p:txBody>
      </p:sp>
      <p:sp>
        <p:nvSpPr>
          <p:cNvPr id="130" name="because of the mismatched goals of localization and classification, it may be sub-optimal if these two tasks are performed using the same feature map.…"/>
          <p:cNvSpPr txBox="1"/>
          <p:nvPr/>
        </p:nvSpPr>
        <p:spPr>
          <a:xfrm>
            <a:off x="1233474" y="5603036"/>
            <a:ext cx="11318742" cy="4334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595312" indent="-595312" algn="l" defTabSz="457200">
              <a:lnSpc>
                <a:spcPts val="5300"/>
              </a:lnSpc>
              <a:spcBef>
                <a:spcPts val="1200"/>
              </a:spcBef>
              <a:buSzPct val="100000"/>
              <a:buAutoNum type="arabicParenR"/>
              <a:defRPr sz="3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because of the mismatched goals of localization and classification, it may be sub-optimal if these two tasks are performed using the same feature map. </a:t>
            </a:r>
          </a:p>
          <a:p>
            <a:pPr marL="595312" indent="-595312" algn="l" defTabSz="457200">
              <a:lnSpc>
                <a:spcPts val="5300"/>
              </a:lnSpc>
              <a:spcBef>
                <a:spcPts val="1200"/>
              </a:spcBef>
              <a:buSzPct val="100000"/>
              <a:buAutoNum type="arabicParenR"/>
              <a:defRPr sz="3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a large receptive field may integrate irrelevant information from other parts of the image, which may negatively affect and confuse the classification of nodules, especially small ones </a:t>
            </a:r>
          </a:p>
        </p:txBody>
      </p:sp>
      <p:sp>
        <p:nvSpPr>
          <p:cNvPr id="131" name="time-consuming and resource intensive…"/>
          <p:cNvSpPr txBox="1"/>
          <p:nvPr/>
        </p:nvSpPr>
        <p:spPr>
          <a:xfrm>
            <a:off x="1233476" y="2457710"/>
            <a:ext cx="11119236" cy="2975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595312" indent="-595312" algn="l" defTabSz="457200">
              <a:lnSpc>
                <a:spcPts val="5300"/>
              </a:lnSpc>
              <a:spcBef>
                <a:spcPts val="1200"/>
              </a:spcBef>
              <a:buSzPct val="100000"/>
              <a:buAutoNum type="arabicParenR"/>
              <a:defRPr sz="3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time-consuming and resource intensive</a:t>
            </a:r>
          </a:p>
          <a:p>
            <a:pPr marL="595312" indent="-595312" algn="l" defTabSz="457200">
              <a:lnSpc>
                <a:spcPts val="5300"/>
              </a:lnSpc>
              <a:spcBef>
                <a:spcPts val="1200"/>
              </a:spcBef>
              <a:buSzPct val="100000"/>
              <a:buAutoNum type="arabicParenR"/>
              <a:defRPr sz="3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performance may not be optimal, because separately training several systems prevents communication between each other and learning intrinsic feature representations. </a:t>
            </a:r>
          </a:p>
        </p:txBody>
      </p:sp>
      <p:sp>
        <p:nvSpPr>
          <p:cNvPr id="132" name="Handling each task completely independent:"/>
          <p:cNvSpPr txBox="1"/>
          <p:nvPr/>
        </p:nvSpPr>
        <p:spPr>
          <a:xfrm>
            <a:off x="1233476" y="2033690"/>
            <a:ext cx="10537839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5300"/>
              </a:lnSpc>
              <a:spcBef>
                <a:spcPts val="1200"/>
              </a:spcBef>
              <a:defRPr sz="30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Handling each task completely independent:</a:t>
            </a:r>
          </a:p>
        </p:txBody>
      </p:sp>
      <p:sp>
        <p:nvSpPr>
          <p:cNvPr id="133" name="Naive implementation of multi-task learning:"/>
          <p:cNvSpPr txBox="1"/>
          <p:nvPr/>
        </p:nvSpPr>
        <p:spPr>
          <a:xfrm>
            <a:off x="1233475" y="5239934"/>
            <a:ext cx="10537839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5300"/>
              </a:lnSpc>
              <a:spcBef>
                <a:spcPts val="1200"/>
              </a:spcBef>
              <a:defRPr sz="30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Naive implementation of multi-task learning: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Introduction"/>
          <p:cNvSpPr txBox="1"/>
          <p:nvPr/>
        </p:nvSpPr>
        <p:spPr>
          <a:xfrm>
            <a:off x="883126" y="832862"/>
            <a:ext cx="2871342" cy="67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Introduction</a:t>
            </a:r>
          </a:p>
        </p:txBody>
      </p:sp>
      <p:sp>
        <p:nvSpPr>
          <p:cNvPr id="136" name="Key idea"/>
          <p:cNvSpPr txBox="1"/>
          <p:nvPr/>
        </p:nvSpPr>
        <p:spPr>
          <a:xfrm>
            <a:off x="1233481" y="3237610"/>
            <a:ext cx="10537839" cy="517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16718" indent="-416718" algn="l" defTabSz="457200">
              <a:lnSpc>
                <a:spcPts val="5300"/>
              </a:lnSpc>
              <a:spcBef>
                <a:spcPts val="1200"/>
              </a:spcBef>
              <a:buSzPct val="145000"/>
              <a:buChar char="•"/>
              <a:defRPr sz="30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Key idea</a:t>
            </a:r>
          </a:p>
        </p:txBody>
      </p:sp>
      <p:sp>
        <p:nvSpPr>
          <p:cNvPr id="137" name="decoupled feature maps for nodule detection and false positive reduction, and…"/>
          <p:cNvSpPr txBox="1"/>
          <p:nvPr/>
        </p:nvSpPr>
        <p:spPr>
          <a:xfrm>
            <a:off x="1201874" y="4218975"/>
            <a:ext cx="10601052" cy="1965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95312" indent="-595312" algn="l" defTabSz="457200">
              <a:lnSpc>
                <a:spcPts val="5300"/>
              </a:lnSpc>
              <a:spcBef>
                <a:spcPts val="1200"/>
              </a:spcBef>
              <a:buSzPct val="100000"/>
              <a:buAutoNum type="arabicParenR"/>
              <a:defRPr sz="3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decoupled feature maps for nodule detection and false positive reduction, and </a:t>
            </a:r>
          </a:p>
          <a:p>
            <a:pPr marL="595312" indent="-595312" algn="l" defTabSz="457200">
              <a:lnSpc>
                <a:spcPts val="5300"/>
              </a:lnSpc>
              <a:spcBef>
                <a:spcPts val="1200"/>
              </a:spcBef>
              <a:buSzPct val="100000"/>
              <a:buAutoNum type="arabicParenR"/>
              <a:defRPr sz="3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 segmentation refinement subnet for increasing the precision of nodule segmentation.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Model"/>
          <p:cNvSpPr txBox="1"/>
          <p:nvPr/>
        </p:nvSpPr>
        <p:spPr>
          <a:xfrm>
            <a:off x="952052" y="832862"/>
            <a:ext cx="1496914" cy="67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Model</a:t>
            </a:r>
          </a:p>
        </p:txBody>
      </p:sp>
      <p:sp>
        <p:nvSpPr>
          <p:cNvPr id="140" name="nodule candidate screening…"/>
          <p:cNvSpPr txBox="1"/>
          <p:nvPr/>
        </p:nvSpPr>
        <p:spPr>
          <a:xfrm>
            <a:off x="1201874" y="3449792"/>
            <a:ext cx="10601052" cy="2854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16718" indent="-416718" algn="l" defTabSz="457200">
              <a:lnSpc>
                <a:spcPts val="5300"/>
              </a:lnSpc>
              <a:spcBef>
                <a:spcPts val="1200"/>
              </a:spcBef>
              <a:buSzPct val="145000"/>
              <a:buChar char="•"/>
              <a:defRPr sz="3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nodule candidate screening</a:t>
            </a:r>
          </a:p>
          <a:p>
            <a:pPr algn="l" defTabSz="457200">
              <a:lnSpc>
                <a:spcPts val="5300"/>
              </a:lnSpc>
              <a:spcBef>
                <a:spcPts val="1200"/>
              </a:spcBef>
              <a:defRPr sz="3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marL="416718" indent="-416718" algn="l" defTabSz="457200">
              <a:lnSpc>
                <a:spcPts val="5300"/>
              </a:lnSpc>
              <a:spcBef>
                <a:spcPts val="1200"/>
              </a:spcBef>
              <a:buSzPct val="145000"/>
              <a:buChar char="•"/>
              <a:defRPr sz="3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false positive reduction </a:t>
            </a:r>
          </a:p>
          <a:p>
            <a:pPr algn="l" defTabSz="457200">
              <a:lnSpc>
                <a:spcPts val="5300"/>
              </a:lnSpc>
              <a:spcBef>
                <a:spcPts val="1200"/>
              </a:spcBef>
              <a:defRPr sz="3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marL="416718" indent="-416718" algn="l" defTabSz="457200">
              <a:lnSpc>
                <a:spcPts val="5300"/>
              </a:lnSpc>
              <a:spcBef>
                <a:spcPts val="1200"/>
              </a:spcBef>
              <a:buSzPct val="145000"/>
              <a:buChar char="•"/>
              <a:defRPr sz="3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segmentation refinement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Model"/>
          <p:cNvSpPr txBox="1"/>
          <p:nvPr/>
        </p:nvSpPr>
        <p:spPr>
          <a:xfrm>
            <a:off x="952052" y="832862"/>
            <a:ext cx="1496914" cy="67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Model</a:t>
            </a:r>
          </a:p>
        </p:txBody>
      </p:sp>
      <p:pic>
        <p:nvPicPr>
          <p:cNvPr id="143" name="截屏2020-04-14下午11.51.41.png" descr="截屏2020-04-14下午11.51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39331" y="1701328"/>
            <a:ext cx="8526138" cy="77024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sults"/>
          <p:cNvSpPr txBox="1"/>
          <p:nvPr/>
        </p:nvSpPr>
        <p:spPr>
          <a:xfrm>
            <a:off x="952052" y="832862"/>
            <a:ext cx="1694856" cy="67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Results</a:t>
            </a:r>
          </a:p>
        </p:txBody>
      </p:sp>
      <p:sp>
        <p:nvSpPr>
          <p:cNvPr id="146" name="Dataset"/>
          <p:cNvSpPr txBox="1"/>
          <p:nvPr/>
        </p:nvSpPr>
        <p:spPr>
          <a:xfrm>
            <a:off x="1215979" y="2008620"/>
            <a:ext cx="1673462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16718" indent="-416718" algn="l" defTabSz="457200">
              <a:lnSpc>
                <a:spcPts val="5300"/>
              </a:lnSpc>
              <a:spcBef>
                <a:spcPts val="1200"/>
              </a:spcBef>
              <a:buSzPct val="145000"/>
              <a:buChar char="•"/>
              <a:defRPr sz="30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Dataset</a:t>
            </a:r>
          </a:p>
        </p:txBody>
      </p:sp>
      <p:sp>
        <p:nvSpPr>
          <p:cNvPr id="147" name="Selected from LIDC-IDRI: 586 CT scans with 1131 nodules."/>
          <p:cNvSpPr txBox="1"/>
          <p:nvPr/>
        </p:nvSpPr>
        <p:spPr>
          <a:xfrm>
            <a:off x="1224497" y="2793547"/>
            <a:ext cx="10555806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5300"/>
              </a:lnSpc>
              <a:spcBef>
                <a:spcPts val="1200"/>
              </a:spcBef>
              <a:defRPr sz="30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Selected from LIDC-IDRI: 586 CT scans with 1131 nodules.</a:t>
            </a:r>
          </a:p>
        </p:txBody>
      </p:sp>
      <p:pic>
        <p:nvPicPr>
          <p:cNvPr id="148" name="截屏2020-04-15下午9.03.50.png" descr="截屏2020-04-15下午9.03.5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5141" y="4720130"/>
            <a:ext cx="10534518" cy="3552338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egmentation"/>
          <p:cNvSpPr txBox="1"/>
          <p:nvPr/>
        </p:nvSpPr>
        <p:spPr>
          <a:xfrm>
            <a:off x="1164304" y="3756838"/>
            <a:ext cx="2626148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16718" indent="-416718" algn="l" defTabSz="457200">
              <a:lnSpc>
                <a:spcPts val="5300"/>
              </a:lnSpc>
              <a:spcBef>
                <a:spcPts val="1200"/>
              </a:spcBef>
              <a:buSzPct val="145000"/>
              <a:buChar char="•"/>
              <a:defRPr sz="30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Segmentation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sults"/>
          <p:cNvSpPr txBox="1"/>
          <p:nvPr/>
        </p:nvSpPr>
        <p:spPr>
          <a:xfrm>
            <a:off x="952052" y="832862"/>
            <a:ext cx="1694856" cy="67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Results</a:t>
            </a:r>
          </a:p>
        </p:txBody>
      </p:sp>
      <p:sp>
        <p:nvSpPr>
          <p:cNvPr id="152" name="Detection"/>
          <p:cNvSpPr txBox="1"/>
          <p:nvPr/>
        </p:nvSpPr>
        <p:spPr>
          <a:xfrm>
            <a:off x="1125548" y="2025736"/>
            <a:ext cx="2012046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16718" indent="-416718" algn="l" defTabSz="457200">
              <a:lnSpc>
                <a:spcPts val="5300"/>
              </a:lnSpc>
              <a:spcBef>
                <a:spcPts val="1200"/>
              </a:spcBef>
              <a:buSzPct val="145000"/>
              <a:buChar char="•"/>
              <a:defRPr sz="30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Detection</a:t>
            </a:r>
          </a:p>
        </p:txBody>
      </p:sp>
      <p:pic>
        <p:nvPicPr>
          <p:cNvPr id="153" name="截屏2020-04-15下午9.05.00.png" descr="截屏2020-04-15下午9.05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0716" y="2936781"/>
            <a:ext cx="10323368" cy="61268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Macintosh PowerPoint</Application>
  <PresentationFormat>自定义</PresentationFormat>
  <Paragraphs>37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Helvetica Light</vt:lpstr>
      <vt:lpstr>Helvetica Neue</vt:lpstr>
      <vt:lpstr>Helvetica Neue Light</vt:lpstr>
      <vt:lpstr>Helvetica Neue Medium</vt:lpstr>
      <vt:lpstr>Helvetica Neue Thin</vt:lpstr>
      <vt:lpstr>Times Roman</vt:lpstr>
      <vt:lpstr>Times New Roman</vt:lpstr>
      <vt:lpstr>White</vt:lpstr>
      <vt:lpstr>Medical Image Seminar</vt:lpstr>
      <vt:lpstr>(MICCAI2019) NoduleNet: Decoupled False Positive Reduction for Pulmonary Nodule Detection and Segmentation    Hao Tang1,2, Chupeng Zhang2, and Xiaohui Xie1    1.Department of Computer Science, Univeresity of California Irvine  2.Deep Voxel Inc.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Image Seminar</dc:title>
  <cp:lastModifiedBy>Shi Luyue</cp:lastModifiedBy>
  <cp:revision>1</cp:revision>
  <dcterms:modified xsi:type="dcterms:W3CDTF">2020-04-16T06:59:44Z</dcterms:modified>
</cp:coreProperties>
</file>