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2"/>
    <p:restoredTop sz="94430"/>
  </p:normalViewPr>
  <p:slideViewPr>
    <p:cSldViewPr snapToGrid="0" snapToObjects="1">
      <p:cViewPr varScale="1">
        <p:scale>
          <a:sx n="120" d="100"/>
          <a:sy n="120" d="100"/>
        </p:scale>
        <p:origin x="192"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B124E-A5E9-2441-A908-E8B245F9C7AC}" type="datetimeFigureOut">
              <a:rPr kumimoji="1" lang="zh-CN" altLang="en-US" smtClean="0"/>
              <a:t>2020/4/2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D109B8-3AA4-DE4D-A271-61702116E7E1}" type="slidenum">
              <a:rPr kumimoji="1" lang="zh-CN" altLang="en-US" smtClean="0"/>
              <a:t>‹#›</a:t>
            </a:fld>
            <a:endParaRPr kumimoji="1" lang="zh-CN" altLang="en-US"/>
          </a:p>
        </p:txBody>
      </p:sp>
    </p:spTree>
    <p:extLst>
      <p:ext uri="{BB962C8B-B14F-4D97-AF65-F5344CB8AC3E}">
        <p14:creationId xmlns:p14="http://schemas.microsoft.com/office/powerpoint/2010/main" val="276044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 一些正常组织的形态学表现与</a:t>
            </a:r>
            <a:r>
              <a:rPr lang="en" altLang="zh-CN" sz="1200" b="0" i="0" kern="1200" dirty="0">
                <a:solidFill>
                  <a:schemeClr val="tx1"/>
                </a:solidFill>
                <a:effectLst/>
                <a:latin typeface="+mn-lt"/>
                <a:ea typeface="+mn-ea"/>
                <a:cs typeface="+mn-cs"/>
              </a:rPr>
              <a:t>CT</a:t>
            </a:r>
            <a:r>
              <a:rPr lang="zh-CN" altLang="en-US" sz="1200" b="0" i="0" kern="1200" dirty="0">
                <a:solidFill>
                  <a:schemeClr val="tx1"/>
                </a:solidFill>
                <a:effectLst/>
                <a:latin typeface="+mn-lt"/>
                <a:ea typeface="+mn-ea"/>
                <a:cs typeface="+mn-cs"/>
              </a:rPr>
              <a:t>图像中的结节相似，通过错误地将这些组织检测为结节，会引起高度假阳性。</a:t>
            </a:r>
            <a:br>
              <a:rPr lang="zh-CN" altLang="en-US"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 结节与整个</a:t>
            </a:r>
            <a:r>
              <a:rPr lang="en" altLang="zh-CN" sz="1200" b="0" i="0" kern="1200" dirty="0">
                <a:solidFill>
                  <a:schemeClr val="tx1"/>
                </a:solidFill>
                <a:effectLst/>
                <a:latin typeface="+mn-lt"/>
                <a:ea typeface="+mn-ea"/>
                <a:cs typeface="+mn-cs"/>
              </a:rPr>
              <a:t>CT</a:t>
            </a:r>
            <a:r>
              <a:rPr lang="zh-CN" altLang="en-US" sz="1200" b="0" i="0" kern="1200" dirty="0">
                <a:solidFill>
                  <a:schemeClr val="tx1"/>
                </a:solidFill>
                <a:effectLst/>
                <a:latin typeface="+mn-lt"/>
                <a:ea typeface="+mn-ea"/>
                <a:cs typeface="+mn-cs"/>
              </a:rPr>
              <a:t>扫描之间的体积差异很大，可能会导致漏检出真正的结节。</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kern="1200" dirty="0">
                <a:solidFill>
                  <a:schemeClr val="tx1"/>
                </a:solidFill>
                <a:effectLst/>
                <a:latin typeface="Latin Modern Roman 10" pitchFamily="2" charset="0"/>
                <a:ea typeface="+mn-ea"/>
                <a:cs typeface="+mn-cs"/>
              </a:rPr>
              <a:t>For example, the volume of a nodule with 10mm size in the diameter only occupied 0.059% of the volume of whole CT scan (in average 213 × 293 pixels with 281 slices). Furthermore, the size of pulmonary nodules can vary by as much as 10 times. For example, nodules in diameter can range from 3mm to 30mm in LUNA16 dataset. </a:t>
            </a:r>
            <a:endParaRPr lang="en" altLang="zh-CN" dirty="0">
              <a:latin typeface="Latin Modern Roman 10" pitchFamily="2" charset="0"/>
            </a:endParaRPr>
          </a:p>
        </p:txBody>
      </p:sp>
      <p:sp>
        <p:nvSpPr>
          <p:cNvPr id="4" name="灯片编号占位符 3"/>
          <p:cNvSpPr>
            <a:spLocks noGrp="1"/>
          </p:cNvSpPr>
          <p:nvPr>
            <p:ph type="sldNum" sz="quarter" idx="5"/>
          </p:nvPr>
        </p:nvSpPr>
        <p:spPr/>
        <p:txBody>
          <a:bodyPr/>
          <a:lstStyle/>
          <a:p>
            <a:fld id="{1FD109B8-3AA4-DE4D-A271-61702116E7E1}" type="slidenum">
              <a:rPr kumimoji="1" lang="zh-CN" altLang="en-US" smtClean="0"/>
              <a:t>2</a:t>
            </a:fld>
            <a:endParaRPr kumimoji="1" lang="zh-CN" altLang="en-US"/>
          </a:p>
        </p:txBody>
      </p:sp>
    </p:spTree>
    <p:extLst>
      <p:ext uri="{BB962C8B-B14F-4D97-AF65-F5344CB8AC3E}">
        <p14:creationId xmlns:p14="http://schemas.microsoft.com/office/powerpoint/2010/main" val="312574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FD109B8-3AA4-DE4D-A271-61702116E7E1}" type="slidenum">
              <a:rPr kumimoji="1" lang="zh-CN" altLang="en-US" smtClean="0"/>
              <a:t>3</a:t>
            </a:fld>
            <a:endParaRPr kumimoji="1" lang="zh-CN" altLang="en-US"/>
          </a:p>
        </p:txBody>
      </p:sp>
    </p:spTree>
    <p:extLst>
      <p:ext uri="{BB962C8B-B14F-4D97-AF65-F5344CB8AC3E}">
        <p14:creationId xmlns:p14="http://schemas.microsoft.com/office/powerpoint/2010/main" val="3311603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FD109B8-3AA4-DE4D-A271-61702116E7E1}" type="slidenum">
              <a:rPr kumimoji="1" lang="zh-CN" altLang="en-US" smtClean="0"/>
              <a:t>4</a:t>
            </a:fld>
            <a:endParaRPr kumimoji="1" lang="zh-CN" altLang="en-US"/>
          </a:p>
        </p:txBody>
      </p:sp>
    </p:spTree>
    <p:extLst>
      <p:ext uri="{BB962C8B-B14F-4D97-AF65-F5344CB8AC3E}">
        <p14:creationId xmlns:p14="http://schemas.microsoft.com/office/powerpoint/2010/main" val="126611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FD109B8-3AA4-DE4D-A271-61702116E7E1}" type="slidenum">
              <a:rPr kumimoji="1" lang="zh-CN" altLang="en-US" smtClean="0"/>
              <a:t>5</a:t>
            </a:fld>
            <a:endParaRPr kumimoji="1" lang="zh-CN" altLang="en-US"/>
          </a:p>
        </p:txBody>
      </p:sp>
    </p:spTree>
    <p:extLst>
      <p:ext uri="{BB962C8B-B14F-4D97-AF65-F5344CB8AC3E}">
        <p14:creationId xmlns:p14="http://schemas.microsoft.com/office/powerpoint/2010/main" val="1905422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FD109B8-3AA4-DE4D-A271-61702116E7E1}" type="slidenum">
              <a:rPr kumimoji="1" lang="zh-CN" altLang="en-US" smtClean="0"/>
              <a:t>8</a:t>
            </a:fld>
            <a:endParaRPr kumimoji="1" lang="zh-CN" altLang="en-US"/>
          </a:p>
        </p:txBody>
      </p:sp>
    </p:spTree>
    <p:extLst>
      <p:ext uri="{BB962C8B-B14F-4D97-AF65-F5344CB8AC3E}">
        <p14:creationId xmlns:p14="http://schemas.microsoft.com/office/powerpoint/2010/main" val="2670510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FD109B8-3AA4-DE4D-A271-61702116E7E1}" type="slidenum">
              <a:rPr kumimoji="1" lang="zh-CN" altLang="en-US" smtClean="0"/>
              <a:t>9</a:t>
            </a:fld>
            <a:endParaRPr kumimoji="1" lang="zh-CN" altLang="en-US"/>
          </a:p>
        </p:txBody>
      </p:sp>
    </p:spTree>
    <p:extLst>
      <p:ext uri="{BB962C8B-B14F-4D97-AF65-F5344CB8AC3E}">
        <p14:creationId xmlns:p14="http://schemas.microsoft.com/office/powerpoint/2010/main" val="113974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1C789-FED5-3B49-B22D-1F62679EB82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5A1BE27-0568-D44E-839C-54C80E5026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737BCF4-2ABD-B94F-93DB-E2B19038D15B}"/>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5" name="页脚占位符 4">
            <a:extLst>
              <a:ext uri="{FF2B5EF4-FFF2-40B4-BE49-F238E27FC236}">
                <a16:creationId xmlns:a16="http://schemas.microsoft.com/office/drawing/2014/main" id="{A1B8E6DC-4EDC-1D4D-9B3A-48D7216AD4D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B76757E-4199-3341-8CCE-A668B8B4C5EC}"/>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564561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8CE478-0918-FC4B-9505-86890994CD4D}"/>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3A17BD4-E24E-7448-92B5-F121BDEAC02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E6EA8C2-242C-E14E-AADA-42A543976FC4}"/>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5" name="页脚占位符 4">
            <a:extLst>
              <a:ext uri="{FF2B5EF4-FFF2-40B4-BE49-F238E27FC236}">
                <a16:creationId xmlns:a16="http://schemas.microsoft.com/office/drawing/2014/main" id="{B564A2A4-9314-A144-8C2C-5C1D696334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93DEC9-C6E4-2344-A205-C5D9CCC1FBF5}"/>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384275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76F916-F9A9-2944-B71A-FE1E3C74E92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FE09A8-0FCD-EB4E-8C1B-F69D77A810B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03C984-1ADC-D547-A317-41EFEB5DA61E}"/>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5" name="页脚占位符 4">
            <a:extLst>
              <a:ext uri="{FF2B5EF4-FFF2-40B4-BE49-F238E27FC236}">
                <a16:creationId xmlns:a16="http://schemas.microsoft.com/office/drawing/2014/main" id="{7D7B8819-DFE7-8D42-82A8-1EBE2718B6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0A55E8B-4546-A542-B9AE-4EC1E3C17CE8}"/>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389560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BE8409-99B2-614C-8424-F6DF7FBDC4F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CF3F181-5FEE-8F48-9AD7-974FB52C972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AC378B3-4C58-F44A-B351-48A1ABB681C9}"/>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5" name="页脚占位符 4">
            <a:extLst>
              <a:ext uri="{FF2B5EF4-FFF2-40B4-BE49-F238E27FC236}">
                <a16:creationId xmlns:a16="http://schemas.microsoft.com/office/drawing/2014/main" id="{3B1A8D87-5334-8E49-8077-6DEA34A2824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048D17-30C5-3C4D-8093-DAF5F1D05D5B}"/>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427259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9395A-375C-F34F-B4C7-182CEAC5CA1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C133CA9-1253-B346-A9EE-3A5F01F766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F0554A1-BBF4-544F-95A2-E57E97CF657E}"/>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5" name="页脚占位符 4">
            <a:extLst>
              <a:ext uri="{FF2B5EF4-FFF2-40B4-BE49-F238E27FC236}">
                <a16:creationId xmlns:a16="http://schemas.microsoft.com/office/drawing/2014/main" id="{A41CAA49-FAB8-A140-9BE4-E269ADE489D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8B50C80-E2DD-2842-9E69-E47C0FA735F7}"/>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1049161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43D9B-6F43-D643-B6DF-6C5D9ADD6B8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5B6E918-3B11-0F4A-8AAA-87FDA1C7FB17}"/>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9DAD7615-4BBE-3B45-9AED-5452200EABB4}"/>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DB06EC9C-33CF-AE43-AACD-19855AB113F6}"/>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6" name="页脚占位符 5">
            <a:extLst>
              <a:ext uri="{FF2B5EF4-FFF2-40B4-BE49-F238E27FC236}">
                <a16:creationId xmlns:a16="http://schemas.microsoft.com/office/drawing/2014/main" id="{DAA98737-D42B-B247-8644-CB9012B43A8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44ACF12-E7C1-0344-94E6-BF6E4ECC6064}"/>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4269236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86887-7131-D444-85EE-7444C84BA7C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83958C8-3239-254C-AF14-1ECD0C6105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797B1F6-CDE2-CA49-9ECC-F0F1F4F777C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EF307C99-645F-F84C-80D2-9D1BAC45B5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287021D-FC4A-FE4A-A026-E0B2120E21E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7F3E5CE-8EE8-0048-8F96-FEB788F7F139}"/>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8" name="页脚占位符 7">
            <a:extLst>
              <a:ext uri="{FF2B5EF4-FFF2-40B4-BE49-F238E27FC236}">
                <a16:creationId xmlns:a16="http://schemas.microsoft.com/office/drawing/2014/main" id="{7389AAC3-FDCF-7148-B72D-863A1D65804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0355768-EF91-B746-BE29-AF34A2AEEECD}"/>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308162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2D6B0-1D96-7F45-8939-2885935FEEC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F9875A5-476F-C44A-B59E-EF742453238B}"/>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4" name="页脚占位符 3">
            <a:extLst>
              <a:ext uri="{FF2B5EF4-FFF2-40B4-BE49-F238E27FC236}">
                <a16:creationId xmlns:a16="http://schemas.microsoft.com/office/drawing/2014/main" id="{6CBD07C7-039D-934C-9E2B-8E904B3F81A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2415DD5-5857-9B4B-8FE3-1E0C37E8221A}"/>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381346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DB6750B-E5DA-3844-A27C-001FC6F6698A}"/>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3" name="页脚占位符 2">
            <a:extLst>
              <a:ext uri="{FF2B5EF4-FFF2-40B4-BE49-F238E27FC236}">
                <a16:creationId xmlns:a16="http://schemas.microsoft.com/office/drawing/2014/main" id="{EF1F5499-7A66-0749-B57E-A838B8777C3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AA3F142-FA23-BF4B-AC98-2E233DAA52B8}"/>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3201332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9DB7C2-0748-2F4B-B9F3-BC2EA473A65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0EB6B6E5-1771-6E49-9D46-0599B2476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6FB8FA6-43AD-854E-9D61-AF274BEDB0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5359943-D082-BE4E-82C9-D7A8459EE3C0}"/>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6" name="页脚占位符 5">
            <a:extLst>
              <a:ext uri="{FF2B5EF4-FFF2-40B4-BE49-F238E27FC236}">
                <a16:creationId xmlns:a16="http://schemas.microsoft.com/office/drawing/2014/main" id="{121C3AEA-BEFA-594C-B0D4-F59D457059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4018DB2-4FAA-D349-87D9-BFDBEEF7EBF4}"/>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3074415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B5F4-6FFC-7F4F-B922-7A822EC7AAD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C5F3098-EEB0-0E40-B029-A57DC644F3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F126211-50C8-0B4B-8B0A-6F8CFB0D0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57B07807-00F6-0043-8AD3-9AAA8C743385}"/>
              </a:ext>
            </a:extLst>
          </p:cNvPr>
          <p:cNvSpPr>
            <a:spLocks noGrp="1"/>
          </p:cNvSpPr>
          <p:nvPr>
            <p:ph type="dt" sz="half" idx="10"/>
          </p:nvPr>
        </p:nvSpPr>
        <p:spPr/>
        <p:txBody>
          <a:bodyPr/>
          <a:lstStyle/>
          <a:p>
            <a:fld id="{CB91E7A7-C9DE-4E4E-AC81-F50167373E4E}" type="datetimeFigureOut">
              <a:rPr kumimoji="1" lang="zh-CN" altLang="en-US" smtClean="0"/>
              <a:t>2020/4/2</a:t>
            </a:fld>
            <a:endParaRPr kumimoji="1" lang="zh-CN" altLang="en-US"/>
          </a:p>
        </p:txBody>
      </p:sp>
      <p:sp>
        <p:nvSpPr>
          <p:cNvPr id="6" name="页脚占位符 5">
            <a:extLst>
              <a:ext uri="{FF2B5EF4-FFF2-40B4-BE49-F238E27FC236}">
                <a16:creationId xmlns:a16="http://schemas.microsoft.com/office/drawing/2014/main" id="{400341CF-266A-024C-BE8B-2FF6FE3DBB2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D1A3FD7-82D5-1740-B892-8C110D05D167}"/>
              </a:ext>
            </a:extLst>
          </p:cNvPr>
          <p:cNvSpPr>
            <a:spLocks noGrp="1"/>
          </p:cNvSpPr>
          <p:nvPr>
            <p:ph type="sldNum" sz="quarter" idx="12"/>
          </p:nvPr>
        </p:nvSpPr>
        <p:spPr/>
        <p:txBody>
          <a:body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134583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2A4920-832F-2F40-B79D-CC3BE0DD0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38E98FA-03D2-5B4E-B8BE-D25B8A634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56FBC9E-1D23-114D-9487-751E788E2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1E7A7-C9DE-4E4E-AC81-F50167373E4E}" type="datetimeFigureOut">
              <a:rPr kumimoji="1" lang="zh-CN" altLang="en-US" smtClean="0"/>
              <a:t>2020/4/2</a:t>
            </a:fld>
            <a:endParaRPr kumimoji="1" lang="zh-CN" altLang="en-US"/>
          </a:p>
        </p:txBody>
      </p:sp>
      <p:sp>
        <p:nvSpPr>
          <p:cNvPr id="5" name="页脚占位符 4">
            <a:extLst>
              <a:ext uri="{FF2B5EF4-FFF2-40B4-BE49-F238E27FC236}">
                <a16:creationId xmlns:a16="http://schemas.microsoft.com/office/drawing/2014/main" id="{2F436DCC-F59B-EF49-9A6E-5B7555E42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EAF2F95-86DF-F249-A675-2226F66DF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63365-3B02-5448-98B4-3D2C2C7BA996}" type="slidenum">
              <a:rPr kumimoji="1" lang="zh-CN" altLang="en-US" smtClean="0"/>
              <a:t>‹#›</a:t>
            </a:fld>
            <a:endParaRPr kumimoji="1" lang="zh-CN" altLang="en-US"/>
          </a:p>
        </p:txBody>
      </p:sp>
    </p:spTree>
    <p:extLst>
      <p:ext uri="{BB962C8B-B14F-4D97-AF65-F5344CB8AC3E}">
        <p14:creationId xmlns:p14="http://schemas.microsoft.com/office/powerpoint/2010/main" val="2141752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7E06B-BC3E-2F47-B612-ECAF58A57E6C}"/>
              </a:ext>
            </a:extLst>
          </p:cNvPr>
          <p:cNvSpPr>
            <a:spLocks noGrp="1"/>
          </p:cNvSpPr>
          <p:nvPr>
            <p:ph type="ctrTitle"/>
          </p:nvPr>
        </p:nvSpPr>
        <p:spPr/>
        <p:txBody>
          <a:bodyPr>
            <a:noAutofit/>
          </a:bodyPr>
          <a:lstStyle/>
          <a:p>
            <a:r>
              <a:rPr lang="en" altLang="zh-CN" sz="4000" dirty="0">
                <a:solidFill>
                  <a:srgbClr val="002060"/>
                </a:solidFill>
                <a:latin typeface="Latin Modern Roman 10" pitchFamily="2" charset="0"/>
              </a:rPr>
              <a:t>3DFPN-HS2: 3D Feature Pyramid Network Based High Sensitivity and Specificity Pulmonary Nodule Detection </a:t>
            </a:r>
            <a:endParaRPr kumimoji="1" lang="zh-CN" altLang="en-US" sz="4000" dirty="0">
              <a:solidFill>
                <a:srgbClr val="002060"/>
              </a:solidFill>
              <a:latin typeface="Latin Modern Roman 10" pitchFamily="2" charset="0"/>
            </a:endParaRPr>
          </a:p>
        </p:txBody>
      </p:sp>
      <p:sp>
        <p:nvSpPr>
          <p:cNvPr id="3" name="副标题 2">
            <a:extLst>
              <a:ext uri="{FF2B5EF4-FFF2-40B4-BE49-F238E27FC236}">
                <a16:creationId xmlns:a16="http://schemas.microsoft.com/office/drawing/2014/main" id="{F50F3A97-9FD6-3D49-973B-C639CF854234}"/>
              </a:ext>
            </a:extLst>
          </p:cNvPr>
          <p:cNvSpPr>
            <a:spLocks noGrp="1"/>
          </p:cNvSpPr>
          <p:nvPr>
            <p:ph type="subTitle" idx="1"/>
          </p:nvPr>
        </p:nvSpPr>
        <p:spPr>
          <a:xfrm>
            <a:off x="1524000" y="3668298"/>
            <a:ext cx="9144000" cy="1655762"/>
          </a:xfrm>
        </p:spPr>
        <p:txBody>
          <a:bodyPr/>
          <a:lstStyle/>
          <a:p>
            <a:r>
              <a:rPr kumimoji="1" lang="zh-CN" altLang="en-US" dirty="0">
                <a:latin typeface="SimSun" panose="02010600030101010101" pitchFamily="2" charset="-122"/>
                <a:ea typeface="SimSun" panose="02010600030101010101" pitchFamily="2" charset="-122"/>
              </a:rPr>
              <a:t>陈浩宇</a:t>
            </a:r>
            <a:endParaRPr kumimoji="1" lang="en-US" altLang="zh-CN" dirty="0">
              <a:latin typeface="SimSun" panose="02010600030101010101" pitchFamily="2" charset="-122"/>
              <a:ea typeface="SimSun" panose="02010600030101010101" pitchFamily="2" charset="-122"/>
            </a:endParaRPr>
          </a:p>
          <a:p>
            <a:r>
              <a:rPr kumimoji="1" lang="en-US" altLang="zh-CN" dirty="0">
                <a:latin typeface="SimSun" panose="02010600030101010101" pitchFamily="2" charset="-122"/>
                <a:ea typeface="SimSun" panose="02010600030101010101" pitchFamily="2" charset="-122"/>
              </a:rPr>
              <a:t>2020.04.02</a:t>
            </a:r>
            <a:endParaRPr kumimoji="1" lang="zh-CN" altLang="en-US"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3921560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6475A17-F4AA-5441-8A34-73080D74E8A3}"/>
              </a:ext>
            </a:extLst>
          </p:cNvPr>
          <p:cNvSpPr>
            <a:spLocks noGrp="1"/>
          </p:cNvSpPr>
          <p:nvPr>
            <p:ph type="title"/>
          </p:nvPr>
        </p:nvSpPr>
        <p:spPr/>
        <p:txBody>
          <a:bodyPr/>
          <a:lstStyle/>
          <a:p>
            <a:r>
              <a:rPr kumimoji="1" lang="en-US" altLang="zh-CN" b="1" dirty="0">
                <a:solidFill>
                  <a:srgbClr val="002060"/>
                </a:solidFill>
                <a:latin typeface="Latin Modern Roman 10" pitchFamily="2" charset="0"/>
              </a:rPr>
              <a:t>Result</a:t>
            </a:r>
            <a:endParaRPr kumimoji="1" lang="zh-CN" altLang="en-US" b="1" dirty="0">
              <a:solidFill>
                <a:srgbClr val="002060"/>
              </a:solidFill>
              <a:latin typeface="Latin Modern Roman 10" pitchFamily="2" charset="0"/>
            </a:endParaRPr>
          </a:p>
        </p:txBody>
      </p:sp>
      <p:pic>
        <p:nvPicPr>
          <p:cNvPr id="6" name="图片 5">
            <a:extLst>
              <a:ext uri="{FF2B5EF4-FFF2-40B4-BE49-F238E27FC236}">
                <a16:creationId xmlns:a16="http://schemas.microsoft.com/office/drawing/2014/main" id="{5AAD00C0-1ACC-8B46-B4BE-2C5DCF2C2CA8}"/>
              </a:ext>
            </a:extLst>
          </p:cNvPr>
          <p:cNvPicPr>
            <a:picLocks noChangeAspect="1"/>
          </p:cNvPicPr>
          <p:nvPr/>
        </p:nvPicPr>
        <p:blipFill>
          <a:blip r:embed="rId2"/>
          <a:stretch>
            <a:fillRect/>
          </a:stretch>
        </p:blipFill>
        <p:spPr>
          <a:xfrm>
            <a:off x="2170260" y="1483224"/>
            <a:ext cx="7851480" cy="4624587"/>
          </a:xfrm>
          <a:prstGeom prst="rect">
            <a:avLst/>
          </a:prstGeom>
        </p:spPr>
      </p:pic>
    </p:spTree>
    <p:extLst>
      <p:ext uri="{BB962C8B-B14F-4D97-AF65-F5344CB8AC3E}">
        <p14:creationId xmlns:p14="http://schemas.microsoft.com/office/powerpoint/2010/main" val="378241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46A19-3B31-154E-84C7-2AAC6F780F6B}"/>
              </a:ext>
            </a:extLst>
          </p:cNvPr>
          <p:cNvSpPr>
            <a:spLocks noGrp="1"/>
          </p:cNvSpPr>
          <p:nvPr>
            <p:ph type="title"/>
          </p:nvPr>
        </p:nvSpPr>
        <p:spPr/>
        <p:txBody>
          <a:bodyPr/>
          <a:lstStyle/>
          <a:p>
            <a:r>
              <a:rPr lang="en" altLang="zh-CN" b="1" dirty="0">
                <a:solidFill>
                  <a:srgbClr val="002060"/>
                </a:solidFill>
                <a:latin typeface="Latin Modern Roman 10" pitchFamily="2" charset="0"/>
              </a:rPr>
              <a:t>Challenges </a:t>
            </a:r>
            <a:endParaRPr kumimoji="1" lang="zh-CN" altLang="en-US" b="1" dirty="0">
              <a:solidFill>
                <a:srgbClr val="002060"/>
              </a:solidFill>
              <a:latin typeface="Latin Modern Roman 10" pitchFamily="2" charset="0"/>
            </a:endParaRPr>
          </a:p>
        </p:txBody>
      </p:sp>
      <p:sp>
        <p:nvSpPr>
          <p:cNvPr id="3" name="内容占位符 2">
            <a:extLst>
              <a:ext uri="{FF2B5EF4-FFF2-40B4-BE49-F238E27FC236}">
                <a16:creationId xmlns:a16="http://schemas.microsoft.com/office/drawing/2014/main" id="{74AE3B85-6F29-8D43-8E44-3F6407CA170F}"/>
              </a:ext>
            </a:extLst>
          </p:cNvPr>
          <p:cNvSpPr>
            <a:spLocks noGrp="1"/>
          </p:cNvSpPr>
          <p:nvPr>
            <p:ph idx="1"/>
          </p:nvPr>
        </p:nvSpPr>
        <p:spPr/>
        <p:txBody>
          <a:bodyPr/>
          <a:lstStyle/>
          <a:p>
            <a:pPr marL="514350" indent="-514350">
              <a:lnSpc>
                <a:spcPct val="100000"/>
              </a:lnSpc>
              <a:spcBef>
                <a:spcPts val="1600"/>
              </a:spcBef>
              <a:buFont typeface="+mj-lt"/>
              <a:buAutoNum type="arabicPeriod"/>
            </a:pPr>
            <a:r>
              <a:rPr lang="en" altLang="zh-CN" dirty="0">
                <a:latin typeface="Latin Modern Roman 10" pitchFamily="2" charset="0"/>
              </a:rPr>
              <a:t>Some normal tissues have similar appearances as nodules in CT images which cause high false positives </a:t>
            </a:r>
            <a:r>
              <a:rPr lang="en" altLang="zh-CN" b="1" dirty="0">
                <a:latin typeface="Latin Modern Roman 10" pitchFamily="2" charset="0"/>
              </a:rPr>
              <a:t>by wrongly detecting these tissues as nodules. </a:t>
            </a:r>
          </a:p>
          <a:p>
            <a:pPr marL="514350" indent="-514350">
              <a:lnSpc>
                <a:spcPct val="100000"/>
              </a:lnSpc>
              <a:spcBef>
                <a:spcPts val="1600"/>
              </a:spcBef>
              <a:buFont typeface="+mj-lt"/>
              <a:buAutoNum type="arabicPeriod"/>
            </a:pPr>
            <a:r>
              <a:rPr lang="en" altLang="zh-CN" dirty="0">
                <a:latin typeface="Latin Modern Roman 10" pitchFamily="2" charset="0"/>
              </a:rPr>
              <a:t>The </a:t>
            </a:r>
            <a:r>
              <a:rPr lang="en" altLang="zh-CN" b="1" dirty="0">
                <a:latin typeface="Latin Modern Roman 10" pitchFamily="2" charset="0"/>
              </a:rPr>
              <a:t>high discrepancy of the volume</a:t>
            </a:r>
            <a:r>
              <a:rPr lang="en" altLang="zh-CN" dirty="0">
                <a:latin typeface="Latin Modern Roman 10" pitchFamily="2" charset="0"/>
              </a:rPr>
              <a:t> between nodules and the whole CT scan may cause missing detection of real nodules. </a:t>
            </a:r>
          </a:p>
          <a:p>
            <a:pPr marL="514350" indent="-514350">
              <a:buFont typeface="+mj-lt"/>
              <a:buAutoNum type="arabicPeriod"/>
            </a:pPr>
            <a:endParaRPr kumimoji="1" lang="zh-CN" altLang="en-US" dirty="0">
              <a:latin typeface="Latin Modern Roman 10" pitchFamily="2" charset="0"/>
            </a:endParaRPr>
          </a:p>
        </p:txBody>
      </p:sp>
      <p:pic>
        <p:nvPicPr>
          <p:cNvPr id="4" name="内容占位符 4">
            <a:extLst>
              <a:ext uri="{FF2B5EF4-FFF2-40B4-BE49-F238E27FC236}">
                <a16:creationId xmlns:a16="http://schemas.microsoft.com/office/drawing/2014/main" id="{1C2F48A9-325C-1D46-829A-A5A3CA83CA6E}"/>
              </a:ext>
            </a:extLst>
          </p:cNvPr>
          <p:cNvPicPr>
            <a:picLocks noChangeAspect="1"/>
          </p:cNvPicPr>
          <p:nvPr/>
        </p:nvPicPr>
        <p:blipFill>
          <a:blip r:embed="rId3"/>
          <a:stretch>
            <a:fillRect/>
          </a:stretch>
        </p:blipFill>
        <p:spPr>
          <a:xfrm>
            <a:off x="2678595" y="5100439"/>
            <a:ext cx="6834809" cy="1211461"/>
          </a:xfrm>
          <a:prstGeom prst="rect">
            <a:avLst/>
          </a:prstGeom>
        </p:spPr>
      </p:pic>
    </p:spTree>
    <p:extLst>
      <p:ext uri="{BB962C8B-B14F-4D97-AF65-F5344CB8AC3E}">
        <p14:creationId xmlns:p14="http://schemas.microsoft.com/office/powerpoint/2010/main" val="975949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777EE-D90C-C844-8F36-CCCB8E52A25B}"/>
              </a:ext>
            </a:extLst>
          </p:cNvPr>
          <p:cNvSpPr>
            <a:spLocks noGrp="1"/>
          </p:cNvSpPr>
          <p:nvPr>
            <p:ph type="title"/>
          </p:nvPr>
        </p:nvSpPr>
        <p:spPr/>
        <p:txBody>
          <a:bodyPr/>
          <a:lstStyle/>
          <a:p>
            <a:r>
              <a:rPr kumimoji="1" lang="en-US" altLang="zh-CN" b="1" dirty="0">
                <a:solidFill>
                  <a:srgbClr val="002060"/>
                </a:solidFill>
                <a:latin typeface="Latin Modern Roman 10" pitchFamily="2" charset="0"/>
              </a:rPr>
              <a:t>Objective</a:t>
            </a:r>
            <a:endParaRPr kumimoji="1" lang="zh-CN" altLang="en-US" b="1" dirty="0">
              <a:solidFill>
                <a:srgbClr val="002060"/>
              </a:solidFill>
              <a:latin typeface="Latin Modern Roman 10" pitchFamily="2" charset="0"/>
            </a:endParaRPr>
          </a:p>
        </p:txBody>
      </p:sp>
      <p:sp>
        <p:nvSpPr>
          <p:cNvPr id="3" name="内容占位符 2">
            <a:extLst>
              <a:ext uri="{FF2B5EF4-FFF2-40B4-BE49-F238E27FC236}">
                <a16:creationId xmlns:a16="http://schemas.microsoft.com/office/drawing/2014/main" id="{865ACF29-7353-6A4E-810D-FA5922FC8B31}"/>
              </a:ext>
            </a:extLst>
          </p:cNvPr>
          <p:cNvSpPr>
            <a:spLocks noGrp="1"/>
          </p:cNvSpPr>
          <p:nvPr>
            <p:ph idx="1"/>
          </p:nvPr>
        </p:nvSpPr>
        <p:spPr/>
        <p:txBody>
          <a:bodyPr/>
          <a:lstStyle/>
          <a:p>
            <a:pPr marL="514350" indent="-514350">
              <a:buFont typeface="+mj-lt"/>
              <a:buAutoNum type="arabicPeriod"/>
            </a:pPr>
            <a:r>
              <a:rPr lang="en-US" altLang="zh-CN" dirty="0">
                <a:latin typeface="Latin Modern Roman 10" pitchFamily="2" charset="0"/>
              </a:rPr>
              <a:t>D</a:t>
            </a:r>
            <a:r>
              <a:rPr lang="en" altLang="zh-CN" dirty="0">
                <a:latin typeface="Latin Modern Roman 10" pitchFamily="2" charset="0"/>
              </a:rPr>
              <a:t>etect small volume nodules from large volume CT scans</a:t>
            </a:r>
            <a:r>
              <a:rPr lang="en-US" altLang="zh-CN" dirty="0">
                <a:latin typeface="Latin Modern Roman 10" pitchFamily="2" charset="0"/>
              </a:rPr>
              <a:t>.</a:t>
            </a:r>
            <a:r>
              <a:rPr lang="en" altLang="zh-CN" dirty="0">
                <a:latin typeface="Latin Modern Roman 10" pitchFamily="2" charset="0"/>
              </a:rPr>
              <a:t> </a:t>
            </a:r>
          </a:p>
          <a:p>
            <a:pPr marL="514350" indent="-514350">
              <a:buFont typeface="+mj-lt"/>
              <a:buAutoNum type="arabicPeriod"/>
            </a:pPr>
            <a:r>
              <a:rPr lang="en-US" altLang="zh-CN" dirty="0">
                <a:latin typeface="Latin Modern Roman 10" pitchFamily="2" charset="0"/>
              </a:rPr>
              <a:t>D</a:t>
            </a:r>
            <a:r>
              <a:rPr lang="en" altLang="zh-CN" dirty="0">
                <a:latin typeface="Latin Modern Roman 10" pitchFamily="2" charset="0"/>
              </a:rPr>
              <a:t>ifferentiate nodules from tissues with similar appearances in CT images. </a:t>
            </a:r>
          </a:p>
          <a:p>
            <a:endParaRPr kumimoji="1" lang="zh-CN" altLang="en-US" dirty="0">
              <a:latin typeface="Latin Modern Roman 10" pitchFamily="2" charset="0"/>
            </a:endParaRPr>
          </a:p>
        </p:txBody>
      </p:sp>
    </p:spTree>
    <p:extLst>
      <p:ext uri="{BB962C8B-B14F-4D97-AF65-F5344CB8AC3E}">
        <p14:creationId xmlns:p14="http://schemas.microsoft.com/office/powerpoint/2010/main" val="116756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B7DB8-B12C-2E4B-8BEF-5C33176888CA}"/>
              </a:ext>
            </a:extLst>
          </p:cNvPr>
          <p:cNvSpPr>
            <a:spLocks noGrp="1"/>
          </p:cNvSpPr>
          <p:nvPr>
            <p:ph type="title"/>
          </p:nvPr>
        </p:nvSpPr>
        <p:spPr/>
        <p:txBody>
          <a:bodyPr/>
          <a:lstStyle/>
          <a:p>
            <a:r>
              <a:rPr lang="en" altLang="zh-CN" b="1" dirty="0">
                <a:solidFill>
                  <a:srgbClr val="002060"/>
                </a:solidFill>
                <a:latin typeface="Latin Modern Roman 10" pitchFamily="2" charset="0"/>
                <a:ea typeface="SimSun" panose="02010600030101010101" pitchFamily="2" charset="-122"/>
              </a:rPr>
              <a:t>Motivation </a:t>
            </a:r>
            <a:endParaRPr kumimoji="1" lang="zh-CN" altLang="en-US" b="1" dirty="0">
              <a:solidFill>
                <a:srgbClr val="002060"/>
              </a:solidFill>
              <a:latin typeface="Latin Modern Roman 10" pitchFamily="2" charset="0"/>
              <a:ea typeface="SimSun" panose="02010600030101010101" pitchFamily="2" charset="-122"/>
            </a:endParaRPr>
          </a:p>
        </p:txBody>
      </p:sp>
      <p:sp>
        <p:nvSpPr>
          <p:cNvPr id="3" name="内容占位符 2">
            <a:extLst>
              <a:ext uri="{FF2B5EF4-FFF2-40B4-BE49-F238E27FC236}">
                <a16:creationId xmlns:a16="http://schemas.microsoft.com/office/drawing/2014/main" id="{8B1CBBAA-F642-5B45-AA77-356817DBF36F}"/>
              </a:ext>
            </a:extLst>
          </p:cNvPr>
          <p:cNvSpPr>
            <a:spLocks noGrp="1"/>
          </p:cNvSpPr>
          <p:nvPr>
            <p:ph idx="1"/>
          </p:nvPr>
        </p:nvSpPr>
        <p:spPr/>
        <p:txBody>
          <a:bodyPr>
            <a:normAutofit/>
          </a:bodyPr>
          <a:lstStyle/>
          <a:p>
            <a:pPr marL="0" indent="0">
              <a:spcAft>
                <a:spcPts val="1800"/>
              </a:spcAft>
              <a:buNone/>
            </a:pPr>
            <a:r>
              <a:rPr lang="en-US" altLang="zh-CN" dirty="0">
                <a:latin typeface="Latin Modern Roman 10" pitchFamily="2" charset="0"/>
              </a:rPr>
              <a:t>P</a:t>
            </a:r>
            <a:r>
              <a:rPr lang="en" altLang="zh-CN" dirty="0">
                <a:latin typeface="Latin Modern Roman 10" pitchFamily="2" charset="0"/>
              </a:rPr>
              <a:t>owerful deep network </a:t>
            </a:r>
            <a:r>
              <a:rPr lang="en-US" altLang="zh-CN" dirty="0">
                <a:latin typeface="Latin Modern Roman 10" pitchFamily="2" charset="0"/>
              </a:rPr>
              <a:t>+</a:t>
            </a:r>
            <a:r>
              <a:rPr lang="en" altLang="zh-CN" dirty="0">
                <a:latin typeface="Latin Modern Roman 10" pitchFamily="2" charset="0"/>
              </a:rPr>
              <a:t> </a:t>
            </a:r>
            <a:r>
              <a:rPr lang="en-US" altLang="zh-CN" dirty="0">
                <a:latin typeface="Latin Modern Roman 10" pitchFamily="2" charset="0"/>
              </a:rPr>
              <a:t>M</a:t>
            </a:r>
            <a:r>
              <a:rPr lang="en" altLang="zh-CN" dirty="0">
                <a:latin typeface="Latin Modern Roman 10" pitchFamily="2" charset="0"/>
              </a:rPr>
              <a:t>edical imaging insights </a:t>
            </a:r>
          </a:p>
          <a:p>
            <a:r>
              <a:rPr lang="en" altLang="zh-CN" b="1" dirty="0">
                <a:latin typeface="Latin Modern Roman 10" pitchFamily="2" charset="0"/>
              </a:rPr>
              <a:t>3DFPN</a:t>
            </a:r>
            <a:r>
              <a:rPr lang="en" altLang="zh-CN" dirty="0">
                <a:latin typeface="Latin Modern Roman 10" pitchFamily="2" charset="0"/>
              </a:rPr>
              <a:t> benefits from the progress of state-of-the-art deep learning</a:t>
            </a:r>
            <a:r>
              <a:rPr lang="en-US" altLang="zh-CN" dirty="0">
                <a:latin typeface="Latin Modern Roman 10" pitchFamily="2" charset="0"/>
              </a:rPr>
              <a:t>:</a:t>
            </a:r>
            <a:r>
              <a:rPr lang="zh-CN" altLang="en-US" dirty="0">
                <a:latin typeface="Latin Modern Roman 10" pitchFamily="2" charset="0"/>
              </a:rPr>
              <a:t> </a:t>
            </a:r>
            <a:r>
              <a:rPr lang="en" altLang="zh-CN" dirty="0">
                <a:latin typeface="Latin Modern Roman 10" pitchFamily="2" charset="0"/>
              </a:rPr>
              <a:t>2D Feature Pyramid Network (FPN) </a:t>
            </a:r>
          </a:p>
          <a:p>
            <a:r>
              <a:rPr lang="en" altLang="zh-CN" b="1" dirty="0">
                <a:latin typeface="Latin Modern Roman 10" pitchFamily="2" charset="0"/>
              </a:rPr>
              <a:t>HS2 network </a:t>
            </a:r>
            <a:r>
              <a:rPr lang="en" altLang="zh-CN" dirty="0">
                <a:latin typeface="Latin Modern Roman 10" pitchFamily="2" charset="0"/>
              </a:rPr>
              <a:t>benefits from the insight of medical images</a:t>
            </a:r>
            <a:r>
              <a:rPr lang="en-US" altLang="zh-CN" dirty="0">
                <a:latin typeface="Latin Modern Roman 10" pitchFamily="2" charset="0"/>
              </a:rPr>
              <a:t>:</a:t>
            </a:r>
            <a:r>
              <a:rPr lang="en" altLang="zh-CN" dirty="0">
                <a:latin typeface="Latin Modern Roman 10" pitchFamily="2" charset="0"/>
              </a:rPr>
              <a:t> </a:t>
            </a:r>
            <a:r>
              <a:rPr lang="en-US" altLang="zh-CN" dirty="0">
                <a:latin typeface="Latin Modern Roman 10" pitchFamily="2" charset="0"/>
              </a:rPr>
              <a:t>the</a:t>
            </a:r>
            <a:r>
              <a:rPr lang="en" altLang="zh-CN" dirty="0">
                <a:latin typeface="Latin Modern Roman 10" pitchFamily="2" charset="0"/>
              </a:rPr>
              <a:t> spatial variances within continuous CT slices</a:t>
            </a:r>
            <a:r>
              <a:rPr lang="zh-CN" altLang="en-US" dirty="0">
                <a:latin typeface="Latin Modern Roman 10" pitchFamily="2" charset="0"/>
              </a:rPr>
              <a:t> </a:t>
            </a:r>
            <a:r>
              <a:rPr lang="en-US" altLang="zh-CN" dirty="0">
                <a:latin typeface="Latin Modern Roman 10" pitchFamily="2" charset="0"/>
              </a:rPr>
              <a:t>of</a:t>
            </a:r>
            <a:r>
              <a:rPr lang="zh-CN" altLang="en-US" dirty="0">
                <a:latin typeface="Latin Modern Roman 10" pitchFamily="2" charset="0"/>
              </a:rPr>
              <a:t> </a:t>
            </a:r>
            <a:r>
              <a:rPr lang="en" altLang="zh-CN" dirty="0">
                <a:latin typeface="Latin Modern Roman 10" pitchFamily="2" charset="0"/>
              </a:rPr>
              <a:t>nodules</a:t>
            </a:r>
            <a:r>
              <a:rPr lang="zh-CN" altLang="en-US" dirty="0">
                <a:latin typeface="Latin Modern Roman 10" pitchFamily="2" charset="0"/>
              </a:rPr>
              <a:t> </a:t>
            </a:r>
            <a:r>
              <a:rPr lang="en-US" altLang="zh-CN" dirty="0">
                <a:latin typeface="Latin Modern Roman 10" pitchFamily="2" charset="0"/>
              </a:rPr>
              <a:t>and</a:t>
            </a:r>
            <a:r>
              <a:rPr lang="zh-CN" altLang="en-US" dirty="0">
                <a:latin typeface="Latin Modern Roman 10" pitchFamily="2" charset="0"/>
              </a:rPr>
              <a:t> </a:t>
            </a:r>
            <a:r>
              <a:rPr lang="en" altLang="zh-CN" dirty="0">
                <a:latin typeface="Latin Modern Roman 10" pitchFamily="2" charset="0"/>
              </a:rPr>
              <a:t>tissues are distributed differently. </a:t>
            </a:r>
            <a:endParaRPr kumimoji="1" lang="zh-CN" altLang="en-US" dirty="0">
              <a:latin typeface="Latin Modern Roman 10" pitchFamily="2" charset="0"/>
            </a:endParaRPr>
          </a:p>
        </p:txBody>
      </p:sp>
    </p:spTree>
    <p:extLst>
      <p:ext uri="{BB962C8B-B14F-4D97-AF65-F5344CB8AC3E}">
        <p14:creationId xmlns:p14="http://schemas.microsoft.com/office/powerpoint/2010/main" val="1798710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3FFE3-FD16-0F4E-AA6A-202D8D5C7222}"/>
              </a:ext>
            </a:extLst>
          </p:cNvPr>
          <p:cNvSpPr>
            <a:spLocks noGrp="1"/>
          </p:cNvSpPr>
          <p:nvPr>
            <p:ph type="title"/>
          </p:nvPr>
        </p:nvSpPr>
        <p:spPr/>
        <p:txBody>
          <a:bodyPr>
            <a:normAutofit/>
          </a:bodyPr>
          <a:lstStyle/>
          <a:p>
            <a:pPr>
              <a:lnSpc>
                <a:spcPct val="100000"/>
              </a:lnSpc>
            </a:pPr>
            <a:r>
              <a:rPr kumimoji="1" lang="en-US" altLang="zh-CN" b="1" dirty="0">
                <a:solidFill>
                  <a:srgbClr val="002060"/>
                </a:solidFill>
                <a:latin typeface="Latin Modern Roman 10" pitchFamily="2" charset="0"/>
              </a:rPr>
              <a:t>Method:</a:t>
            </a:r>
            <a:r>
              <a:rPr kumimoji="1" lang="zh-CN" altLang="en-US" b="1" dirty="0">
                <a:solidFill>
                  <a:srgbClr val="002060"/>
                </a:solidFill>
                <a:latin typeface="Latin Modern Roman 10" pitchFamily="2" charset="0"/>
              </a:rPr>
              <a:t> </a:t>
            </a:r>
            <a:r>
              <a:rPr kumimoji="1" lang="en-US" altLang="zh-CN" sz="3200" b="1" i="1" dirty="0">
                <a:solidFill>
                  <a:srgbClr val="002060"/>
                </a:solidFill>
                <a:latin typeface="Latin Modern Roman 10" pitchFamily="2" charset="0"/>
              </a:rPr>
              <a:t>Full</a:t>
            </a:r>
            <a:r>
              <a:rPr kumimoji="1" lang="zh-CN" altLang="en-US" sz="3200" b="1" i="1" dirty="0">
                <a:solidFill>
                  <a:srgbClr val="002060"/>
                </a:solidFill>
                <a:latin typeface="Latin Modern Roman 10" pitchFamily="2" charset="0"/>
              </a:rPr>
              <a:t> </a:t>
            </a:r>
            <a:r>
              <a:rPr kumimoji="1" lang="en-US" altLang="zh-CN" sz="3200" b="1" i="1" dirty="0">
                <a:solidFill>
                  <a:srgbClr val="002060"/>
                </a:solidFill>
                <a:latin typeface="Latin Modern Roman 10" pitchFamily="2" charset="0"/>
              </a:rPr>
              <a:t>Model</a:t>
            </a:r>
            <a:endParaRPr kumimoji="1" lang="zh-CN" altLang="en-US" b="1" i="1" dirty="0">
              <a:solidFill>
                <a:srgbClr val="002060"/>
              </a:solidFill>
              <a:latin typeface="Latin Modern Roman 10" pitchFamily="2" charset="0"/>
            </a:endParaRPr>
          </a:p>
        </p:txBody>
      </p:sp>
      <p:pic>
        <p:nvPicPr>
          <p:cNvPr id="5" name="内容占位符 4">
            <a:extLst>
              <a:ext uri="{FF2B5EF4-FFF2-40B4-BE49-F238E27FC236}">
                <a16:creationId xmlns:a16="http://schemas.microsoft.com/office/drawing/2014/main" id="{588762A6-F30E-BF45-83DE-E7FFCF324D87}"/>
              </a:ext>
            </a:extLst>
          </p:cNvPr>
          <p:cNvPicPr>
            <a:picLocks noGrp="1" noChangeAspect="1"/>
          </p:cNvPicPr>
          <p:nvPr>
            <p:ph idx="1"/>
          </p:nvPr>
        </p:nvPicPr>
        <p:blipFill>
          <a:blip r:embed="rId3"/>
          <a:stretch>
            <a:fillRect/>
          </a:stretch>
        </p:blipFill>
        <p:spPr>
          <a:xfrm>
            <a:off x="1489404" y="1845329"/>
            <a:ext cx="9213191" cy="4316931"/>
          </a:xfrm>
        </p:spPr>
      </p:pic>
    </p:spTree>
    <p:extLst>
      <p:ext uri="{BB962C8B-B14F-4D97-AF65-F5344CB8AC3E}">
        <p14:creationId xmlns:p14="http://schemas.microsoft.com/office/powerpoint/2010/main" val="3011862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AE64FF-AC4F-434E-AB61-A01D4834D214}"/>
              </a:ext>
            </a:extLst>
          </p:cNvPr>
          <p:cNvSpPr>
            <a:spLocks noGrp="1"/>
          </p:cNvSpPr>
          <p:nvPr>
            <p:ph type="title"/>
          </p:nvPr>
        </p:nvSpPr>
        <p:spPr/>
        <p:txBody>
          <a:bodyPr>
            <a:normAutofit/>
          </a:bodyPr>
          <a:lstStyle/>
          <a:p>
            <a:r>
              <a:rPr kumimoji="1" lang="en-US" altLang="zh-CN" b="1" dirty="0">
                <a:solidFill>
                  <a:srgbClr val="002060"/>
                </a:solidFill>
                <a:latin typeface="Latin Modern Roman 10" pitchFamily="2" charset="0"/>
              </a:rPr>
              <a:t>Method:</a:t>
            </a:r>
            <a:r>
              <a:rPr kumimoji="1" lang="zh-CN" altLang="en-US" b="1" dirty="0">
                <a:solidFill>
                  <a:srgbClr val="002060"/>
                </a:solidFill>
                <a:latin typeface="Latin Modern Roman 10" pitchFamily="2" charset="0"/>
              </a:rPr>
              <a:t> </a:t>
            </a:r>
            <a:r>
              <a:rPr lang="en" altLang="zh-CN" sz="3200" b="1" i="1" dirty="0">
                <a:solidFill>
                  <a:srgbClr val="002060"/>
                </a:solidFill>
                <a:latin typeface="Latin Modern Roman 10" pitchFamily="2" charset="0"/>
              </a:rPr>
              <a:t>3D Feature Pyramid </a:t>
            </a:r>
            <a:r>
              <a:rPr lang="en" altLang="zh-CN" sz="3200" b="1" i="1" dirty="0" err="1">
                <a:solidFill>
                  <a:srgbClr val="002060"/>
                </a:solidFill>
                <a:latin typeface="Latin Modern Roman 10" pitchFamily="2" charset="0"/>
              </a:rPr>
              <a:t>ConvNet</a:t>
            </a:r>
            <a:r>
              <a:rPr lang="en" altLang="zh-CN" sz="3200" b="1" i="1" dirty="0">
                <a:solidFill>
                  <a:srgbClr val="002060"/>
                </a:solidFill>
                <a:latin typeface="Latin Modern Roman 10" pitchFamily="2" charset="0"/>
              </a:rPr>
              <a:t> </a:t>
            </a:r>
            <a:endParaRPr kumimoji="1" lang="zh-CN" altLang="en-US" b="1" i="1" dirty="0">
              <a:solidFill>
                <a:srgbClr val="002060"/>
              </a:solidFill>
              <a:latin typeface="Latin Modern Roman 10" pitchFamily="2" charset="0"/>
            </a:endParaRPr>
          </a:p>
        </p:txBody>
      </p:sp>
      <p:sp>
        <p:nvSpPr>
          <p:cNvPr id="3" name="内容占位符 2">
            <a:extLst>
              <a:ext uri="{FF2B5EF4-FFF2-40B4-BE49-F238E27FC236}">
                <a16:creationId xmlns:a16="http://schemas.microsoft.com/office/drawing/2014/main" id="{AE2FFA99-0280-524E-B020-110C74E8DF5D}"/>
              </a:ext>
            </a:extLst>
          </p:cNvPr>
          <p:cNvSpPr>
            <a:spLocks noGrp="1"/>
          </p:cNvSpPr>
          <p:nvPr>
            <p:ph idx="1"/>
          </p:nvPr>
        </p:nvSpPr>
        <p:spPr/>
        <p:txBody>
          <a:bodyPr>
            <a:normAutofit/>
          </a:bodyPr>
          <a:lstStyle/>
          <a:p>
            <a:pPr>
              <a:spcAft>
                <a:spcPts val="1200"/>
              </a:spcAft>
            </a:pPr>
            <a:r>
              <a:rPr lang="en" altLang="zh-CN" dirty="0">
                <a:latin typeface="Latin Modern Roman 10" pitchFamily="2" charset="0"/>
              </a:rPr>
              <a:t>FPNs are good at detect objects at different scales </a:t>
            </a:r>
          </a:p>
          <a:p>
            <a:pPr lvl="1">
              <a:spcAft>
                <a:spcPts val="1200"/>
              </a:spcAft>
            </a:pPr>
            <a:r>
              <a:rPr lang="en-US" altLang="zh-CN" dirty="0">
                <a:latin typeface="Latin Modern Roman 10" pitchFamily="2" charset="0"/>
              </a:rPr>
              <a:t>F</a:t>
            </a:r>
            <a:r>
              <a:rPr lang="en" altLang="zh-CN" dirty="0">
                <a:latin typeface="Latin Modern Roman 10" pitchFamily="2" charset="0"/>
              </a:rPr>
              <a:t>our layers</a:t>
            </a:r>
            <a:r>
              <a:rPr lang="en-US" altLang="zh-CN" dirty="0">
                <a:latin typeface="Latin Modern Roman 10" pitchFamily="2" charset="0"/>
              </a:rPr>
              <a:t>:</a:t>
            </a:r>
            <a:r>
              <a:rPr lang="zh-CN" altLang="en-US" dirty="0">
                <a:latin typeface="Latin Modern Roman 10" pitchFamily="2" charset="0"/>
              </a:rPr>
              <a:t> </a:t>
            </a:r>
            <a:r>
              <a:rPr lang="en" altLang="zh-CN" dirty="0">
                <a:latin typeface="Latin Modern Roman 10" pitchFamily="2" charset="0"/>
              </a:rPr>
              <a:t>integrates the low-level features by a max pooling layer and the down</a:t>
            </a:r>
            <a:r>
              <a:rPr lang="en-US" altLang="zh-CN" dirty="0">
                <a:latin typeface="Latin Modern Roman 10" pitchFamily="2" charset="0"/>
              </a:rPr>
              <a:t>-</a:t>
            </a:r>
            <a:r>
              <a:rPr lang="en" altLang="zh-CN" dirty="0">
                <a:latin typeface="Latin Modern Roman 10" pitchFamily="2" charset="0"/>
              </a:rPr>
              <a:t>sampled high-level features by deconvolution. </a:t>
            </a:r>
          </a:p>
          <a:p>
            <a:pPr lvl="1"/>
            <a:endParaRPr lang="en" altLang="zh-CN" dirty="0">
              <a:latin typeface="Latin Modern Roman 10" pitchFamily="2" charset="0"/>
            </a:endParaRPr>
          </a:p>
          <a:p>
            <a:pPr>
              <a:spcAft>
                <a:spcPts val="1200"/>
              </a:spcAft>
            </a:pPr>
            <a:r>
              <a:rPr lang="en" altLang="zh-CN" dirty="0">
                <a:latin typeface="Latin Modern Roman 10" pitchFamily="2" charset="0"/>
              </a:rPr>
              <a:t>3DFPN predicts location with four parameters as [x, y, z, d]</a:t>
            </a:r>
          </a:p>
          <a:p>
            <a:pPr lvl="1">
              <a:spcBef>
                <a:spcPts val="1100"/>
              </a:spcBef>
            </a:pPr>
            <a:r>
              <a:rPr lang="en" altLang="zh-CN" dirty="0">
                <a:latin typeface="Latin Modern Roman 10" pitchFamily="2" charset="0"/>
              </a:rPr>
              <a:t>[x, y] as the spatial coordinates at each CT slices</a:t>
            </a:r>
          </a:p>
          <a:p>
            <a:pPr lvl="1">
              <a:spcBef>
                <a:spcPts val="1100"/>
              </a:spcBef>
            </a:pPr>
            <a:r>
              <a:rPr lang="en" altLang="zh-CN" dirty="0">
                <a:latin typeface="Latin Modern Roman 10" pitchFamily="2" charset="0"/>
              </a:rPr>
              <a:t>z as CT slice number</a:t>
            </a:r>
          </a:p>
          <a:p>
            <a:pPr lvl="1">
              <a:spcBef>
                <a:spcPts val="1100"/>
              </a:spcBef>
            </a:pPr>
            <a:r>
              <a:rPr lang="en" altLang="zh-CN" dirty="0">
                <a:latin typeface="Latin Modern Roman 10" pitchFamily="2" charset="0"/>
              </a:rPr>
              <a:t>d as nodule diameter and a confidence score for each candidate</a:t>
            </a:r>
          </a:p>
          <a:p>
            <a:endParaRPr kumimoji="1" lang="zh-CN" altLang="en-US" dirty="0">
              <a:latin typeface="Latin Modern Roman 10" pitchFamily="2" charset="0"/>
            </a:endParaRPr>
          </a:p>
        </p:txBody>
      </p:sp>
    </p:spTree>
    <p:extLst>
      <p:ext uri="{BB962C8B-B14F-4D97-AF65-F5344CB8AC3E}">
        <p14:creationId xmlns:p14="http://schemas.microsoft.com/office/powerpoint/2010/main" val="227938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2FC6D-7FB5-484D-9FB4-C5D5995F56CA}"/>
              </a:ext>
            </a:extLst>
          </p:cNvPr>
          <p:cNvSpPr>
            <a:spLocks noGrp="1"/>
          </p:cNvSpPr>
          <p:nvPr>
            <p:ph type="title"/>
          </p:nvPr>
        </p:nvSpPr>
        <p:spPr/>
        <p:txBody>
          <a:bodyPr>
            <a:normAutofit/>
          </a:bodyPr>
          <a:lstStyle/>
          <a:p>
            <a:r>
              <a:rPr kumimoji="1" lang="en-US" altLang="zh-CN" b="1" dirty="0">
                <a:solidFill>
                  <a:srgbClr val="002060"/>
                </a:solidFill>
                <a:latin typeface="Latin Modern Roman 10" pitchFamily="2" charset="0"/>
              </a:rPr>
              <a:t>Method:</a:t>
            </a:r>
            <a:r>
              <a:rPr kumimoji="1" lang="zh-CN" altLang="en-US" b="1" dirty="0">
                <a:solidFill>
                  <a:srgbClr val="002060"/>
                </a:solidFill>
                <a:latin typeface="Latin Modern Roman 10" pitchFamily="2" charset="0"/>
              </a:rPr>
              <a:t> </a:t>
            </a:r>
            <a:r>
              <a:rPr lang="en" altLang="zh-CN" sz="3200" b="1" i="1" dirty="0">
                <a:solidFill>
                  <a:srgbClr val="002060"/>
                </a:solidFill>
                <a:latin typeface="Latin Modern Roman 10" pitchFamily="2" charset="0"/>
              </a:rPr>
              <a:t>HS2 Network </a:t>
            </a:r>
            <a:endParaRPr kumimoji="1" lang="zh-CN" altLang="en-US" b="1" i="1" dirty="0">
              <a:solidFill>
                <a:srgbClr val="002060"/>
              </a:solidFill>
              <a:latin typeface="Latin Modern Roman 10" pitchFamily="2" charset="0"/>
            </a:endParaRPr>
          </a:p>
        </p:txBody>
      </p:sp>
      <p:pic>
        <p:nvPicPr>
          <p:cNvPr id="7" name="图片 6">
            <a:extLst>
              <a:ext uri="{FF2B5EF4-FFF2-40B4-BE49-F238E27FC236}">
                <a16:creationId xmlns:a16="http://schemas.microsoft.com/office/drawing/2014/main" id="{9B660E11-CB16-4D4B-AE1C-40FD1888D3E6}"/>
              </a:ext>
            </a:extLst>
          </p:cNvPr>
          <p:cNvPicPr>
            <a:picLocks noChangeAspect="1"/>
          </p:cNvPicPr>
          <p:nvPr/>
        </p:nvPicPr>
        <p:blipFill rotWithShape="1">
          <a:blip r:embed="rId2"/>
          <a:srcRect b="45274"/>
          <a:stretch/>
        </p:blipFill>
        <p:spPr>
          <a:xfrm>
            <a:off x="1063314" y="1934817"/>
            <a:ext cx="10540419" cy="3849412"/>
          </a:xfrm>
          <a:prstGeom prst="rect">
            <a:avLst/>
          </a:prstGeom>
        </p:spPr>
      </p:pic>
    </p:spTree>
    <p:extLst>
      <p:ext uri="{BB962C8B-B14F-4D97-AF65-F5344CB8AC3E}">
        <p14:creationId xmlns:p14="http://schemas.microsoft.com/office/powerpoint/2010/main" val="536091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E1197FA-DB7C-9449-94D4-32A0D03CD1DB}"/>
              </a:ext>
            </a:extLst>
          </p:cNvPr>
          <p:cNvSpPr>
            <a:spLocks noGrp="1"/>
          </p:cNvSpPr>
          <p:nvPr>
            <p:ph idx="1"/>
          </p:nvPr>
        </p:nvSpPr>
        <p:spPr/>
        <p:txBody>
          <a:bodyPr/>
          <a:lstStyle/>
          <a:p>
            <a:r>
              <a:rPr lang="en-US" altLang="zh-CN" dirty="0">
                <a:latin typeface="Latin Modern Roman 10" pitchFamily="2" charset="0"/>
              </a:rPr>
              <a:t>O</a:t>
            </a:r>
            <a:r>
              <a:rPr lang="en" altLang="zh-CN" dirty="0" err="1">
                <a:latin typeface="Latin Modern Roman 10" pitchFamily="2" charset="0"/>
              </a:rPr>
              <a:t>utputs</a:t>
            </a:r>
            <a:r>
              <a:rPr lang="en-US" altLang="zh-CN" dirty="0">
                <a:latin typeface="Latin Modern Roman 10" pitchFamily="2" charset="0"/>
              </a:rPr>
              <a:t>:</a:t>
            </a:r>
            <a:r>
              <a:rPr lang="en" altLang="zh-CN" dirty="0">
                <a:latin typeface="Latin Modern Roman 10" pitchFamily="2" charset="0"/>
              </a:rPr>
              <a:t> refined predicted labels of true nodules and tissues. </a:t>
            </a:r>
          </a:p>
          <a:p>
            <a:r>
              <a:rPr lang="en" altLang="zh-CN" dirty="0">
                <a:latin typeface="Latin Modern Roman 10" pitchFamily="2" charset="0"/>
              </a:rPr>
              <a:t>2 convolution layers </a:t>
            </a:r>
            <a:r>
              <a:rPr lang="en-US" altLang="zh-CN" dirty="0">
                <a:latin typeface="Latin Modern Roman 10" pitchFamily="2" charset="0"/>
              </a:rPr>
              <a:t>+</a:t>
            </a:r>
            <a:r>
              <a:rPr lang="zh-CN" altLang="en-US" dirty="0">
                <a:latin typeface="Latin Modern Roman 10" pitchFamily="2" charset="0"/>
              </a:rPr>
              <a:t> </a:t>
            </a:r>
            <a:r>
              <a:rPr lang="en" altLang="zh-CN" dirty="0">
                <a:latin typeface="Latin Modern Roman 10" pitchFamily="2" charset="0"/>
              </a:rPr>
              <a:t>3 fully connected layers. </a:t>
            </a:r>
          </a:p>
          <a:p>
            <a:pPr marL="0" indent="0">
              <a:buNone/>
            </a:pPr>
            <a:endParaRPr lang="en" altLang="zh-CN" dirty="0">
              <a:latin typeface="Latin Modern Roman 10" pitchFamily="2" charset="0"/>
            </a:endParaRPr>
          </a:p>
          <a:p>
            <a:endParaRPr kumimoji="1" lang="zh-CN" altLang="en-US" dirty="0">
              <a:latin typeface="Latin Modern Roman 10" pitchFamily="2" charset="0"/>
            </a:endParaRPr>
          </a:p>
        </p:txBody>
      </p:sp>
      <p:sp>
        <p:nvSpPr>
          <p:cNvPr id="6" name="标题 1">
            <a:extLst>
              <a:ext uri="{FF2B5EF4-FFF2-40B4-BE49-F238E27FC236}">
                <a16:creationId xmlns:a16="http://schemas.microsoft.com/office/drawing/2014/main" id="{10523EF7-F68D-974C-B228-4B46164C8328}"/>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kumimoji="1" lang="en-US" altLang="zh-CN" b="1">
                <a:solidFill>
                  <a:srgbClr val="002060"/>
                </a:solidFill>
                <a:latin typeface="Latin Modern Roman 10" pitchFamily="2" charset="0"/>
              </a:rPr>
              <a:t>Method:</a:t>
            </a:r>
            <a:r>
              <a:rPr kumimoji="1" lang="zh-CN" altLang="en-US" b="1">
                <a:solidFill>
                  <a:srgbClr val="002060"/>
                </a:solidFill>
                <a:latin typeface="Latin Modern Roman 10" pitchFamily="2" charset="0"/>
              </a:rPr>
              <a:t> </a:t>
            </a:r>
            <a:r>
              <a:rPr lang="en" altLang="zh-CN" sz="3200" b="1" i="1">
                <a:solidFill>
                  <a:srgbClr val="002060"/>
                </a:solidFill>
                <a:latin typeface="Latin Modern Roman 10" pitchFamily="2" charset="0"/>
              </a:rPr>
              <a:t>HS2 Network </a:t>
            </a:r>
            <a:endParaRPr kumimoji="1" lang="zh-CN" altLang="en-US" b="1" i="1" dirty="0">
              <a:solidFill>
                <a:srgbClr val="002060"/>
              </a:solidFill>
              <a:latin typeface="Latin Modern Roman 10" pitchFamily="2" charset="0"/>
            </a:endParaRPr>
          </a:p>
        </p:txBody>
      </p:sp>
    </p:spTree>
    <p:extLst>
      <p:ext uri="{BB962C8B-B14F-4D97-AF65-F5344CB8AC3E}">
        <p14:creationId xmlns:p14="http://schemas.microsoft.com/office/powerpoint/2010/main" val="253673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90578-730C-084F-A4F3-7C7B1EFA5BA1}"/>
              </a:ext>
            </a:extLst>
          </p:cNvPr>
          <p:cNvSpPr>
            <a:spLocks noGrp="1"/>
          </p:cNvSpPr>
          <p:nvPr>
            <p:ph type="title"/>
          </p:nvPr>
        </p:nvSpPr>
        <p:spPr/>
        <p:txBody>
          <a:bodyPr/>
          <a:lstStyle/>
          <a:p>
            <a:r>
              <a:rPr kumimoji="1" lang="en-US" altLang="zh-CN" b="1" dirty="0">
                <a:solidFill>
                  <a:srgbClr val="002060"/>
                </a:solidFill>
                <a:latin typeface="Latin Modern Roman 10" pitchFamily="2" charset="0"/>
              </a:rPr>
              <a:t>Result</a:t>
            </a:r>
            <a:endParaRPr kumimoji="1" lang="zh-CN" altLang="en-US" b="1" dirty="0">
              <a:solidFill>
                <a:srgbClr val="002060"/>
              </a:solidFill>
              <a:latin typeface="Latin Modern Roman 10" pitchFamily="2" charset="0"/>
            </a:endParaRPr>
          </a:p>
        </p:txBody>
      </p:sp>
      <p:sp>
        <p:nvSpPr>
          <p:cNvPr id="3" name="内容占位符 2">
            <a:extLst>
              <a:ext uri="{FF2B5EF4-FFF2-40B4-BE49-F238E27FC236}">
                <a16:creationId xmlns:a16="http://schemas.microsoft.com/office/drawing/2014/main" id="{9BF66C23-0408-7640-9FBB-A87698A99E01}"/>
              </a:ext>
            </a:extLst>
          </p:cNvPr>
          <p:cNvSpPr>
            <a:spLocks noGrp="1"/>
          </p:cNvSpPr>
          <p:nvPr>
            <p:ph idx="1"/>
          </p:nvPr>
        </p:nvSpPr>
        <p:spPr>
          <a:xfrm>
            <a:off x="838200" y="1637680"/>
            <a:ext cx="10515600" cy="4351338"/>
          </a:xfrm>
        </p:spPr>
        <p:txBody>
          <a:bodyPr/>
          <a:lstStyle/>
          <a:p>
            <a:r>
              <a:rPr lang="en" altLang="zh-CN" dirty="0">
                <a:latin typeface="Latin Modern Roman 10" pitchFamily="2" charset="0"/>
              </a:rPr>
              <a:t>LUNA16 challenge dataset </a:t>
            </a:r>
          </a:p>
          <a:p>
            <a:pPr lvl="1"/>
            <a:r>
              <a:rPr lang="en-US" altLang="zh-CN" dirty="0">
                <a:latin typeface="Latin Modern Roman 10" pitchFamily="2" charset="0"/>
              </a:rPr>
              <a:t>C</a:t>
            </a:r>
            <a:r>
              <a:rPr lang="en" altLang="zh-CN" dirty="0">
                <a:latin typeface="Latin Modern Roman 10" pitchFamily="2" charset="0"/>
              </a:rPr>
              <a:t>onsists of 1186 nodules in the size between 3 − 30 mm from 888 CT scans and agreed by at least 3 out of 4 radiologists. </a:t>
            </a:r>
          </a:p>
          <a:p>
            <a:endParaRPr kumimoji="1" lang="zh-CN" altLang="en-US" dirty="0">
              <a:latin typeface="Latin Modern Roman 10" pitchFamily="2" charset="0"/>
            </a:endParaRPr>
          </a:p>
        </p:txBody>
      </p:sp>
      <p:pic>
        <p:nvPicPr>
          <p:cNvPr id="5" name="图片 4">
            <a:extLst>
              <a:ext uri="{FF2B5EF4-FFF2-40B4-BE49-F238E27FC236}">
                <a16:creationId xmlns:a16="http://schemas.microsoft.com/office/drawing/2014/main" id="{D6966E34-2F75-9440-B308-48309E9E684E}"/>
              </a:ext>
            </a:extLst>
          </p:cNvPr>
          <p:cNvPicPr>
            <a:picLocks noChangeAspect="1"/>
          </p:cNvPicPr>
          <p:nvPr/>
        </p:nvPicPr>
        <p:blipFill>
          <a:blip r:embed="rId3"/>
          <a:stretch>
            <a:fillRect/>
          </a:stretch>
        </p:blipFill>
        <p:spPr>
          <a:xfrm>
            <a:off x="2277303" y="3088066"/>
            <a:ext cx="7637393" cy="3404809"/>
          </a:xfrm>
          <a:prstGeom prst="rect">
            <a:avLst/>
          </a:prstGeom>
        </p:spPr>
      </p:pic>
    </p:spTree>
    <p:extLst>
      <p:ext uri="{BB962C8B-B14F-4D97-AF65-F5344CB8AC3E}">
        <p14:creationId xmlns:p14="http://schemas.microsoft.com/office/powerpoint/2010/main" val="22618699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421</Words>
  <Application>Microsoft Macintosh PowerPoint</Application>
  <PresentationFormat>宽屏</PresentationFormat>
  <Paragraphs>39</Paragraphs>
  <Slides>10</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Latin Modern Roman 10</vt:lpstr>
      <vt:lpstr>Office 主题​​</vt:lpstr>
      <vt:lpstr>3DFPN-HS2: 3D Feature Pyramid Network Based High Sensitivity and Specificity Pulmonary Nodule Detection </vt:lpstr>
      <vt:lpstr>Challenges </vt:lpstr>
      <vt:lpstr>Objective</vt:lpstr>
      <vt:lpstr>Motivation </vt:lpstr>
      <vt:lpstr>Method: Full Model</vt:lpstr>
      <vt:lpstr>Method: 3D Feature Pyramid ConvNet </vt:lpstr>
      <vt:lpstr>Method: HS2 Network </vt:lpstr>
      <vt:lpstr>PowerPoint 演示文稿</vt:lpstr>
      <vt:lpstr>Result</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3DFPN-HS2: 3D Feature Pyramid Network Based High Sensitivity and Specificity Pulmonary Nodule Detection </dc:title>
  <dc:creator>Microsoft Office User</dc:creator>
  <cp:lastModifiedBy>Microsoft Office User</cp:lastModifiedBy>
  <cp:revision>24</cp:revision>
  <dcterms:created xsi:type="dcterms:W3CDTF">2020-04-01T16:19:36Z</dcterms:created>
  <dcterms:modified xsi:type="dcterms:W3CDTF">2020-04-02T01:18:04Z</dcterms:modified>
</cp:coreProperties>
</file>