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25" r:id="rId4"/>
    <p:sldId id="334" r:id="rId5"/>
    <p:sldId id="335" r:id="rId6"/>
    <p:sldId id="336" r:id="rId7"/>
    <p:sldId id="337" r:id="rId8"/>
    <p:sldId id="326" r:id="rId9"/>
    <p:sldId id="33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2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8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1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2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4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jp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131DE68-1334-4036-B4CB-18589D57A1EC}"/>
              </a:ext>
            </a:extLst>
          </p:cNvPr>
          <p:cNvSpPr txBox="1"/>
          <p:nvPr/>
        </p:nvSpPr>
        <p:spPr>
          <a:xfrm>
            <a:off x="3010829" y="2274838"/>
            <a:ext cx="550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第</a:t>
            </a:r>
            <a:r>
              <a:rPr lang="en-US" altLang="zh-CN" sz="72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2</a:t>
            </a:r>
            <a:r>
              <a:rPr lang="zh-CN" altLang="en-US" sz="72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章   </a:t>
            </a:r>
            <a:endParaRPr lang="en-US" altLang="zh-CN" sz="7200" dirty="0" smtClean="0">
              <a:solidFill>
                <a:srgbClr val="0070C0"/>
              </a:solidFill>
              <a:ea typeface="字魂54号-贤黑" panose="00000500000000000000" pitchFamily="2" charset="-122"/>
            </a:endParaRPr>
          </a:p>
          <a:p>
            <a:r>
              <a:rPr lang="zh-CN" altLang="en-US" sz="72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插值法</a:t>
            </a:r>
            <a:endParaRPr lang="zh-CN" altLang="en-US" sz="72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8C1DD9D5-8FDE-43B7-8093-CCB6428EBC3F}"/>
              </a:ext>
            </a:extLst>
          </p:cNvPr>
          <p:cNvSpPr/>
          <p:nvPr/>
        </p:nvSpPr>
        <p:spPr>
          <a:xfrm>
            <a:off x="3144644" y="4482790"/>
            <a:ext cx="2884325" cy="37914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数值分析</a:t>
            </a:r>
            <a:r>
              <a:rPr lang="en-US" altLang="zh-CN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endParaRPr lang="zh-CN" altLang="en-US" sz="1600" dirty="0">
              <a:solidFill>
                <a:schemeClr val="bg1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281A8073-5A9C-4BD5-BFF1-6F4C641BB60D}"/>
              </a:ext>
            </a:extLst>
          </p:cNvPr>
          <p:cNvSpPr/>
          <p:nvPr/>
        </p:nvSpPr>
        <p:spPr>
          <a:xfrm>
            <a:off x="6300440" y="4482790"/>
            <a:ext cx="1371600" cy="37914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谢纲</a:t>
            </a:r>
            <a:r>
              <a:rPr lang="en-US" altLang="zh-CN" sz="1600" dirty="0" smtClean="0">
                <a:solidFill>
                  <a:schemeClr val="bg1"/>
                </a:solidFill>
                <a:ea typeface="字魂54号-贤黑" panose="00000500000000000000" pitchFamily="2" charset="-122"/>
              </a:rPr>
              <a:t>·</a:t>
            </a:r>
            <a:endParaRPr lang="zh-CN" altLang="en-US" sz="1600" dirty="0">
              <a:solidFill>
                <a:schemeClr val="bg1"/>
              </a:solidFill>
              <a:ea typeface="字魂54号-贤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70776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引言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0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插值问题的提出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1607" y="1490644"/>
                <a:ext cx="7705632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许多实际问题都用函数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来表示某种内在规律的数量关系，其中相当一部分函数的函数值是通过实验或观测得到的。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虽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在某个区间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上是存在的，有的还是连续的，但却只能给出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上一系列点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。这只是一张函数表。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有的函数虽有解析表达式，但由于计算复杂，使用不方便，通常也造一个函数表。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7" y="1490644"/>
                <a:ext cx="7705632" cy="4124206"/>
              </a:xfrm>
              <a:prstGeom prst="rect">
                <a:avLst/>
              </a:prstGeom>
              <a:blipFill rotWithShape="0">
                <a:blip r:embed="rId3"/>
                <a:stretch>
                  <a:fillRect l="-1661" t="-1923" r="-1108" b="-3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插值问题的提出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2978" y="1482018"/>
                <a:ext cx="758486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+mn-ea"/>
                  </a:rPr>
                  <a:t>为了研究函数的变化规律，往往需要求出不在表上的函数值。</a:t>
                </a:r>
                <a:endParaRPr lang="en-US" altLang="zh-CN" sz="28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+mn-ea"/>
                  </a:rPr>
                  <a:t>因</a:t>
                </a:r>
                <a:r>
                  <a:rPr lang="zh-CN" altLang="en-US" sz="2800" dirty="0" smtClean="0">
                    <a:latin typeface="+mn-ea"/>
                  </a:rPr>
                  <a:t>此，我们希望根据给定的函数表找一个既能反映函数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的特性，又便于计算的简单函数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近似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。</a:t>
                </a:r>
                <a:endParaRPr lang="en-US" altLang="zh-CN" sz="28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+mn-ea"/>
                  </a:rPr>
                  <a:t>通</a:t>
                </a:r>
                <a:r>
                  <a:rPr lang="zh-CN" altLang="en-US" sz="2800" dirty="0" smtClean="0">
                    <a:latin typeface="+mn-ea"/>
                  </a:rPr>
                  <a:t>常选一类较简单的函数</a:t>
                </a:r>
                <a:r>
                  <a:rPr lang="en-US" altLang="zh-CN" sz="2800" dirty="0" smtClean="0">
                    <a:latin typeface="+mn-ea"/>
                  </a:rPr>
                  <a:t>(</a:t>
                </a:r>
                <a:r>
                  <a:rPr lang="zh-CN" altLang="en-US" sz="2800" dirty="0" smtClean="0">
                    <a:latin typeface="+mn-ea"/>
                  </a:rPr>
                  <a:t>如多项式或分段多项式</a:t>
                </a:r>
                <a:r>
                  <a:rPr lang="en-US" altLang="zh-CN" sz="2800" dirty="0" smtClean="0">
                    <a:latin typeface="+mn-ea"/>
                  </a:rPr>
                  <a:t>)</a:t>
                </a:r>
                <a:r>
                  <a:rPr lang="zh-CN" altLang="en-US" sz="2800" dirty="0" smtClean="0">
                    <a:latin typeface="+mn-ea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，并使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成立。</a:t>
                </a:r>
                <a:endParaRPr 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8" y="1482018"/>
                <a:ext cx="7584864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606" t="-1650" r="-161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插值问题的提出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2979" y="1482019"/>
                <a:ext cx="7343323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上有定义，且已知它在点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上的函数值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。</a:t>
                </a:r>
                <a:endParaRPr lang="en-US" altLang="zh-CN" sz="2800" dirty="0" smtClean="0">
                  <a:solidFill>
                    <a:srgbClr val="000000"/>
                  </a:solidFill>
                  <a:latin typeface="+mn-ea"/>
                </a:endParaRPr>
              </a:p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若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存在一个简单函数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，满足条件</a:t>
                </a:r>
                <a:endParaRPr lang="en-US" altLang="zh-CN" sz="2800" dirty="0">
                  <a:solidFill>
                    <a:srgbClr val="000000"/>
                  </a:solidFill>
                  <a:latin typeface="+mn-ea"/>
                </a:endParaRPr>
              </a:p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=0,1,⋯,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+mn-ea"/>
                </a:endParaRPr>
              </a:p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的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插值函数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ea"/>
                  </a:rPr>
                  <a:t>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称为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插值节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点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，包含插值节点的区间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插值区间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，求插值函数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的方法称为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插值法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+mn-ea"/>
                  </a:rPr>
                  <a:t>。</a:t>
                </a:r>
                <a:endParaRPr lang="en-US" altLang="zh-CN" sz="2800" dirty="0" smtClean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9" y="1482019"/>
                <a:ext cx="7343323" cy="4124206"/>
              </a:xfrm>
              <a:prstGeom prst="rect">
                <a:avLst/>
              </a:prstGeom>
              <a:blipFill rotWithShape="0">
                <a:blip r:embed="rId3"/>
                <a:stretch>
                  <a:fillRect l="-1743" t="-1773" r="-1743" b="-3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2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4221" y="1498121"/>
                <a:ext cx="767713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是一个次数不超过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的实系数代数多项式</a:t>
                </a:r>
                <a:endParaRPr lang="en-US" altLang="zh-CN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插值多项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式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相应的插值法称为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多项式插值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为分段的多项式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就称为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分段插值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1" y="1498121"/>
                <a:ext cx="7677137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668" t="-4362" r="-1986" b="-9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插值问题的提出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40498" y="3403853"/>
            <a:ext cx="3805009" cy="1915521"/>
            <a:chOff x="4748387" y="3862587"/>
            <a:chExt cx="3805009" cy="191552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39" t="62818" r="25306" b="1904"/>
            <a:stretch/>
          </p:blipFill>
          <p:spPr>
            <a:xfrm>
              <a:off x="4787980" y="3887979"/>
              <a:ext cx="3725823" cy="189012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576457" y="4456444"/>
              <a:ext cx="763675" cy="316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707086" y="3933930"/>
              <a:ext cx="806717" cy="326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546646" y="3862587"/>
                  <a:ext cx="1006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646" y="3862587"/>
                  <a:ext cx="100675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24" r="-4848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531706" y="4366074"/>
                  <a:ext cx="1021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706" y="4366074"/>
                  <a:ext cx="102169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81" r="-476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/>
            <p:cNvSpPr/>
            <p:nvPr/>
          </p:nvSpPr>
          <p:spPr>
            <a:xfrm>
              <a:off x="7432457" y="4116501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495457" y="4136597"/>
              <a:ext cx="0" cy="14050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596932" y="5475989"/>
                  <a:ext cx="343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932" y="5475989"/>
                  <a:ext cx="34394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362397" y="5475989"/>
                  <a:ext cx="358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97" y="5475989"/>
                  <a:ext cx="35804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733070" y="4970222"/>
                  <a:ext cx="345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70" y="4970222"/>
                  <a:ext cx="34560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018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487870" y="4759181"/>
                  <a:ext cx="358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870" y="4759181"/>
                  <a:ext cx="3580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8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5245240" y="5350747"/>
              <a:ext cx="145701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86090" y="5494216"/>
                  <a:ext cx="2458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090" y="5494216"/>
                  <a:ext cx="2458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748387" y="3862587"/>
                  <a:ext cx="2492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387" y="3862587"/>
                  <a:ext cx="2492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95" r="-7317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88749" y="3314003"/>
                <a:ext cx="426025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从几何上看，插值法就是求曲线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使其通过给定的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并用它近似已知曲线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9" y="3314003"/>
                <a:ext cx="4260256" cy="2246769"/>
              </a:xfrm>
              <a:prstGeom prst="rect">
                <a:avLst/>
              </a:prstGeom>
              <a:blipFill rotWithShape="0">
                <a:blip r:embed="rId12"/>
                <a:stretch>
                  <a:fillRect l="-3009" t="-2989" r="-243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多项式插值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96985" y="1489823"/>
                <a:ext cx="745146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+mn-ea"/>
                  </a:rPr>
                  <a:t>设在区间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上给定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个点</a:t>
                </a:r>
                <a:endParaRPr lang="en-US" altLang="zh-CN" sz="28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&lt;⋯&lt;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+mn-ea"/>
                  </a:rPr>
                  <a:t>上的函数值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=0,1,⋯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，求次数不超过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的多项式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+mn-ea"/>
                  </a:rPr>
                  <a:t>，使</a:t>
                </a:r>
                <a:endParaRPr lang="en-US" altLang="zh-CN" sz="2800" b="0" i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                (1.3)</m:t>
                      </m:r>
                    </m:oMath>
                  </m:oMathPara>
                </a14:m>
                <a:endParaRPr 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5" y="1489823"/>
                <a:ext cx="7451460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718" t="-3046" r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773575" y="3864568"/>
                <a:ext cx="4689361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75" y="3864568"/>
                <a:ext cx="4689361" cy="19424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280465" y="4620351"/>
                <a:ext cx="950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1.4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65" y="4620351"/>
                <a:ext cx="95045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6985" y="3788739"/>
                <a:ext cx="24612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由此得到关于系数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的线性方程组：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5" y="3788739"/>
                <a:ext cx="2461262" cy="1815882"/>
              </a:xfrm>
              <a:prstGeom prst="rect">
                <a:avLst/>
              </a:prstGeom>
              <a:blipFill rotWithShape="0">
                <a:blip r:embed="rId5"/>
                <a:stretch>
                  <a:fillRect l="-5198" t="-3704" r="-248" b="-8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9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301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多项式插值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18535" y="2040096"/>
                <a:ext cx="3489417" cy="1707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⋱  </m:t>
                                          </m:r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535" y="2040096"/>
                <a:ext cx="3489417" cy="17070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6696" y="1494453"/>
            <a:ext cx="456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+mn-ea"/>
              </a:rPr>
              <a:t>此方程组的系数矩阵</a:t>
            </a:r>
            <a:endParaRPr lang="en-US" sz="28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822" y="3773890"/>
            <a:ext cx="595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+mn-ea"/>
              </a:rPr>
              <a:t>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范德蒙德</a:t>
            </a:r>
            <a:r>
              <a:rPr lang="en-US" altLang="zh-CN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(Vandermonde)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矩阵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sz="28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8282" y="4334588"/>
                <a:ext cx="4024243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82" y="4334588"/>
                <a:ext cx="4024243" cy="15273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9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868B18B-3CAD-47CD-BC3A-E69C17175400}"/>
              </a:ext>
            </a:extLst>
          </p:cNvPr>
          <p:cNvGrpSpPr/>
          <p:nvPr/>
        </p:nvGrpSpPr>
        <p:grpSpPr>
          <a:xfrm>
            <a:off x="857072" y="788978"/>
            <a:ext cx="3504618" cy="523220"/>
            <a:chOff x="8670478" y="4032062"/>
            <a:chExt cx="2804127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A09D213-F1F8-4531-9E34-67C1D353B5D2}"/>
                </a:ext>
              </a:extLst>
            </p:cNvPr>
            <p:cNvSpPr txBox="1"/>
            <p:nvPr/>
          </p:nvSpPr>
          <p:spPr>
            <a:xfrm>
              <a:off x="9060771" y="4032062"/>
              <a:ext cx="2413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多项式插值</a:t>
              </a:r>
              <a:endPara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AC855A7E-7B0C-41D7-A489-CE234937B066}"/>
                </a:ext>
              </a:extLst>
            </p:cNvPr>
            <p:cNvSpPr/>
            <p:nvPr/>
          </p:nvSpPr>
          <p:spPr>
            <a:xfrm>
              <a:off x="8670478" y="4098526"/>
              <a:ext cx="390293" cy="3902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014" y="1481703"/>
                <a:ext cx="7514444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存在且唯一。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的插值多项式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是存在且唯一的。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4" y="1481703"/>
                <a:ext cx="7514444" cy="1892826"/>
              </a:xfrm>
              <a:prstGeom prst="rect">
                <a:avLst/>
              </a:prstGeom>
              <a:blipFill rotWithShape="0">
                <a:blip r:embed="rId2"/>
                <a:stretch>
                  <a:fillRect l="-1784" t="-3859" r="-487" b="-8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3014" y="3374529"/>
                <a:ext cx="7393673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直接求解方程组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1.4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就可得到插值多项式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，但这个方法要解一个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元的线性方程组，计算起来很复杂。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有没有其它更简单的方法计算插值多项式呢？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4" y="3374529"/>
                <a:ext cx="7393673" cy="1892826"/>
              </a:xfrm>
              <a:prstGeom prst="rect">
                <a:avLst/>
              </a:prstGeom>
              <a:blipFill rotWithShape="0">
                <a:blip r:embed="rId3"/>
                <a:stretch>
                  <a:fillRect l="-1731" t="-4194" r="-6513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241</Words>
  <Application>Microsoft Office PowerPoint</Application>
  <PresentationFormat>宽屏</PresentationFormat>
  <Paragraphs>65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思源宋体 Heavy</vt:lpstr>
      <vt:lpstr>宋体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332</cp:revision>
  <dcterms:created xsi:type="dcterms:W3CDTF">2019-06-25T11:16:20Z</dcterms:created>
  <dcterms:modified xsi:type="dcterms:W3CDTF">2019-09-04T10:55:37Z</dcterms:modified>
</cp:coreProperties>
</file>