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4" r:id="rId2"/>
    <p:sldId id="330" r:id="rId3"/>
    <p:sldId id="351" r:id="rId4"/>
    <p:sldId id="352" r:id="rId5"/>
    <p:sldId id="353" r:id="rId6"/>
    <p:sldId id="331" r:id="rId7"/>
    <p:sldId id="354" r:id="rId8"/>
    <p:sldId id="355" r:id="rId9"/>
    <p:sldId id="356" r:id="rId10"/>
    <p:sldId id="357" r:id="rId11"/>
    <p:sldId id="358" r:id="rId12"/>
    <p:sldId id="359" r:id="rId13"/>
    <p:sldId id="332" r:id="rId14"/>
    <p:sldId id="360" r:id="rId15"/>
    <p:sldId id="361" r:id="rId16"/>
    <p:sldId id="362" r:id="rId17"/>
    <p:sldId id="363" r:id="rId18"/>
    <p:sldId id="333" r:id="rId19"/>
    <p:sldId id="364" r:id="rId20"/>
    <p:sldId id="365" r:id="rId21"/>
    <p:sldId id="366" r:id="rId22"/>
    <p:sldId id="367" r:id="rId23"/>
    <p:sldId id="36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6C589B"/>
    <a:srgbClr val="74066F"/>
    <a:srgbClr val="0070C0"/>
    <a:srgbClr val="80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7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27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5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8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5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:a16="http://schemas.microsoft.com/office/drawing/2014/main" xmlns="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0F3F049-ED9C-4F2A-A294-702101022906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:a16="http://schemas.microsoft.com/office/drawing/2014/main" xmlns="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:a16="http://schemas.microsoft.com/office/drawing/2014/main" xmlns="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:a16="http://schemas.microsoft.com/office/drawing/2014/main" xmlns="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:a16="http://schemas.microsoft.com/office/drawing/2014/main" xmlns="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xmlns="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xmlns="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xmlns="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xmlns="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xmlns="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xmlns="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xmlns="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C7D32DE-F2A9-4F89-A745-333AEF8A15AB}"/>
              </a:ext>
            </a:extLst>
          </p:cNvPr>
          <p:cNvGrpSpPr/>
          <p:nvPr userDrawn="1"/>
        </p:nvGrpSpPr>
        <p:grpSpPr>
          <a:xfrm>
            <a:off x="786934" y="754709"/>
            <a:ext cx="5015659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:a16="http://schemas.microsoft.com/office/drawing/2014/main" xmlns="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:a16="http://schemas.microsoft.com/office/drawing/2014/main" xmlns="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:a16="http://schemas.microsoft.com/office/drawing/2014/main" xmlns="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xmlns="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:a16="http://schemas.microsoft.com/office/drawing/2014/main" xmlns="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xmlns="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:a16="http://schemas.microsoft.com/office/drawing/2014/main" xmlns="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:a16="http://schemas.microsoft.com/office/drawing/2014/main" xmlns="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30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72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70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9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8" Type="http://schemas.openxmlformats.org/officeDocument/2006/relationships/image" Target="../media/image1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3" Type="http://schemas.openxmlformats.org/officeDocument/2006/relationships/image" Target="../media/image198.png"/><Relationship Id="rId21" Type="http://schemas.openxmlformats.org/officeDocument/2006/relationships/image" Target="../media/image215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" Type="http://schemas.openxmlformats.org/officeDocument/2006/relationships/image" Target="../media/image197.png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205.png"/><Relationship Id="rId5" Type="http://schemas.openxmlformats.org/officeDocument/2006/relationships/image" Target="../media/image200.png"/><Relationship Id="rId15" Type="http://schemas.openxmlformats.org/officeDocument/2006/relationships/image" Target="../media/image209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4" Type="http://schemas.openxmlformats.org/officeDocument/2006/relationships/image" Target="../media/image199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223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13" Type="http://schemas.openxmlformats.org/officeDocument/2006/relationships/image" Target="../media/image1670.png"/><Relationship Id="rId18" Type="http://schemas.openxmlformats.org/officeDocument/2006/relationships/image" Target="../media/image1720.png"/><Relationship Id="rId3" Type="http://schemas.openxmlformats.org/officeDocument/2006/relationships/image" Target="../media/image1570.png"/><Relationship Id="rId7" Type="http://schemas.openxmlformats.org/officeDocument/2006/relationships/image" Target="../media/image1610.png"/><Relationship Id="rId12" Type="http://schemas.openxmlformats.org/officeDocument/2006/relationships/image" Target="../media/image1660.png"/><Relationship Id="rId17" Type="http://schemas.openxmlformats.org/officeDocument/2006/relationships/image" Target="../media/image1710.png"/><Relationship Id="rId2" Type="http://schemas.openxmlformats.org/officeDocument/2006/relationships/image" Target="../media/image1560.png"/><Relationship Id="rId16" Type="http://schemas.openxmlformats.org/officeDocument/2006/relationships/image" Target="../media/image17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0.png"/><Relationship Id="rId11" Type="http://schemas.openxmlformats.org/officeDocument/2006/relationships/image" Target="../media/image1650.png"/><Relationship Id="rId5" Type="http://schemas.openxmlformats.org/officeDocument/2006/relationships/image" Target="../media/image1590.png"/><Relationship Id="rId15" Type="http://schemas.openxmlformats.org/officeDocument/2006/relationships/image" Target="../media/image1690.png"/><Relationship Id="rId10" Type="http://schemas.openxmlformats.org/officeDocument/2006/relationships/image" Target="../media/image1640.png"/><Relationship Id="rId4" Type="http://schemas.openxmlformats.org/officeDocument/2006/relationships/image" Target="../media/image1580.png"/><Relationship Id="rId9" Type="http://schemas.openxmlformats.org/officeDocument/2006/relationships/image" Target="../media/image1630.png"/><Relationship Id="rId14" Type="http://schemas.openxmlformats.org/officeDocument/2006/relationships/image" Target="../media/image16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0.png"/><Relationship Id="rId7" Type="http://schemas.openxmlformats.org/officeDocument/2006/relationships/image" Target="../media/image226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5.png"/><Relationship Id="rId5" Type="http://schemas.openxmlformats.org/officeDocument/2006/relationships/image" Target="../media/image1760.png"/><Relationship Id="rId4" Type="http://schemas.openxmlformats.org/officeDocument/2006/relationships/image" Target="../media/image17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0.png"/><Relationship Id="rId5" Type="http://schemas.openxmlformats.org/officeDocument/2006/relationships/image" Target="../media/image850.png"/><Relationship Id="rId4" Type="http://schemas.openxmlformats.org/officeDocument/2006/relationships/image" Target="../media/image8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10.png"/><Relationship Id="rId4" Type="http://schemas.openxmlformats.org/officeDocument/2006/relationships/image" Target="../media/image9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99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9" Type="http://schemas.openxmlformats.org/officeDocument/2006/relationships/image" Target="../media/image93.png"/><Relationship Id="rId21" Type="http://schemas.openxmlformats.org/officeDocument/2006/relationships/image" Target="../media/image75.png"/><Relationship Id="rId34" Type="http://schemas.openxmlformats.org/officeDocument/2006/relationships/image" Target="../media/image88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41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2E4F5E8-F976-4BD8-BDE1-091A4BA6DE32}"/>
              </a:ext>
            </a:extLst>
          </p:cNvPr>
          <p:cNvGrpSpPr/>
          <p:nvPr/>
        </p:nvGrpSpPr>
        <p:grpSpPr>
          <a:xfrm>
            <a:off x="3554118" y="2971507"/>
            <a:ext cx="5606609" cy="909482"/>
            <a:chOff x="8139732" y="4092291"/>
            <a:chExt cx="5606609" cy="9094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347610CF-36B1-4D89-83A3-5D20EC7A8EEC}"/>
                </a:ext>
              </a:extLst>
            </p:cNvPr>
            <p:cNvSpPr txBox="1"/>
            <p:nvPr/>
          </p:nvSpPr>
          <p:spPr>
            <a:xfrm>
              <a:off x="9119242" y="4170776"/>
              <a:ext cx="46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  牛顿插值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D4381532-0C0D-45B5-80C7-BBB0172C7049}"/>
                </a:ext>
              </a:extLst>
            </p:cNvPr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3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1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84750" y="1498093"/>
                <a:ext cx="74723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(2)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可知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均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差与所含节点的次序无关，称为差商的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对称性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50" y="1498093"/>
                <a:ext cx="747232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713" t="-8974" r="-326" b="-18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84750" y="2407708"/>
                <a:ext cx="6710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(3)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性质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(2)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可知均差还可表示为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50" y="2407708"/>
                <a:ext cx="671041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7" t="-1627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2921" y="4031362"/>
                <a:ext cx="6084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1" y="4031362"/>
                <a:ext cx="60848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08341" y="4696205"/>
                <a:ext cx="5601341" cy="910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41" y="4696205"/>
                <a:ext cx="5601341" cy="9102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均差及其性质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8799" y="2967012"/>
            <a:ext cx="7372364" cy="865835"/>
            <a:chOff x="1327811" y="1480610"/>
            <a:chExt cx="7372364" cy="865835"/>
          </a:xfrm>
        </p:grpSpPr>
        <p:grpSp>
          <p:nvGrpSpPr>
            <p:cNvPr id="10" name="组合 9"/>
            <p:cNvGrpSpPr/>
            <p:nvPr/>
          </p:nvGrpSpPr>
          <p:grpSpPr>
            <a:xfrm>
              <a:off x="1327811" y="1735346"/>
              <a:ext cx="2131096" cy="439514"/>
              <a:chOff x="1327811" y="1735346"/>
              <a:chExt cx="2131096" cy="439514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055778" y="1735346"/>
                <a:ext cx="1289892" cy="435201"/>
                <a:chOff x="5003320" y="1997014"/>
                <a:chExt cx="1289892" cy="43520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5003320" y="1997015"/>
                      <a:ext cx="5256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3320" y="1997015"/>
                      <a:ext cx="525657" cy="43088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5313822" y="1997015"/>
                      <a:ext cx="2532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3822" y="1997015"/>
                      <a:ext cx="253274" cy="43088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5371451" y="2001328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8" name="文本框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1451" y="2001328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5647449" y="1997014"/>
                      <a:ext cx="2532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9" name="文本框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7449" y="1997014"/>
                      <a:ext cx="253274" cy="43088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5745178" y="1997014"/>
                      <a:ext cx="54803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5178" y="1997014"/>
                      <a:ext cx="548034" cy="43088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327811" y="1743973"/>
                    <a:ext cx="213109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7811" y="1743973"/>
                    <a:ext cx="2131096" cy="43088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1627999" y="1743971"/>
                    <a:ext cx="60766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7999" y="1743971"/>
                    <a:ext cx="607666" cy="43088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243790" y="1739659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790" y="1739659"/>
                  <a:ext cx="447237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/>
            <p:cNvGrpSpPr/>
            <p:nvPr/>
          </p:nvGrpSpPr>
          <p:grpSpPr>
            <a:xfrm>
              <a:off x="3513506" y="1480610"/>
              <a:ext cx="3894216" cy="865835"/>
              <a:chOff x="4895733" y="1722150"/>
              <a:chExt cx="3894216" cy="86583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4895733" y="1722150"/>
                <a:ext cx="3894216" cy="443828"/>
                <a:chOff x="3283296" y="2863968"/>
                <a:chExt cx="3894216" cy="443828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3283296" y="2868282"/>
                  <a:ext cx="1738360" cy="439514"/>
                  <a:chOff x="3283296" y="2868282"/>
                  <a:chExt cx="1738360" cy="439514"/>
                </a:xfrm>
              </p:grpSpPr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3605841" y="2868282"/>
                    <a:ext cx="1289892" cy="435201"/>
                    <a:chOff x="5003320" y="1997014"/>
                    <a:chExt cx="1289892" cy="435201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8" name="文本框 27"/>
                        <p:cNvSpPr txBox="1"/>
                        <p:nvPr/>
                      </p:nvSpPr>
                      <p:spPr>
                        <a:xfrm>
                          <a:off x="5003320" y="1997015"/>
                          <a:ext cx="525657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8" name="文本框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03320" y="1997015"/>
                          <a:ext cx="525657" cy="43088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" name="文本框 28"/>
                        <p:cNvSpPr txBox="1"/>
                        <p:nvPr/>
                      </p:nvSpPr>
                      <p:spPr>
                        <a:xfrm>
                          <a:off x="5313822" y="1997015"/>
                          <a:ext cx="25327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9" name="文本框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13822" y="1997015"/>
                          <a:ext cx="253274" cy="430887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" name="文本框 29"/>
                        <p:cNvSpPr txBox="1"/>
                        <p:nvPr/>
                      </p:nvSpPr>
                      <p:spPr>
                        <a:xfrm>
                          <a:off x="5371451" y="2001328"/>
                          <a:ext cx="487313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" name="文本框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71451" y="2001328"/>
                          <a:ext cx="487313" cy="430887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1" name="文本框 30"/>
                        <p:cNvSpPr txBox="1"/>
                        <p:nvPr/>
                      </p:nvSpPr>
                      <p:spPr>
                        <a:xfrm>
                          <a:off x="5647449" y="1997014"/>
                          <a:ext cx="25327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1" name="文本框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47449" y="1997014"/>
                          <a:ext cx="253274" cy="430887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" name="文本框 31"/>
                        <p:cNvSpPr txBox="1"/>
                        <p:nvPr/>
                      </p:nvSpPr>
                      <p:spPr>
                        <a:xfrm>
                          <a:off x="5745178" y="1997014"/>
                          <a:ext cx="54803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2" name="文本框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45178" y="1997014"/>
                          <a:ext cx="548034" cy="430887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3283296" y="2876909"/>
                        <a:ext cx="173836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83296" y="2876909"/>
                        <a:ext cx="1738360" cy="430887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5046416" y="2863968"/>
                  <a:ext cx="2131096" cy="439514"/>
                  <a:chOff x="7067417" y="2657152"/>
                  <a:chExt cx="2131096" cy="43951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8111725" y="2657152"/>
                        <a:ext cx="25327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1725" y="2657152"/>
                        <a:ext cx="253274" cy="430887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文本框 20"/>
                      <p:cNvSpPr txBox="1"/>
                      <p:nvPr/>
                    </p:nvSpPr>
                    <p:spPr>
                      <a:xfrm>
                        <a:off x="7067417" y="2665779"/>
                        <a:ext cx="213109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28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" name="文本框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67417" y="2665779"/>
                        <a:ext cx="2131096" cy="430887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7809849" y="2661466"/>
                        <a:ext cx="487313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" name="文本框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09849" y="2661466"/>
                        <a:ext cx="487313" cy="430887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7389962" y="2657153"/>
                        <a:ext cx="53392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89962" y="2657153"/>
                        <a:ext cx="533928" cy="43088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b="-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7734968" y="2657153"/>
                        <a:ext cx="25327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34968" y="2657153"/>
                        <a:ext cx="253274" cy="43088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8192202" y="2657152"/>
                        <a:ext cx="89107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" name="文本框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92202" y="2657152"/>
                        <a:ext cx="891078" cy="430887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4807636" y="2868282"/>
                      <a:ext cx="44723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7636" y="2868282"/>
                      <a:ext cx="447237" cy="430887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895733" y="1743971"/>
                    <a:ext cx="3871252" cy="844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                       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733" y="1743971"/>
                    <a:ext cx="3871252" cy="844014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166529" y="2127415"/>
                    <a:ext cx="13296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529" y="2127415"/>
                    <a:ext cx="1329659" cy="430887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658351" y="1743971"/>
                  <a:ext cx="104182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351" y="1743971"/>
                  <a:ext cx="1041824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54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3138" y="1497357"/>
                <a:ext cx="72558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(4)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上存在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阶导数，则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38" y="1497357"/>
                <a:ext cx="7255874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765" t="-897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91946" y="2453813"/>
                <a:ext cx="6278257" cy="894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46" y="2453813"/>
                <a:ext cx="6278257" cy="8948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3138" y="3530614"/>
            <a:ext cx="558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这个公式可直接用罗尔定理证明。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均差及其性质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3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均差及其性质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8325" y="1543190"/>
                <a:ext cx="5122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3.3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可得均差表如下：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25" y="1543190"/>
                <a:ext cx="51226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50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1241952"/>
                  </p:ext>
                </p:extLst>
              </p:nvPr>
            </p:nvGraphicFramePr>
            <p:xfrm>
              <a:off x="715989" y="2162286"/>
              <a:ext cx="7185804" cy="3321001"/>
            </p:xfrm>
            <a:graphic>
              <a:graphicData uri="http://schemas.openxmlformats.org/drawingml/2006/table">
                <a:tbl>
                  <a:tblPr/>
                  <a:tblGrid>
                    <a:gridCol w="44857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96615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1313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86330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2294626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一阶均差</a:t>
                          </a: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二阶均差</a:t>
                          </a: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三阶均差</a:t>
                          </a: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80284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[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 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[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 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[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 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[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 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2800" b="0" i="1" u="none" strike="noStrike" cap="none" normalizeH="0" baseline="-25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2800" b="0" i="1" u="none" strike="noStrike" cap="none" normalizeH="0" baseline="-25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2800" b="0" i="1" u="none" strike="noStrike" cap="none" normalizeH="0" baseline="-25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altLang="zh-CN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[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[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2800" b="0" i="1" u="none" strike="noStrike" cap="none" normalizeH="0" baseline="-25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2800" b="0" i="1" u="none" strike="noStrike" cap="none" normalizeH="0" baseline="-25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2800" b="0" i="1" u="none" strike="noStrike" cap="none" normalizeH="0" baseline="-25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2800" b="0" i="1" u="none" strike="noStrike" cap="none" normalizeH="0" baseline="-2500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altLang="zh-CN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[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3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kumimoji="0" lang="en-US" altLang="zh-CN" sz="2800" b="0" i="1" u="none" strike="noStrike" cap="none" normalizeH="0" baseline="-2500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4</m:t>
                                </m:r>
                                <m:r>
                                  <a:rPr kumimoji="0" lang="en-US" altLang="zh-CN" sz="2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Group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1241952"/>
                  </p:ext>
                </p:extLst>
              </p:nvPr>
            </p:nvGraphicFramePr>
            <p:xfrm>
              <a:off x="715989" y="2162286"/>
              <a:ext cx="7185804" cy="3321001"/>
            </p:xfrm>
            <a:graphic>
              <a:graphicData uri="http://schemas.openxmlformats.org/drawingml/2006/table">
                <a:tbl>
                  <a:tblPr/>
                  <a:tblGrid>
                    <a:gridCol w="44857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96615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61313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186330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22946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351" t="-11765" r="-1500000" b="-54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47468" t="-11765" r="-602532" b="-54823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spcBef>
                              <a:spcPct val="20000"/>
                            </a:spcBef>
                            <a:defRPr sz="2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457200" algn="l" defTabSz="914400" rtl="0" eaLnBrk="1" latinLnBrk="0" hangingPunct="1">
                            <a:spcBef>
                              <a:spcPct val="20000"/>
                            </a:spcBef>
                            <a:defRPr sz="24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914400" algn="l" defTabSz="914400" rtl="0" eaLnBrk="1" latinLnBrk="0" hangingPunct="1">
                            <a:spcBef>
                              <a:spcPct val="20000"/>
                            </a:spcBef>
                            <a:defRPr sz="20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2860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7432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2004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657600" algn="l" defTabSz="914400" rtl="0" eaLnBrk="1" fontAlgn="base" latinLnBrk="0" hangingPunct="1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一阶均差</a:t>
                          </a: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二阶均差</a:t>
                          </a: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Times New Roman"/>
                              <a:ea typeface="宋体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49" charset="-122"/>
                            </a:rPr>
                            <a:t>三阶均差</a:t>
                          </a:r>
                          <a:endParaRPr kumimoji="0" lang="en-US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802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351" t="-20607" r="-1500000" b="-1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47468" t="-20607" r="-602532" b="-1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87925" t="-20607" r="-259245" b="-1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62745" t="-20607" r="-124510" b="-1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13263" t="-20607" r="-1061" b="-1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64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牛顿插值多项式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97148" y="1492828"/>
                <a:ext cx="7244263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借助均差的定义，一次插值多项式可表示为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        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而二次插值多项式可表示为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8" y="1492828"/>
                <a:ext cx="7244263" cy="2923877"/>
              </a:xfrm>
              <a:prstGeom prst="rect">
                <a:avLst/>
              </a:prstGeom>
              <a:blipFill rotWithShape="0">
                <a:blip r:embed="rId3"/>
                <a:stretch>
                  <a:fillRect l="-1768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97148" y="4448353"/>
            <a:ext cx="7885029" cy="430889"/>
            <a:chOff x="532183" y="2210351"/>
            <a:chExt cx="7885029" cy="4308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32183" y="2210353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83" y="2210353"/>
                  <a:ext cx="44723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90305" y="2210352"/>
                  <a:ext cx="10396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305" y="2210352"/>
                  <a:ext cx="103964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613139" y="2210352"/>
                  <a:ext cx="174047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139" y="2210352"/>
                  <a:ext cx="1740476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/>
            <p:cNvGrpSpPr/>
            <p:nvPr/>
          </p:nvGrpSpPr>
          <p:grpSpPr>
            <a:xfrm>
              <a:off x="3105510" y="2210352"/>
              <a:ext cx="1263038" cy="430887"/>
              <a:chOff x="1613139" y="3273724"/>
              <a:chExt cx="1263038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613139" y="3273724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3139" y="3273724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组合 23"/>
              <p:cNvGrpSpPr/>
              <p:nvPr/>
            </p:nvGrpSpPr>
            <p:grpSpPr>
              <a:xfrm>
                <a:off x="1751162" y="3273724"/>
                <a:ext cx="992227" cy="430887"/>
                <a:chOff x="4071668" y="4050102"/>
                <a:chExt cx="992227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4071668" y="4050102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1668" y="4050102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4262265" y="4050102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265" y="4050102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141945" y="2210352"/>
                  <a:ext cx="22284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45" y="2210352"/>
                  <a:ext cx="2228431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6121881" y="2210352"/>
              <a:ext cx="1263038" cy="430887"/>
              <a:chOff x="1613139" y="3273724"/>
              <a:chExt cx="1263038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1613139" y="3273724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3139" y="3273724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组合 19"/>
              <p:cNvGrpSpPr/>
              <p:nvPr/>
            </p:nvGrpSpPr>
            <p:grpSpPr>
              <a:xfrm>
                <a:off x="1751162" y="3273724"/>
                <a:ext cx="992227" cy="430887"/>
                <a:chOff x="4071668" y="4050102"/>
                <a:chExt cx="992227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4071668" y="4050102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1668" y="4050102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4262265" y="4050102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265" y="4050102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组合 13"/>
            <p:cNvGrpSpPr/>
            <p:nvPr/>
          </p:nvGrpSpPr>
          <p:grpSpPr>
            <a:xfrm>
              <a:off x="7154174" y="2210351"/>
              <a:ext cx="1263038" cy="430887"/>
              <a:chOff x="1613139" y="3273724"/>
              <a:chExt cx="1263038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613139" y="3273724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3139" y="3273724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组合 15"/>
              <p:cNvGrpSpPr/>
              <p:nvPr/>
            </p:nvGrpSpPr>
            <p:grpSpPr>
              <a:xfrm>
                <a:off x="1751162" y="3273724"/>
                <a:ext cx="992227" cy="430887"/>
                <a:chOff x="4071668" y="4050102"/>
                <a:chExt cx="992227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4071668" y="4050102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1668" y="4050102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4262265" y="4050102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265" y="4050102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0045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2747" y="2407717"/>
                <a:ext cx="49805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7" y="2407717"/>
                <a:ext cx="498053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02747" y="2888384"/>
                <a:ext cx="6326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7" y="2888384"/>
                <a:ext cx="632647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08623" y="3818824"/>
                <a:ext cx="201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623" y="3818824"/>
                <a:ext cx="20197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94121" y="1489620"/>
                <a:ext cx="76050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实际上，由均差的定义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看成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上一点，可得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21" y="1489620"/>
                <a:ext cx="7605037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1603" t="-7643" r="-1202" b="-14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94121" y="4750152"/>
            <a:ext cx="678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只要把后一式依次代入前一式，可得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牛顿插值多项式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8625" y="4247291"/>
            <a:ext cx="7138015" cy="430900"/>
            <a:chOff x="628625" y="3945381"/>
            <a:chExt cx="7138015" cy="430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783933" y="3945394"/>
                  <a:ext cx="3574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933" y="3945394"/>
                  <a:ext cx="357470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4491487" y="3945381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487" y="3945381"/>
                  <a:ext cx="447237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6593370" y="3945390"/>
              <a:ext cx="1173270" cy="430888"/>
              <a:chOff x="3408814" y="2480094"/>
              <a:chExt cx="1173270" cy="4308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408814" y="2480095"/>
                    <a:ext cx="117327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8814" y="2480095"/>
                    <a:ext cx="1173270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组合 38"/>
              <p:cNvGrpSpPr/>
              <p:nvPr/>
            </p:nvGrpSpPr>
            <p:grpSpPr>
              <a:xfrm>
                <a:off x="3493697" y="2480094"/>
                <a:ext cx="1004518" cy="430887"/>
                <a:chOff x="5848709" y="2971800"/>
                <a:chExt cx="1004518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5848709" y="2971800"/>
                      <a:ext cx="38119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971800"/>
                      <a:ext cx="381195" cy="43088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6029475" y="2971800"/>
                      <a:ext cx="82375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9475" y="2971800"/>
                      <a:ext cx="823752" cy="43088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" name="组合 14"/>
            <p:cNvGrpSpPr/>
            <p:nvPr/>
          </p:nvGrpSpPr>
          <p:grpSpPr>
            <a:xfrm>
              <a:off x="3014424" y="3945387"/>
              <a:ext cx="1648593" cy="430893"/>
              <a:chOff x="3281835" y="3945387"/>
              <a:chExt cx="1648593" cy="4308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281835" y="3945393"/>
                    <a:ext cx="164859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1835" y="3945393"/>
                    <a:ext cx="1648593" cy="43088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组合 32"/>
              <p:cNvGrpSpPr/>
              <p:nvPr/>
            </p:nvGrpSpPr>
            <p:grpSpPr>
              <a:xfrm>
                <a:off x="3535523" y="3945387"/>
                <a:ext cx="1323141" cy="430890"/>
                <a:chOff x="2941607" y="1979759"/>
                <a:chExt cx="1323141" cy="43089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2941607" y="1979762"/>
                      <a:ext cx="6076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4" name="文本框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1607" y="1979762"/>
                      <a:ext cx="607667" cy="43088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3348432" y="1979761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8432" y="1979761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3625191" y="1979760"/>
                      <a:ext cx="2532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5191" y="1979760"/>
                      <a:ext cx="253274" cy="43088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3708698" y="1979759"/>
                      <a:ext cx="5560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98" y="1979759"/>
                      <a:ext cx="556050" cy="43088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" name="组合 15"/>
            <p:cNvGrpSpPr/>
            <p:nvPr/>
          </p:nvGrpSpPr>
          <p:grpSpPr>
            <a:xfrm>
              <a:off x="4782329" y="3945387"/>
              <a:ext cx="1962781" cy="430891"/>
              <a:chOff x="5282661" y="3945387"/>
              <a:chExt cx="1962781" cy="4308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5282661" y="3945391"/>
                    <a:ext cx="196278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661" y="3945391"/>
                    <a:ext cx="1962781" cy="43088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组合 25"/>
              <p:cNvGrpSpPr/>
              <p:nvPr/>
            </p:nvGrpSpPr>
            <p:grpSpPr>
              <a:xfrm>
                <a:off x="5545860" y="3945387"/>
                <a:ext cx="1611886" cy="430890"/>
                <a:chOff x="2027578" y="1975689"/>
                <a:chExt cx="1611886" cy="43089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2316323" y="1975692"/>
                      <a:ext cx="6076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6323" y="1975692"/>
                      <a:ext cx="607667" cy="43088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2723148" y="1975691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3148" y="1975691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2999907" y="1975690"/>
                      <a:ext cx="2532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9907" y="1975690"/>
                      <a:ext cx="253274" cy="43088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3083414" y="1975689"/>
                      <a:ext cx="5560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3414" y="1975689"/>
                      <a:ext cx="556050" cy="430887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2027578" y="1975689"/>
                      <a:ext cx="45493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1" name="文本框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7578" y="1975689"/>
                      <a:ext cx="454933" cy="43088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" name="组合 16"/>
            <p:cNvGrpSpPr/>
            <p:nvPr/>
          </p:nvGrpSpPr>
          <p:grpSpPr>
            <a:xfrm>
              <a:off x="628625" y="3945384"/>
              <a:ext cx="2276969" cy="430897"/>
              <a:chOff x="602747" y="3945384"/>
              <a:chExt cx="2276969" cy="43089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602747" y="3945394"/>
                    <a:ext cx="227696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47" y="3945394"/>
                    <a:ext cx="2276969" cy="43088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组合 18"/>
              <p:cNvGrpSpPr/>
              <p:nvPr/>
            </p:nvGrpSpPr>
            <p:grpSpPr>
              <a:xfrm>
                <a:off x="858540" y="3945384"/>
                <a:ext cx="1954928" cy="430890"/>
                <a:chOff x="3496671" y="5107079"/>
                <a:chExt cx="1954928" cy="43089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3785416" y="5107082"/>
                      <a:ext cx="6076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5416" y="5107082"/>
                      <a:ext cx="607667" cy="430887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4192241" y="5107081"/>
                      <a:ext cx="487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2241" y="5107081"/>
                      <a:ext cx="487313" cy="430887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4469000" y="5107080"/>
                      <a:ext cx="25327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000" y="5107080"/>
                      <a:ext cx="253274" cy="430887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4552507" y="5107079"/>
                      <a:ext cx="89909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2507" y="5107079"/>
                      <a:ext cx="899092" cy="430887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文本框 23"/>
                    <p:cNvSpPr txBox="1"/>
                    <p:nvPr/>
                  </p:nvSpPr>
                  <p:spPr>
                    <a:xfrm>
                      <a:off x="3496671" y="5107079"/>
                      <a:ext cx="45493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4" name="文本框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6671" y="5107079"/>
                      <a:ext cx="454933" cy="430887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2" name="组合 41"/>
          <p:cNvGrpSpPr/>
          <p:nvPr/>
        </p:nvGrpSpPr>
        <p:grpSpPr>
          <a:xfrm>
            <a:off x="628625" y="3361823"/>
            <a:ext cx="7078346" cy="430888"/>
            <a:chOff x="594121" y="3361823"/>
            <a:chExt cx="7078346" cy="430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594121" y="3361824"/>
                  <a:ext cx="17182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21" y="3361824"/>
                  <a:ext cx="1718226" cy="430887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176742" y="3361824"/>
                  <a:ext cx="35746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742" y="3361824"/>
                  <a:ext cx="357469" cy="43088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407232" y="3361824"/>
                  <a:ext cx="18709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232" y="3361824"/>
                  <a:ext cx="1870961" cy="43088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142710" y="3361824"/>
                  <a:ext cx="247247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10" y="3361824"/>
                  <a:ext cx="2472472" cy="43088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组合 46"/>
            <p:cNvGrpSpPr/>
            <p:nvPr/>
          </p:nvGrpSpPr>
          <p:grpSpPr>
            <a:xfrm>
              <a:off x="6409429" y="3361823"/>
              <a:ext cx="1263038" cy="430887"/>
              <a:chOff x="5676181" y="1798824"/>
              <a:chExt cx="1263038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5676181" y="1798824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6181" y="1798824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组合 48"/>
              <p:cNvGrpSpPr/>
              <p:nvPr/>
            </p:nvGrpSpPr>
            <p:grpSpPr>
              <a:xfrm>
                <a:off x="5811586" y="1798824"/>
                <a:ext cx="992227" cy="430887"/>
                <a:chOff x="5378946" y="2726518"/>
                <a:chExt cx="992227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5378946" y="2726518"/>
                      <a:ext cx="38119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8946" y="2726518"/>
                      <a:ext cx="381195" cy="430887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5569543" y="2726518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9543" y="2726518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7886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6993" y="1501130"/>
                <a:ext cx="54625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93" y="1501130"/>
                <a:ext cx="546252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32126" y="2482627"/>
                <a:ext cx="7139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26" y="2482627"/>
                <a:ext cx="713951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6693" y="2987558"/>
                <a:ext cx="38107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3" y="2987558"/>
                <a:ext cx="381078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6693" y="2006061"/>
                <a:ext cx="5040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3" y="2006061"/>
                <a:ext cx="504048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457480" y="2987557"/>
                <a:ext cx="27006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80" y="2987557"/>
                <a:ext cx="27006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42553" y="3531891"/>
                <a:ext cx="5608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53" y="3531891"/>
                <a:ext cx="560800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42553" y="4533794"/>
                <a:ext cx="67920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53" y="4533794"/>
                <a:ext cx="679205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0288" y="5108190"/>
                <a:ext cx="49044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8" y="5108190"/>
                <a:ext cx="490442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42553" y="4048974"/>
                <a:ext cx="5040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53" y="4048974"/>
                <a:ext cx="5040482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870006" y="5620762"/>
                <a:ext cx="40567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由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2.10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式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06" y="5620762"/>
                <a:ext cx="4056752" cy="430887"/>
              </a:xfrm>
              <a:prstGeom prst="rect">
                <a:avLst/>
              </a:prstGeom>
              <a:blipFill rotWithShape="0">
                <a:blip r:embed="rId11"/>
                <a:stretch>
                  <a:fillRect t="-28169" r="-4361" b="-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400621" y="3989446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3.6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621" y="3989446"/>
                <a:ext cx="94897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牛顿插值多项式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4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0601" y="1533833"/>
                <a:ext cx="7818780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=0,1,⋯,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3.6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式确定的多项式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满足插值条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件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=0,1,⋯,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次数不超过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由插值多项式的唯一性可知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01" y="1533833"/>
                <a:ext cx="7818780" cy="2323713"/>
              </a:xfrm>
              <a:prstGeom prst="rect">
                <a:avLst/>
              </a:prstGeom>
              <a:blipFill rotWithShape="0">
                <a:blip r:embed="rId2"/>
                <a:stretch>
                  <a:fillRect l="-1638" t="-3412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59382" y="3832105"/>
                <a:ext cx="6817828" cy="955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82" y="3832105"/>
                <a:ext cx="6817828" cy="955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3731" y="4779291"/>
                <a:ext cx="6476837" cy="955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" y="4779291"/>
                <a:ext cx="6476837" cy="955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768707" y="5752104"/>
            <a:ext cx="339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再次得证。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牛顿插值多项式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8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4220" y="1503965"/>
                <a:ext cx="7685765" cy="3339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就是形如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式的多项式，其系数为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牛顿均差插值多项式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系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就是前面均差表中对角线上的各阶均差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这节</a:t>
                </a:r>
                <a:r>
                  <a:rPr lang="zh-CN" altLang="en-US" sz="2800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讨</a:t>
                </a:r>
                <a:r>
                  <a:rPr lang="zh-CN" altLang="en-US" sz="2800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论了任</a:t>
                </a:r>
                <a:r>
                  <a:rPr lang="zh-CN" altLang="en-US" sz="2800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意分布节点的插值公式，应用时常碰到等距节点的情形，此时插值公式可简化，为</a:t>
                </a:r>
                <a:r>
                  <a:rPr lang="zh-CN" altLang="en-US" sz="2800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此下面介</a:t>
                </a:r>
                <a:r>
                  <a:rPr lang="zh-CN" altLang="en-US" sz="2800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绍差</a:t>
                </a:r>
                <a:r>
                  <a:rPr lang="zh-CN" altLang="en-US" sz="2800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分的概念。</a:t>
                </a:r>
                <a:endParaRPr lang="en-US" altLang="zh-CN" sz="2800" kern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20" y="1503965"/>
                <a:ext cx="7685765" cy="3339376"/>
              </a:xfrm>
              <a:prstGeom prst="rect">
                <a:avLst/>
              </a:prstGeom>
              <a:blipFill rotWithShape="0">
                <a:blip r:embed="rId2"/>
                <a:stretch>
                  <a:fillRect l="-1586" t="-2372" r="-1507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牛顿插值多项式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4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差分形式的牛顿插值公式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603398" y="1489492"/>
                <a:ext cx="7695213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kern="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已</a:t>
                </a:r>
                <a:r>
                  <a:rPr lang="zh-CN" altLang="en-US" sz="2800" kern="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zh-CN" sz="2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个等距节点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𝑖h</m:t>
                    </m:r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=0,1,⋯,</m:t>
                        </m:r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上的函数值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，这里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为常</a:t>
                </a:r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称</a:t>
                </a:r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步长</a:t>
                </a:r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</a:t>
                </a:r>
                <a:endPara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398" y="1489492"/>
                <a:ext cx="7695213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664" t="-5263" b="-12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03399" y="2874487"/>
                <a:ext cx="7341530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处以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为步长的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一阶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向前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差分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类似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地，称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Δ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Δ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处的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二阶差分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99" y="2874487"/>
                <a:ext cx="7341530" cy="1892826"/>
              </a:xfrm>
              <a:prstGeom prst="rect">
                <a:avLst/>
              </a:prstGeom>
              <a:blipFill rotWithShape="0">
                <a:blip r:embed="rId4"/>
                <a:stretch>
                  <a:fillRect l="-1744" t="-483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603396" y="4792501"/>
            <a:ext cx="7231239" cy="1046440"/>
            <a:chOff x="603396" y="4870135"/>
            <a:chExt cx="7231239" cy="1046440"/>
          </a:xfrm>
        </p:grpSpPr>
        <p:sp>
          <p:nvSpPr>
            <p:cNvPr id="2" name="文本框 1"/>
            <p:cNvSpPr txBox="1"/>
            <p:nvPr/>
          </p:nvSpPr>
          <p:spPr>
            <a:xfrm>
              <a:off x="603396" y="4870135"/>
              <a:ext cx="187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>
                  <a:latin typeface="黑体" panose="02010609060101010101" pitchFamily="49" charset="-122"/>
                </a:rPr>
                <a:t>一般</a:t>
              </a:r>
              <a:r>
                <a:rPr lang="zh-CN" altLang="en-US" sz="2800" dirty="0" smtClean="0">
                  <a:latin typeface="黑体" panose="02010609060101010101" pitchFamily="49" charset="-122"/>
                </a:rPr>
                <a:t>地</a:t>
              </a:r>
              <a:r>
                <a:rPr lang="en-US" altLang="zh-CN" sz="2800" dirty="0" smtClean="0">
                  <a:latin typeface="黑体" panose="02010609060101010101" pitchFamily="49" charset="-122"/>
                </a:rPr>
                <a:t>,</a:t>
              </a:r>
              <a:r>
                <a:rPr lang="zh-CN" altLang="en-US" sz="2800" dirty="0" smtClean="0">
                  <a:latin typeface="黑体" panose="02010609060101010101" pitchFamily="49" charset="-122"/>
                </a:rPr>
                <a:t>称</a:t>
              </a:r>
              <a:endParaRPr 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859932" y="5393355"/>
                  <a:ext cx="31614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>
                      <a:latin typeface="黑体" panose="02010609060101010101" pitchFamily="49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</a:rPr>
                    <a:t>处的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731B7B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a14:m>
                  <a:r>
                    <a:rPr lang="zh-CN" altLang="en-US" sz="2800" dirty="0">
                      <a:solidFill>
                        <a:srgbClr val="731B7B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黑体" panose="02010609060101010101" pitchFamily="49" charset="-122"/>
                    </a:rPr>
                    <a:t>阶差分</a:t>
                  </a:r>
                  <a:r>
                    <a:rPr lang="zh-CN" altLang="en-US" sz="2800" dirty="0" smtClean="0">
                      <a:latin typeface="黑体" panose="02010609060101010101" pitchFamily="49" charset="-122"/>
                    </a:rPr>
                    <a:t>。</a:t>
                  </a:r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932" y="5393355"/>
                  <a:ext cx="316148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54" t="-15116" r="-15414" b="-360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/>
            <p:cNvGrpSpPr/>
            <p:nvPr/>
          </p:nvGrpSpPr>
          <p:grpSpPr>
            <a:xfrm>
              <a:off x="2216988" y="4942177"/>
              <a:ext cx="5617647" cy="430891"/>
              <a:chOff x="776377" y="2014264"/>
              <a:chExt cx="5617647" cy="4308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776377" y="2014268"/>
                    <a:ext cx="89210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377" y="2014268"/>
                    <a:ext cx="892103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479365" y="2014267"/>
                    <a:ext cx="4472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9365" y="2014267"/>
                    <a:ext cx="447238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730525" y="2014266"/>
                    <a:ext cx="174637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Δ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0525" y="2014266"/>
                    <a:ext cx="1746376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263571" y="2014266"/>
                    <a:ext cx="4472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3571" y="2014266"/>
                    <a:ext cx="447238" cy="43088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3521694" y="2014265"/>
                    <a:ext cx="157818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694" y="2014265"/>
                    <a:ext cx="1578188" cy="43088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891177" y="2014264"/>
                    <a:ext cx="150284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1177" y="2014264"/>
                    <a:ext cx="1502847" cy="43088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218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5940" y="1493338"/>
                <a:ext cx="6976679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为了表示方便，再引进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不变算子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I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I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移位算子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E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I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I</m:t>
                      </m:r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0" y="1493338"/>
                <a:ext cx="6976679" cy="2323713"/>
              </a:xfrm>
              <a:prstGeom prst="rect">
                <a:avLst/>
              </a:prstGeom>
              <a:blipFill rotWithShape="0">
                <a:blip r:embed="rId2"/>
                <a:stretch>
                  <a:fillRect l="-1747" t="-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差分形式的牛顿插值公式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5940" y="3769699"/>
            <a:ext cx="6070675" cy="1043138"/>
            <a:chOff x="2677027" y="2928670"/>
            <a:chExt cx="6070675" cy="10431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848709" y="2971800"/>
                  <a:ext cx="746679" cy="897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709" y="2971800"/>
                  <a:ext cx="746679" cy="8978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41971" y="2928670"/>
                  <a:ext cx="2800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oMath>
                    </m:oMathPara>
                  </a14:m>
                  <a:endParaRPr 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971" y="2928670"/>
                  <a:ext cx="280077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5807565" y="3664029"/>
              <a:ext cx="548888" cy="307779"/>
              <a:chOff x="6021237" y="2247833"/>
              <a:chExt cx="548888" cy="30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021237" y="2247835"/>
                    <a:ext cx="22557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237" y="2247835"/>
                    <a:ext cx="225575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1622" r="-21622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6116772" y="2247834"/>
                    <a:ext cx="3206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772" y="2247834"/>
                    <a:ext cx="320601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6299217" y="2247833"/>
                    <a:ext cx="2709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9217" y="2247833"/>
                    <a:ext cx="270908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091" r="-909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121270" y="3202473"/>
                  <a:ext cx="1099532" cy="444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1270" y="3202473"/>
                  <a:ext cx="1099532" cy="44480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515249" y="3198336"/>
                  <a:ext cx="1232453" cy="444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E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249" y="3198336"/>
                  <a:ext cx="1232453" cy="44480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993347" y="3068110"/>
                  <a:ext cx="744499" cy="7225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347" y="3068110"/>
                  <a:ext cx="744499" cy="72250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677027" y="3234795"/>
                  <a:ext cx="32875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Δ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E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I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027" y="3234795"/>
                  <a:ext cx="3287502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778413" y="4631644"/>
            <a:ext cx="3208850" cy="1043138"/>
            <a:chOff x="3451324" y="3769699"/>
            <a:chExt cx="3208850" cy="10431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777622" y="3812829"/>
                  <a:ext cx="746679" cy="897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622" y="3812829"/>
                  <a:ext cx="746679" cy="89787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870884" y="3769699"/>
                  <a:ext cx="2800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oMath>
                    </m:oMathPara>
                  </a14:m>
                  <a:endParaRPr 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884" y="3769699"/>
                  <a:ext cx="28007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组合 21"/>
            <p:cNvGrpSpPr/>
            <p:nvPr/>
          </p:nvGrpSpPr>
          <p:grpSpPr>
            <a:xfrm>
              <a:off x="3736478" y="4505058"/>
              <a:ext cx="548888" cy="307779"/>
              <a:chOff x="6021237" y="2247833"/>
              <a:chExt cx="548888" cy="30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021237" y="2247835"/>
                    <a:ext cx="22557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237" y="2247835"/>
                    <a:ext cx="225575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1622" r="-21622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6116772" y="2247834"/>
                    <a:ext cx="3206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772" y="2247834"/>
                    <a:ext cx="320601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299217" y="2247833"/>
                    <a:ext cx="2709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9217" y="2247833"/>
                    <a:ext cx="270908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6667" r="-888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050183" y="4043502"/>
                  <a:ext cx="1099532" cy="4448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83" y="4043502"/>
                  <a:ext cx="1099532" cy="44480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470040" y="4039365"/>
                  <a:ext cx="1190134" cy="465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40" y="4039365"/>
                  <a:ext cx="1190134" cy="4655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922260" y="3909139"/>
                  <a:ext cx="744499" cy="7225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60" y="3909139"/>
                  <a:ext cx="744499" cy="72250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451324" y="4077476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324" y="4077476"/>
                  <a:ext cx="447237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/>
          <p:cNvGrpSpPr/>
          <p:nvPr/>
        </p:nvGrpSpPr>
        <p:grpSpPr>
          <a:xfrm>
            <a:off x="4098518" y="5211247"/>
            <a:ext cx="2582054" cy="882165"/>
            <a:chOff x="2398143" y="2969304"/>
            <a:chExt cx="2582054" cy="8821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2957977" y="2969304"/>
                  <a:ext cx="2022220" cy="882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!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977" y="2969304"/>
                  <a:ext cx="2022220" cy="8821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2398143" y="3049133"/>
                  <a:ext cx="744499" cy="7225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8143" y="3049133"/>
                  <a:ext cx="744499" cy="72250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823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插值多项式的逐次生成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91290" y="1475568"/>
                <a:ext cx="7922982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拉格朗日插值多项式的公式结构紧凑，在理论分析中甚为重要。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但当插值节点增减时，计算要全部重新来过，甚为不便。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了计算方便，可重新设计一种逐次生成插值多项式的方法。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先考察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的情形，此时线性插值多项式记为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它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90" y="1475568"/>
                <a:ext cx="7922982" cy="3770263"/>
              </a:xfrm>
              <a:prstGeom prst="rect">
                <a:avLst/>
              </a:prstGeom>
              <a:blipFill rotWithShape="0">
                <a:blip r:embed="rId3"/>
                <a:stretch>
                  <a:fillRect l="-1615" t="-1616" b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790736" y="5245831"/>
            <a:ext cx="5362486" cy="844522"/>
            <a:chOff x="1255235" y="2208580"/>
            <a:chExt cx="5362486" cy="8445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255235" y="2450872"/>
                  <a:ext cx="10223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235" y="2450872"/>
                  <a:ext cx="1022331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053947" y="2451842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947" y="2451842"/>
                  <a:ext cx="447238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303444" y="2450872"/>
                  <a:ext cx="10396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444" y="2450872"/>
                  <a:ext cx="103964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128095" y="2449902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095" y="2449902"/>
                  <a:ext cx="447238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3376929" y="2208580"/>
              <a:ext cx="2221762" cy="844522"/>
              <a:chOff x="3575333" y="5171028"/>
              <a:chExt cx="2221762" cy="8445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575333" y="5171536"/>
                    <a:ext cx="2221762" cy="844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 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5333" y="5171536"/>
                    <a:ext cx="2221762" cy="84401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组合 18"/>
              <p:cNvGrpSpPr/>
              <p:nvPr/>
            </p:nvGrpSpPr>
            <p:grpSpPr>
              <a:xfrm>
                <a:off x="4128787" y="5550159"/>
                <a:ext cx="1125904" cy="430887"/>
                <a:chOff x="5848709" y="2117784"/>
                <a:chExt cx="1125904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5848709" y="2117784"/>
                      <a:ext cx="5256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3" name="文本框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117784"/>
                      <a:ext cx="525657" cy="43088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文本框 23"/>
                    <p:cNvSpPr txBox="1"/>
                    <p:nvPr/>
                  </p:nvSpPr>
                  <p:spPr>
                    <a:xfrm>
                      <a:off x="6172983" y="2117784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4" name="文本框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2983" y="2117784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组合 19"/>
              <p:cNvGrpSpPr/>
              <p:nvPr/>
            </p:nvGrpSpPr>
            <p:grpSpPr>
              <a:xfrm>
                <a:off x="3633679" y="5171028"/>
                <a:ext cx="2122321" cy="430887"/>
                <a:chOff x="4799730" y="3221966"/>
                <a:chExt cx="2122321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4799730" y="3221966"/>
                      <a:ext cx="103137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9730" y="3221966"/>
                      <a:ext cx="1031373" cy="43088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5614705" y="3221966"/>
                      <a:ext cx="130734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4705" y="3221966"/>
                      <a:ext cx="1307346" cy="43088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3" name="组合 12"/>
            <p:cNvGrpSpPr/>
            <p:nvPr/>
          </p:nvGrpSpPr>
          <p:grpSpPr>
            <a:xfrm>
              <a:off x="5354683" y="2449902"/>
              <a:ext cx="1263038" cy="430887"/>
              <a:chOff x="3950961" y="3704832"/>
              <a:chExt cx="1263038" cy="430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3950961" y="3704832"/>
                    <a:ext cx="126303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0961" y="3704832"/>
                    <a:ext cx="1263038" cy="43088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组合 14"/>
              <p:cNvGrpSpPr/>
              <p:nvPr/>
            </p:nvGrpSpPr>
            <p:grpSpPr>
              <a:xfrm>
                <a:off x="4086366" y="3704832"/>
                <a:ext cx="992227" cy="430887"/>
                <a:chOff x="5598691" y="3610155"/>
                <a:chExt cx="992227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5598691" y="3610155"/>
                      <a:ext cx="3811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8691" y="3610155"/>
                      <a:ext cx="381194" cy="43088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5789288" y="3610155"/>
                      <a:ext cx="80163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9288" y="3610155"/>
                      <a:ext cx="801630" cy="43088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2030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4218" y="1492384"/>
            <a:ext cx="638317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上式表示各阶差分都可用函数值得到。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之，也可用各阶差分表示函数值。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02161" y="2523984"/>
                <a:ext cx="6830331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𝑗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1" y="2523984"/>
                <a:ext cx="6830331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11565" y="4916150"/>
            <a:ext cx="336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均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差与差分的关系：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64176" y="5252899"/>
                <a:ext cx="4829592" cy="891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76" y="5252899"/>
                <a:ext cx="4829592" cy="891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差分形式的牛顿插值公式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04135" y="3684425"/>
                <a:ext cx="2458686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135" y="3684425"/>
                <a:ext cx="2458686" cy="12250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37419" y="1597743"/>
                <a:ext cx="7280455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9" y="1597743"/>
                <a:ext cx="7280455" cy="9098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62632" y="2580968"/>
                <a:ext cx="417672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h</m:t>
                              </m:r>
                            </m:den>
                          </m:f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32" y="2580968"/>
                <a:ext cx="4176720" cy="1109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4820" y="3818746"/>
                <a:ext cx="461562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20" y="3818746"/>
                <a:ext cx="4615623" cy="8094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9397" y="4628198"/>
                <a:ext cx="7802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由上式和均差的性质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可得差分与导数的关系：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7" y="4628198"/>
                <a:ext cx="780273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63" t="-13953" r="-1484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341072" y="5162820"/>
                <a:ext cx="5801652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72" y="5162820"/>
                <a:ext cx="5801652" cy="4599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031938" y="4007146"/>
                <a:ext cx="11477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3.11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938" y="4007146"/>
                <a:ext cx="114775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差分形式的牛顿插值公式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7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00280" y="3629622"/>
            <a:ext cx="1152376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差分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表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76183" y="1499659"/>
            <a:ext cx="4707766" cy="4760509"/>
            <a:chOff x="2709035" y="1437498"/>
            <a:chExt cx="4707766" cy="4760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5"/>
                <p:cNvSpPr>
                  <a:spLocks noChangeArrowheads="1"/>
                </p:cNvSpPr>
                <p:nvPr/>
              </p:nvSpPr>
              <p:spPr bwMode="auto">
                <a:xfrm>
                  <a:off x="4084409" y="2021196"/>
                  <a:ext cx="1368425" cy="41360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zh-CN" sz="2400" kern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35000"/>
                    </a:lnSpc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⋮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84409" y="2021196"/>
                  <a:ext cx="1368425" cy="41360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"/>
                <p:cNvSpPr>
                  <a:spLocks noChangeArrowheads="1"/>
                </p:cNvSpPr>
                <p:nvPr/>
              </p:nvSpPr>
              <p:spPr bwMode="auto">
                <a:xfrm>
                  <a:off x="3373209" y="2021196"/>
                  <a:ext cx="711200" cy="41768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0" lang="en-US" altLang="zh-CN" sz="2400" b="0" i="1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0" lang="en-US" altLang="zh-CN" sz="2400" b="0" i="1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0" lang="en-US" altLang="zh-CN" sz="2400" b="0" i="1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0" lang="en-US" altLang="zh-CN" sz="2400" b="0" i="1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CN" sz="24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50000"/>
                    </a:lnSpc>
                    <a:spcBef>
                      <a:spcPts val="6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3209" y="2021196"/>
                  <a:ext cx="711200" cy="41768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7"/>
                <p:cNvSpPr>
                  <a:spLocks noChangeArrowheads="1"/>
                </p:cNvSpPr>
                <p:nvPr/>
              </p:nvSpPr>
              <p:spPr bwMode="auto">
                <a:xfrm>
                  <a:off x="2715984" y="2021196"/>
                  <a:ext cx="657225" cy="41360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35000"/>
                    </a:lnSpc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5984" y="2021196"/>
                  <a:ext cx="657225" cy="41360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8"/>
                <p:cNvSpPr>
                  <a:spLocks noChangeArrowheads="1"/>
                </p:cNvSpPr>
                <p:nvPr/>
              </p:nvSpPr>
              <p:spPr bwMode="auto">
                <a:xfrm>
                  <a:off x="4728140" y="1473831"/>
                  <a:ext cx="2680790" cy="576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kumimoji="0" lang="en-US" altLang="zh-CN" sz="2400" b="0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zh-CN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⋯</m:t>
                      </m:r>
                    </m:oMath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8140" y="1473831"/>
                  <a:ext cx="2680790" cy="5762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9"/>
                <p:cNvSpPr>
                  <a:spLocks noChangeArrowheads="1"/>
                </p:cNvSpPr>
                <p:nvPr/>
              </p:nvSpPr>
              <p:spPr bwMode="auto">
                <a:xfrm>
                  <a:off x="3690524" y="1527535"/>
                  <a:ext cx="1368425" cy="576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∆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524" y="1527535"/>
                  <a:ext cx="1368425" cy="576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0"/>
                <p:cNvSpPr>
                  <a:spLocks noChangeArrowheads="1"/>
                </p:cNvSpPr>
                <p:nvPr/>
              </p:nvSpPr>
              <p:spPr bwMode="auto">
                <a:xfrm>
                  <a:off x="3373209" y="1480338"/>
                  <a:ext cx="711200" cy="576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0" lang="en-US" altLang="zh-CN" sz="2400" b="0" i="1" u="none" strike="noStrike" kern="0" cap="none" spc="0" normalizeH="0" baseline="-2500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3209" y="1480338"/>
                  <a:ext cx="711200" cy="5762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2729478" y="1497590"/>
                  <a:ext cx="657225" cy="576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29478" y="1497590"/>
                  <a:ext cx="657225" cy="5762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2715985" y="1444932"/>
              <a:ext cx="4680000" cy="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715985" y="2021196"/>
              <a:ext cx="4680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709035" y="6198007"/>
              <a:ext cx="46800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2709035" y="1444933"/>
              <a:ext cx="6949" cy="475307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373209" y="1444933"/>
              <a:ext cx="0" cy="47530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84409" y="1444933"/>
              <a:ext cx="0" cy="47530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2081" y="1444932"/>
              <a:ext cx="9376" cy="47530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416801" y="1437498"/>
              <a:ext cx="0" cy="475307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761333" y="2852522"/>
                  <a:ext cx="6667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333" y="2852522"/>
                  <a:ext cx="66672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1818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779081" y="3665987"/>
                  <a:ext cx="6596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081" y="3665987"/>
                  <a:ext cx="6596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174" r="-1835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4771963" y="4468415"/>
                  <a:ext cx="6667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963" y="4468415"/>
                  <a:ext cx="66672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091" r="-1818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940628" y="5714976"/>
                  <a:ext cx="173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628" y="5714976"/>
                  <a:ext cx="17312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9286" r="-35714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463324" y="3296655"/>
                  <a:ext cx="6667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324" y="3296655"/>
                  <a:ext cx="666721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092" r="-2752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460803" y="4103160"/>
                  <a:ext cx="6596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803" y="4103160"/>
                  <a:ext cx="65960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259" r="-2778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693053" y="5714976"/>
                  <a:ext cx="173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053" y="5714976"/>
                  <a:ext cx="17312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4483" r="-3448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140535" y="3659998"/>
                  <a:ext cx="6667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535" y="3659998"/>
                  <a:ext cx="66672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0092" r="-2752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6360279" y="5714976"/>
                  <a:ext cx="173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279" y="5714976"/>
                  <a:ext cx="173124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9286" r="-35714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6892283" y="3659998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283" y="3659998"/>
                  <a:ext cx="339837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571"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差分形式的牛顿插值公式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85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1124" y="1505691"/>
                <a:ext cx="74473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在牛顿插值公式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3.6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中，用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3.11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式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的差分代替均差，并令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𝑡h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4" y="1505691"/>
                <a:ext cx="744732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720" t="-8280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70618" y="2459798"/>
                <a:ext cx="6844694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𝑡h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8" y="2459798"/>
                <a:ext cx="6844694" cy="8333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1970" y="3351902"/>
                <a:ext cx="4540795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0" y="3351902"/>
                <a:ext cx="4540795" cy="836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541264" y="3508355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rgbClr val="731B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牛顿前插公式</a:t>
            </a:r>
            <a:endParaRPr lang="en-US" sz="2800" dirty="0" smtClean="0">
              <a:solidFill>
                <a:srgbClr val="731B7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1123" y="4254032"/>
                <a:ext cx="4276555" cy="955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3" y="4254032"/>
                <a:ext cx="4276555" cy="955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696270" y="5344523"/>
                <a:ext cx="553767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⋯(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70" y="5344523"/>
                <a:ext cx="5537670" cy="8971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95154" y="4542385"/>
                <a:ext cx="19532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54" y="4542385"/>
                <a:ext cx="195329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差分形式的牛顿插值公式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4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2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8025" y="1493112"/>
                <a:ext cx="7802730" cy="4111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可以看成是零次插值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的修正：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的差商。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再考察三个节点的二次插值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，它满足条件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有两个零点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可表示为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5" y="1493112"/>
                <a:ext cx="7802730" cy="4111767"/>
              </a:xfrm>
              <a:prstGeom prst="rect">
                <a:avLst/>
              </a:prstGeom>
              <a:blipFill rotWithShape="0">
                <a:blip r:embed="rId2"/>
                <a:stretch>
                  <a:fillRect l="-1641" t="-1929" r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插值多项式的逐次生成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2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68593" y="1795723"/>
                <a:ext cx="4680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可得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3" y="1795723"/>
                <a:ext cx="468015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738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178709" y="1553497"/>
                <a:ext cx="3874137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09" y="1553497"/>
                <a:ext cx="3874137" cy="909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68593" y="2561169"/>
                <a:ext cx="6754862" cy="1269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3" y="2561169"/>
                <a:ext cx="6754862" cy="12699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68593" y="3929452"/>
                <a:ext cx="5260864" cy="1267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3" y="3929452"/>
                <a:ext cx="5260864" cy="1267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08670" y="5295042"/>
                <a:ext cx="5177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的“差商的差商”。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70" y="5295042"/>
                <a:ext cx="5177352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插值多项式的逐次生成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8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1540" y="1496067"/>
                <a:ext cx="794723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一般地，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可表示为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⋯+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⋯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为待定系数，可由条件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=0,1,⋯,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确定。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与拉格朗日插值不同，这里的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是由基函数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,⋯,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⋯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的线性组合表示的。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40" y="1496067"/>
                <a:ext cx="7947237" cy="4216539"/>
              </a:xfrm>
              <a:prstGeom prst="rect">
                <a:avLst/>
              </a:prstGeom>
              <a:blipFill rotWithShape="0">
                <a:blip r:embed="rId2"/>
                <a:stretch>
                  <a:fillRect l="-1612" t="-1734" b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插值多项式的逐次生成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335467" y="2396727"/>
                <a:ext cx="948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3.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67" y="2396727"/>
                <a:ext cx="94897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均差及其性质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91289" y="1496689"/>
                <a:ext cx="88686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为了给出系数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的表达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需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要引进定义：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9" y="1496689"/>
                <a:ext cx="886869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43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91289" y="3073601"/>
            <a:ext cx="8163605" cy="1203662"/>
            <a:chOff x="591289" y="3005505"/>
            <a:chExt cx="8163605" cy="12036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591291" y="3005505"/>
                  <a:ext cx="8163603" cy="863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:</m:t>
                      </m:r>
                      <m:r>
                        <a:rPr lang="en-US" altLang="zh-CN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在三点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的</a:t>
                  </a:r>
                  <a:endParaRPr 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91" y="3005505"/>
                  <a:ext cx="8163603" cy="863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本框 2"/>
            <p:cNvSpPr txBox="1"/>
            <p:nvPr/>
          </p:nvSpPr>
          <p:spPr>
            <a:xfrm>
              <a:off x="591289" y="3685947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>
                  <a:solidFill>
                    <a:srgbClr val="731B7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二阶均</a:t>
              </a:r>
              <a:r>
                <a:rPr lang="zh-CN" altLang="en-US" sz="2800" dirty="0" smtClean="0">
                  <a:solidFill>
                    <a:srgbClr val="731B7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差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。</a:t>
              </a:r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1289" y="1989036"/>
            <a:ext cx="7910686" cy="1173163"/>
            <a:chOff x="591289" y="2105772"/>
            <a:chExt cx="7910686" cy="1173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91291" y="2105772"/>
                  <a:ext cx="7910684" cy="899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8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定义</a:t>
                  </a:r>
                  <a:r>
                    <a:rPr lang="en-US" altLang="zh-CN" sz="2800" b="1" dirty="0" smtClean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2</a:t>
                  </a:r>
                  <a:r>
                    <a:rPr lang="en-US" altLang="zh-CN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: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在两点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及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的</a:t>
                  </a:r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91" y="2105772"/>
                  <a:ext cx="7910684" cy="89973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95"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591289" y="2755715"/>
              <a:ext cx="1819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>
                  <a:solidFill>
                    <a:srgbClr val="731B7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一阶均</a:t>
              </a:r>
              <a:r>
                <a:rPr lang="zh-CN" altLang="en-US" sz="2800" dirty="0" smtClean="0">
                  <a:solidFill>
                    <a:srgbClr val="731B7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差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。</a:t>
              </a:r>
              <a:endPara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1290" y="5119031"/>
            <a:ext cx="6620394" cy="1011936"/>
            <a:chOff x="591290" y="5119031"/>
            <a:chExt cx="6620394" cy="10119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91290" y="5119031"/>
                  <a:ext cx="66203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称为</a:t>
                  </a:r>
                  <a14:m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rgbClr val="731B7B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zh-CN" altLang="en-US" sz="2800" dirty="0" smtClean="0">
                      <a:solidFill>
                        <a:srgbClr val="731B7B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阶均</a:t>
                  </a:r>
                  <a:r>
                    <a:rPr lang="zh-CN" altLang="en-US" sz="2800" dirty="0" smtClean="0">
                      <a:solidFill>
                        <a:srgbClr val="731B7B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差</a:t>
                  </a:r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90" y="5119031"/>
                  <a:ext cx="6620394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34" t="-17442" r="-1842" b="-337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786332" y="5607747"/>
                  <a:ext cx="26224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r>
                    <a:rPr lang="zh-CN" altLang="en-US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或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solidFill>
                            <a:srgbClr val="731B7B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zh-CN" altLang="en-US" sz="2800" dirty="0">
                      <a:solidFill>
                        <a:srgbClr val="731B7B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阶</a:t>
                  </a:r>
                  <a:r>
                    <a:rPr lang="zh-CN" altLang="en-US" sz="2800" dirty="0">
                      <a:solidFill>
                        <a:srgbClr val="731B7B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</a:rPr>
                    <a:t>差商</a:t>
                  </a:r>
                  <a:r>
                    <a:rPr lang="en-US" altLang="zh-CN" sz="28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。</a:t>
                  </a:r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332" y="5607747"/>
                  <a:ext cx="262243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651" t="-17442" b="-34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628906" y="4232148"/>
            <a:ext cx="8037591" cy="877612"/>
            <a:chOff x="628906" y="3921612"/>
            <a:chExt cx="8037591" cy="8776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28906" y="4191914"/>
                  <a:ext cx="23862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06" y="4191914"/>
                  <a:ext cx="2386231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717648" y="4198689"/>
                  <a:ext cx="9488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3.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648" y="4198689"/>
                  <a:ext cx="94884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34648" y="419191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648" y="4191914"/>
                  <a:ext cx="4472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096885" y="3955210"/>
                  <a:ext cx="4735271" cy="844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/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                          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885" y="3955210"/>
                  <a:ext cx="4735271" cy="84401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621116" y="4338349"/>
                  <a:ext cx="16868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116" y="4338349"/>
                  <a:ext cx="168680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组合 20"/>
            <p:cNvGrpSpPr/>
            <p:nvPr/>
          </p:nvGrpSpPr>
          <p:grpSpPr>
            <a:xfrm>
              <a:off x="3096885" y="3921612"/>
              <a:ext cx="2559226" cy="467115"/>
              <a:chOff x="1381859" y="2275651"/>
              <a:chExt cx="2559226" cy="4671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381859" y="2311879"/>
                    <a:ext cx="2559226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1859" y="2311879"/>
                    <a:ext cx="2559226" cy="43088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2123040" y="2290313"/>
                    <a:ext cx="4873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3040" y="2290313"/>
                    <a:ext cx="487313" cy="43088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401200" y="2307567"/>
                    <a:ext cx="2532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1200" y="2307567"/>
                    <a:ext cx="253274" cy="43088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2496259" y="2294627"/>
                    <a:ext cx="96481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259" y="2294627"/>
                    <a:ext cx="964815" cy="43088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291152" y="2275651"/>
                    <a:ext cx="54803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152" y="2275651"/>
                    <a:ext cx="548034" cy="43088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组合 21"/>
            <p:cNvGrpSpPr/>
            <p:nvPr/>
          </p:nvGrpSpPr>
          <p:grpSpPr>
            <a:xfrm>
              <a:off x="5418619" y="3942744"/>
              <a:ext cx="2434193" cy="452453"/>
              <a:chOff x="7382977" y="3236344"/>
              <a:chExt cx="2434193" cy="4524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7382977" y="3257910"/>
                    <a:ext cx="243419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977" y="3257910"/>
                    <a:ext cx="2434193" cy="43088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8408819" y="3236344"/>
                    <a:ext cx="48731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8819" y="3236344"/>
                    <a:ext cx="487313" cy="430887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8712857" y="3253598"/>
                    <a:ext cx="2532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857" y="3253598"/>
                    <a:ext cx="253274" cy="430887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8799290" y="3240658"/>
                    <a:ext cx="89107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9290" y="3240658"/>
                    <a:ext cx="891078" cy="43088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2789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均差及其性质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8259" y="1514167"/>
            <a:ext cx="373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均差的基本性质：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259" y="2037387"/>
            <a:ext cx="717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均差可以表示为函数值的线性组合：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88259" y="2563456"/>
                <a:ext cx="7471276" cy="1269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3.4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9" y="2563456"/>
                <a:ext cx="7471276" cy="12690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88259" y="3829672"/>
                <a:ext cx="59288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证明：用数学归纳法。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时，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9" y="3829672"/>
                <a:ext cx="592885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160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8259" y="4352892"/>
                <a:ext cx="7930447" cy="787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命题成立。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9" y="4352892"/>
                <a:ext cx="7930447" cy="787780"/>
              </a:xfrm>
              <a:prstGeom prst="rect">
                <a:avLst/>
              </a:prstGeom>
              <a:blipFill rotWithShape="0">
                <a:blip r:embed="rId4"/>
                <a:stretch>
                  <a:fillRect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8259" y="5136467"/>
                <a:ext cx="48374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时命题成立，则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9" y="5136467"/>
                <a:ext cx="483747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648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9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09290" y="1584383"/>
                <a:ext cx="6218241" cy="1259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0" y="1584383"/>
                <a:ext cx="6218241" cy="1259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2038" y="4392486"/>
                <a:ext cx="4968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阶均差定义和上面两式知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38" y="4392486"/>
                <a:ext cx="496855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454" t="-1647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均差及其性质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35168" y="2886769"/>
            <a:ext cx="7549643" cy="1475302"/>
            <a:chOff x="609290" y="2886769"/>
            <a:chExt cx="7549643" cy="14753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09290" y="3283834"/>
                  <a:ext cx="29183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90" y="3283834"/>
                  <a:ext cx="2918363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554083" y="2886769"/>
                  <a:ext cx="4604850" cy="1225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083" y="2886769"/>
                  <a:ext cx="4604850" cy="1225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3459193" y="4054294"/>
              <a:ext cx="966313" cy="307777"/>
              <a:chOff x="3554083" y="4533182"/>
              <a:chExt cx="966313" cy="3077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3554083" y="4533182"/>
                    <a:ext cx="22557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4083" y="4533182"/>
                    <a:ext cx="225575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1622" r="-21622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3649618" y="4533182"/>
                    <a:ext cx="3206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</m:oMath>
                      </m:oMathPara>
                    </a14:m>
                    <a:endParaRPr 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9618" y="4533182"/>
                    <a:ext cx="320601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774" r="-566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3835796" y="4533182"/>
                    <a:ext cx="347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796" y="4533182"/>
                    <a:ext cx="34740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057128" y="4533182"/>
                    <a:ext cx="4632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7128" y="4533182"/>
                    <a:ext cx="46326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526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362681" y="3283834"/>
                  <a:ext cx="44723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681" y="3283834"/>
                  <a:ext cx="447237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635168" y="4882246"/>
            <a:ext cx="7550272" cy="844014"/>
            <a:chOff x="609290" y="4648659"/>
            <a:chExt cx="7550272" cy="8440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09290" y="4898353"/>
                  <a:ext cx="19899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90" y="4898353"/>
                  <a:ext cx="1989904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463589" y="4898353"/>
                  <a:ext cx="3574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589" y="4898353"/>
                  <a:ext cx="357470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2691668" y="4648659"/>
                  <a:ext cx="5442194" cy="844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/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                                             </m:t>
                            </m:r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668" y="4648659"/>
                  <a:ext cx="5442194" cy="84401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486005" y="5048617"/>
                  <a:ext cx="18535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6005" y="5048617"/>
                  <a:ext cx="1853520" cy="43088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691668" y="4648659"/>
                  <a:ext cx="300813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668" y="4648659"/>
                  <a:ext cx="3008131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469147" y="4648659"/>
                  <a:ext cx="26904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147" y="4648659"/>
                  <a:ext cx="2690415" cy="43088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41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5782" y="1531851"/>
                <a:ext cx="7572138" cy="148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  <m:e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2" y="1531851"/>
                <a:ext cx="7572138" cy="14833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173253" y="4627487"/>
                <a:ext cx="40219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于是，当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时命题成立，归纳法完成。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253" y="4627487"/>
                <a:ext cx="4021922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3187" t="-7643" r="-2731" b="-14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38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均差及其性质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68909" y="3006993"/>
            <a:ext cx="4026266" cy="1501154"/>
            <a:chOff x="622212" y="3670381"/>
            <a:chExt cx="4026266" cy="15011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22212" y="3919968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12" y="3919968"/>
                  <a:ext cx="447238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/>
            <p:cNvGrpSpPr/>
            <p:nvPr/>
          </p:nvGrpSpPr>
          <p:grpSpPr>
            <a:xfrm>
              <a:off x="879894" y="3670381"/>
              <a:ext cx="2300310" cy="1501154"/>
              <a:chOff x="879894" y="3670381"/>
              <a:chExt cx="2300310" cy="15011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879894" y="3920706"/>
                    <a:ext cx="2300310" cy="5813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   </m:t>
                              </m:r>
                            </m:num>
                            <m:den/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894" y="3920706"/>
                    <a:ext cx="2300310" cy="58137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组合 18"/>
              <p:cNvGrpSpPr/>
              <p:nvPr/>
            </p:nvGrpSpPr>
            <p:grpSpPr>
              <a:xfrm>
                <a:off x="923024" y="4152710"/>
                <a:ext cx="2233913" cy="1018825"/>
                <a:chOff x="5248855" y="3695511"/>
                <a:chExt cx="2233913" cy="101882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322497" y="3730108"/>
                      <a:ext cx="793614" cy="8978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∏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en-US" sz="2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2497" y="3730108"/>
                      <a:ext cx="793614" cy="89787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2" name="组合 21"/>
                <p:cNvGrpSpPr/>
                <p:nvPr/>
              </p:nvGrpSpPr>
              <p:grpSpPr>
                <a:xfrm>
                  <a:off x="5287990" y="4405135"/>
                  <a:ext cx="588519" cy="309201"/>
                  <a:chOff x="6392173" y="4626559"/>
                  <a:chExt cx="588519" cy="30920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文本框 30"/>
                      <p:cNvSpPr txBox="1"/>
                      <p:nvPr/>
                    </p:nvSpPr>
                    <p:spPr>
                      <a:xfrm>
                        <a:off x="6392173" y="4627983"/>
                        <a:ext cx="28007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文本框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2173" y="4627983"/>
                        <a:ext cx="280077" cy="307777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6532211" y="4627983"/>
                        <a:ext cx="32060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文本框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2211" y="4627983"/>
                        <a:ext cx="320601" cy="30777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6709784" y="4626559"/>
                        <a:ext cx="2709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09784" y="4626559"/>
                        <a:ext cx="270908" cy="30777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9091" r="-9091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5248855" y="3695511"/>
                  <a:ext cx="678945" cy="307777"/>
                  <a:chOff x="6150618" y="3674055"/>
                  <a:chExt cx="678945" cy="30777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/>
                    </p:nvSpPr>
                    <p:spPr>
                      <a:xfrm>
                        <a:off x="6150618" y="3674055"/>
                        <a:ext cx="3474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0618" y="3674055"/>
                        <a:ext cx="347403" cy="307777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文本框 29"/>
                      <p:cNvSpPr txBox="1"/>
                      <p:nvPr/>
                    </p:nvSpPr>
                    <p:spPr>
                      <a:xfrm>
                        <a:off x="6366295" y="3674055"/>
                        <a:ext cx="46326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0" name="文本框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66295" y="3674055"/>
                        <a:ext cx="463268" cy="307777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r="-394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5669900" y="3955525"/>
                  <a:ext cx="1812868" cy="432311"/>
                  <a:chOff x="4779033" y="5097440"/>
                  <a:chExt cx="1812868" cy="43231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4779033" y="5098864"/>
                        <a:ext cx="181286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" name="文本框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79033" y="5098864"/>
                        <a:ext cx="1812868" cy="430887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4900124" y="5097440"/>
                    <a:ext cx="1557579" cy="430888"/>
                    <a:chOff x="5766921" y="1886563"/>
                    <a:chExt cx="1557579" cy="430888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7" name="文本框 26"/>
                        <p:cNvSpPr txBox="1"/>
                        <p:nvPr/>
                      </p:nvSpPr>
                      <p:spPr>
                        <a:xfrm>
                          <a:off x="5766921" y="1886564"/>
                          <a:ext cx="974433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7" name="文本框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66921" y="1886564"/>
                          <a:ext cx="974433" cy="43088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8" name="文本框 27"/>
                        <p:cNvSpPr txBox="1"/>
                        <p:nvPr/>
                      </p:nvSpPr>
                      <p:spPr>
                        <a:xfrm>
                          <a:off x="6500749" y="1886563"/>
                          <a:ext cx="823751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8" name="文本框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00749" y="1886563"/>
                          <a:ext cx="823751" cy="43088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289910" y="3670381"/>
                    <a:ext cx="148027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9910" y="3670381"/>
                    <a:ext cx="1480277" cy="43088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/>
            <p:cNvGrpSpPr/>
            <p:nvPr/>
          </p:nvGrpSpPr>
          <p:grpSpPr>
            <a:xfrm>
              <a:off x="2992275" y="3679261"/>
              <a:ext cx="1656203" cy="844014"/>
              <a:chOff x="3286664" y="2478988"/>
              <a:chExt cx="1656203" cy="84401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286664" y="2478988"/>
                    <a:ext cx="1593385" cy="844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6664" y="2478988"/>
                    <a:ext cx="1593385" cy="84401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组合 13"/>
              <p:cNvGrpSpPr/>
              <p:nvPr/>
            </p:nvGrpSpPr>
            <p:grpSpPr>
              <a:xfrm>
                <a:off x="3286664" y="2863550"/>
                <a:ext cx="1656203" cy="430888"/>
                <a:chOff x="5848709" y="2971799"/>
                <a:chExt cx="1656203" cy="43088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5848709" y="2971800"/>
                      <a:ext cx="63139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971800"/>
                      <a:ext cx="631391" cy="43088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6262777" y="2971799"/>
                      <a:ext cx="124213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2777" y="2971799"/>
                      <a:ext cx="1242135" cy="43088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3894201" y="2565248"/>
                    <a:ext cx="37830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4201" y="2565248"/>
                    <a:ext cx="378309" cy="430887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组合 33"/>
          <p:cNvGrpSpPr/>
          <p:nvPr/>
        </p:nvGrpSpPr>
        <p:grpSpPr>
          <a:xfrm>
            <a:off x="605782" y="3015227"/>
            <a:ext cx="3767486" cy="1501154"/>
            <a:chOff x="605782" y="4008127"/>
            <a:chExt cx="3767486" cy="15011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05782" y="4249088"/>
                  <a:ext cx="4472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82" y="4249088"/>
                  <a:ext cx="447238" cy="43088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/>
            <p:cNvGrpSpPr/>
            <p:nvPr/>
          </p:nvGrpSpPr>
          <p:grpSpPr>
            <a:xfrm>
              <a:off x="897968" y="4008127"/>
              <a:ext cx="1986120" cy="1501154"/>
              <a:chOff x="879894" y="3670381"/>
              <a:chExt cx="1986120" cy="15011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879894" y="3920706"/>
                    <a:ext cx="1986120" cy="5813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</m:t>
                              </m:r>
                            </m:num>
                            <m:den/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894" y="3920706"/>
                    <a:ext cx="1986120" cy="581378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" name="组合 43"/>
              <p:cNvGrpSpPr/>
              <p:nvPr/>
            </p:nvGrpSpPr>
            <p:grpSpPr>
              <a:xfrm>
                <a:off x="923024" y="4152710"/>
                <a:ext cx="1919725" cy="1018825"/>
                <a:chOff x="5248855" y="3695511"/>
                <a:chExt cx="1919725" cy="101882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5322497" y="3730108"/>
                      <a:ext cx="793614" cy="8978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∏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en-US" sz="20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6" name="文本框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2497" y="3730108"/>
                      <a:ext cx="793614" cy="897875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7" name="组合 46"/>
                <p:cNvGrpSpPr/>
                <p:nvPr/>
              </p:nvGrpSpPr>
              <p:grpSpPr>
                <a:xfrm>
                  <a:off x="5287990" y="4405135"/>
                  <a:ext cx="588519" cy="309201"/>
                  <a:chOff x="6392173" y="4626559"/>
                  <a:chExt cx="588519" cy="30920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文本框 55"/>
                      <p:cNvSpPr txBox="1"/>
                      <p:nvPr/>
                    </p:nvSpPr>
                    <p:spPr>
                      <a:xfrm>
                        <a:off x="6392173" y="4627983"/>
                        <a:ext cx="28007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文本框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2173" y="4627983"/>
                        <a:ext cx="280077" cy="307777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6532211" y="4627983"/>
                        <a:ext cx="32060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32211" y="4627983"/>
                        <a:ext cx="320601" cy="307777"/>
                      </a:xfrm>
                      <a:prstGeom prst="rect">
                        <a:avLst/>
                      </a:prstGeom>
                      <a:blipFill rotWithShape="0"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文本框 57"/>
                      <p:cNvSpPr txBox="1"/>
                      <p:nvPr/>
                    </p:nvSpPr>
                    <p:spPr>
                      <a:xfrm>
                        <a:off x="6709784" y="4626559"/>
                        <a:ext cx="2709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8" name="文本框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09784" y="4626559"/>
                        <a:ext cx="270908" cy="307777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l="-9091" r="-9091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5248855" y="3695511"/>
                  <a:ext cx="678945" cy="307777"/>
                  <a:chOff x="6150618" y="3674055"/>
                  <a:chExt cx="678945" cy="30777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6150618" y="3674055"/>
                        <a:ext cx="3474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50618" y="3674055"/>
                        <a:ext cx="347403" cy="307777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5" name="文本框 54"/>
                      <p:cNvSpPr txBox="1"/>
                      <p:nvPr/>
                    </p:nvSpPr>
                    <p:spPr>
                      <a:xfrm>
                        <a:off x="6366295" y="3674055"/>
                        <a:ext cx="46326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5" name="文本框 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66295" y="3674055"/>
                        <a:ext cx="463268" cy="307777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r="-394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组合 48"/>
                <p:cNvGrpSpPr/>
                <p:nvPr/>
              </p:nvGrpSpPr>
              <p:grpSpPr>
                <a:xfrm>
                  <a:off x="5669900" y="3955525"/>
                  <a:ext cx="1498680" cy="432311"/>
                  <a:chOff x="4779033" y="5097440"/>
                  <a:chExt cx="1498680" cy="43231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4779033" y="5098864"/>
                        <a:ext cx="1498680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           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79033" y="5098864"/>
                        <a:ext cx="1498680" cy="430887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1" name="组合 50"/>
                  <p:cNvGrpSpPr/>
                  <p:nvPr/>
                </p:nvGrpSpPr>
                <p:grpSpPr>
                  <a:xfrm>
                    <a:off x="4900124" y="5097440"/>
                    <a:ext cx="1255669" cy="430888"/>
                    <a:chOff x="5766921" y="1886563"/>
                    <a:chExt cx="1255669" cy="430888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2" name="文本框 51"/>
                        <p:cNvSpPr txBox="1"/>
                        <p:nvPr/>
                      </p:nvSpPr>
                      <p:spPr>
                        <a:xfrm>
                          <a:off x="5766921" y="1886564"/>
                          <a:ext cx="631390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2" name="文本框 5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66921" y="1886564"/>
                          <a:ext cx="631390" cy="430887"/>
                        </a:xfrm>
                        <a:prstGeom prst="rect">
                          <a:avLst/>
                        </a:prstGeom>
                        <a:blipFill rotWithShape="0">
                          <a:blip r:embed="rId2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文本框 52"/>
                        <p:cNvSpPr txBox="1"/>
                        <p:nvPr/>
                      </p:nvSpPr>
                      <p:spPr>
                        <a:xfrm>
                          <a:off x="6198839" y="1886563"/>
                          <a:ext cx="823751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 smtClean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3" name="文本框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98839" y="1886563"/>
                          <a:ext cx="823751" cy="430887"/>
                        </a:xfrm>
                        <a:prstGeom prst="rect">
                          <a:avLst/>
                        </a:prstGeom>
                        <a:blipFill rotWithShape="0"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315788" y="3670381"/>
                    <a:ext cx="113723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5788" y="3670381"/>
                    <a:ext cx="1137234" cy="430887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b="-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/>
            <p:cNvGrpSpPr/>
            <p:nvPr/>
          </p:nvGrpSpPr>
          <p:grpSpPr>
            <a:xfrm>
              <a:off x="2717065" y="4008381"/>
              <a:ext cx="1656203" cy="844014"/>
              <a:chOff x="3286664" y="2478988"/>
              <a:chExt cx="1656203" cy="84401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286664" y="2478988"/>
                    <a:ext cx="1593385" cy="8440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den>
                          </m:f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6664" y="2478988"/>
                    <a:ext cx="1593385" cy="84401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组合 38"/>
              <p:cNvGrpSpPr/>
              <p:nvPr/>
            </p:nvGrpSpPr>
            <p:grpSpPr>
              <a:xfrm>
                <a:off x="3286664" y="2863550"/>
                <a:ext cx="1656203" cy="430888"/>
                <a:chOff x="5848709" y="2971799"/>
                <a:chExt cx="1656203" cy="43088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5848709" y="2971800"/>
                      <a:ext cx="63139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971800"/>
                      <a:ext cx="631391" cy="430887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262777" y="2971799"/>
                      <a:ext cx="124213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2777" y="2971799"/>
                      <a:ext cx="1242135" cy="430887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894201" y="2565248"/>
                    <a:ext cx="37830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4201" y="2565248"/>
                    <a:ext cx="378309" cy="430887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9" name="组合 58"/>
          <p:cNvGrpSpPr/>
          <p:nvPr/>
        </p:nvGrpSpPr>
        <p:grpSpPr>
          <a:xfrm>
            <a:off x="671619" y="4536334"/>
            <a:ext cx="3564450" cy="1072781"/>
            <a:chOff x="1168392" y="1766984"/>
            <a:chExt cx="3564450" cy="10727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1168392" y="2075660"/>
                  <a:ext cx="3574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392" y="2075660"/>
                  <a:ext cx="357470" cy="4308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1431985" y="1842165"/>
                  <a:ext cx="746679" cy="897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985" y="1842165"/>
                  <a:ext cx="746679" cy="897875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1496233" y="1805024"/>
                  <a:ext cx="3474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233" y="1805024"/>
                  <a:ext cx="347403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组合 62"/>
            <p:cNvGrpSpPr/>
            <p:nvPr/>
          </p:nvGrpSpPr>
          <p:grpSpPr>
            <a:xfrm>
              <a:off x="1376116" y="2531986"/>
              <a:ext cx="553131" cy="307779"/>
              <a:chOff x="5848709" y="2971798"/>
              <a:chExt cx="553131" cy="30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5848709" y="2971800"/>
                    <a:ext cx="22557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oMath>
                      </m:oMathPara>
                    </a14:m>
                    <a:endParaRPr lang="en-US" sz="20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8709" y="2971800"/>
                    <a:ext cx="225575" cy="307777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21622" r="-21622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5939861" y="2971799"/>
                    <a:ext cx="3206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66" name="文本框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9861" y="2971799"/>
                    <a:ext cx="320601" cy="307777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6130932" y="2971798"/>
                    <a:ext cx="2709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932" y="2971798"/>
                    <a:ext cx="270908" cy="307777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9091" r="-909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787869" y="1766984"/>
                  <a:ext cx="2944973" cy="10482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∏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869" y="1766984"/>
                  <a:ext cx="2944973" cy="1048236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24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949</Words>
  <Application>Microsoft Office PowerPoint</Application>
  <PresentationFormat>宽屏</PresentationFormat>
  <Paragraphs>415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黑体</vt:lpstr>
      <vt:lpstr>思源宋体 Heavy</vt:lpstr>
      <vt:lpstr>宋体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346</cp:revision>
  <dcterms:created xsi:type="dcterms:W3CDTF">2019-06-25T11:16:20Z</dcterms:created>
  <dcterms:modified xsi:type="dcterms:W3CDTF">2019-09-04T13:50:51Z</dcterms:modified>
</cp:coreProperties>
</file>