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4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.png"/><Relationship Id="rId7" Type="http://schemas.openxmlformats.org/officeDocument/2006/relationships/image" Target="../media/image18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89.png"/><Relationship Id="rId4" Type="http://schemas.openxmlformats.org/officeDocument/2006/relationships/image" Target="../media/image19.png"/><Relationship Id="rId9" Type="http://schemas.openxmlformats.org/officeDocument/2006/relationships/image" Target="../media/image18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7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19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70776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埃尔米特插值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4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1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6682" y="1494002"/>
                <a:ext cx="6460551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1+2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2" y="1494002"/>
                <a:ext cx="6460551" cy="1053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68056" y="2547239"/>
                <a:ext cx="5345631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1+2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" y="2547239"/>
                <a:ext cx="5345631" cy="1053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6682" y="3639140"/>
                <a:ext cx="3822264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2" y="3639140"/>
                <a:ext cx="3822264" cy="1053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17029" y="3620680"/>
                <a:ext cx="3813993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29" y="3620680"/>
                <a:ext cx="3813993" cy="10532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80539" y="4785905"/>
                <a:ext cx="4441857" cy="595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39" y="4785905"/>
                <a:ext cx="4441857" cy="595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40973" y="4902965"/>
            <a:ext cx="3083630" cy="430889"/>
            <a:chOff x="648099" y="4731039"/>
            <a:chExt cx="3083630" cy="4308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48099" y="4731041"/>
                  <a:ext cx="9796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99" y="4731041"/>
                  <a:ext cx="97969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518248" y="4731040"/>
                  <a:ext cx="3574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248" y="4731040"/>
                  <a:ext cx="35746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777042" y="4731040"/>
                  <a:ext cx="7971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042" y="4731040"/>
                  <a:ext cx="79714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467152" y="4731039"/>
                  <a:ext cx="12645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152" y="4731039"/>
                  <a:ext cx="126457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321545" y="5493890"/>
                <a:ext cx="19227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45" y="5493890"/>
                <a:ext cx="192276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2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012" y="1498452"/>
            <a:ext cx="7561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不少插值问题不仅要求在节点上函数值相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且还要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求导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数值相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甚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至要求高价导数值也相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足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这种要求的插值多项式称为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埃尔米特</a:t>
            </a:r>
            <a:r>
              <a:rPr lang="en-US" altLang="zh-CN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(Hermite)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插值</a:t>
            </a:r>
            <a:r>
              <a:rPr lang="zh-CN" altLang="en-US" sz="2800" dirty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多项式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08012" y="3314334"/>
                <a:ext cx="7690599" cy="1816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设在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。要求一个次数不超过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个条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件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3314334"/>
                <a:ext cx="7690599" cy="1816138"/>
              </a:xfrm>
              <a:prstGeom prst="rect">
                <a:avLst/>
              </a:prstGeom>
              <a:blipFill rotWithShape="0">
                <a:blip r:embed="rId2"/>
                <a:stretch>
                  <a:fillRect l="-1665" t="-4362" r="-476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08012" y="5130216"/>
            <a:ext cx="7587769" cy="431404"/>
            <a:chOff x="571168" y="2826292"/>
            <a:chExt cx="7587769" cy="4314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71168" y="2826809"/>
                  <a:ext cx="17048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68" y="2826809"/>
                  <a:ext cx="170482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210088" y="2826292"/>
                  <a:ext cx="9488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088" y="2826292"/>
                  <a:ext cx="94884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052375" y="2826809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375" y="2826809"/>
                  <a:ext cx="447238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301872" y="2826808"/>
                  <a:ext cx="20946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72" y="2826808"/>
                  <a:ext cx="209461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172865" y="282680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65" y="2826807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426393" y="2826550"/>
                  <a:ext cx="765274" cy="4311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393" y="2826550"/>
                  <a:ext cx="765274" cy="4311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997901" y="2826550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901" y="2826550"/>
                  <a:ext cx="447238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244862" y="2826293"/>
                  <a:ext cx="136492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0,1,⋯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862" y="2826293"/>
                  <a:ext cx="136492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90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3849" y="1492371"/>
                <a:ext cx="7841411" cy="3960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+⋯+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+⋯+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然后根据条件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列出关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的线性方程组，再解这个方程组。这显然非常复杂。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此我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们采用求拉格朗日插值多项式的基函数法。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先求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=0,1,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⋯,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一个基函数都是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次多项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一个基函数对应一个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中的插值条件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1492371"/>
                <a:ext cx="7841411" cy="3960187"/>
              </a:xfrm>
              <a:prstGeom prst="rect">
                <a:avLst/>
              </a:prstGeom>
              <a:blipFill rotWithShape="0">
                <a:blip r:embed="rId2"/>
                <a:stretch>
                  <a:fillRect l="-1555" t="-2003" r="-3810" b="-3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812211" y="5452558"/>
            <a:ext cx="546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为此，我们要求它们满足</a:t>
            </a:r>
            <a:r>
              <a:rPr lang="zh-CN" altLang="en-US" sz="2800" dirty="0" smtClean="0">
                <a:latin typeface="黑体" panose="02010609060101010101" pitchFamily="49" charset="-122"/>
              </a:rPr>
              <a:t>：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0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2483" y="1582947"/>
                <a:ext cx="454727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1,  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3" y="1582947"/>
                <a:ext cx="4547270" cy="961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365642" y="1823557"/>
                <a:ext cx="1852623" cy="47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642" y="1823557"/>
                <a:ext cx="1852623" cy="479940"/>
              </a:xfrm>
              <a:prstGeom prst="rect">
                <a:avLst/>
              </a:prstGeom>
              <a:blipFill rotWithShape="0"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1109" y="2648531"/>
                <a:ext cx="184223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9" y="2648531"/>
                <a:ext cx="1842236" cy="465577"/>
              </a:xfrm>
              <a:prstGeom prst="rect">
                <a:avLst/>
              </a:prstGeom>
              <a:blipFill rotWithShape="0">
                <a:blip r:embed="rId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09597" y="2634168"/>
                <a:ext cx="2104679" cy="47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97" y="2634168"/>
                <a:ext cx="2104679" cy="479940"/>
              </a:xfrm>
              <a:prstGeom prst="rect">
                <a:avLst/>
              </a:prstGeom>
              <a:blipFill rotWithShape="0"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60528" y="2634168"/>
                <a:ext cx="2742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=0,1,⋯,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28" y="2634168"/>
                <a:ext cx="274261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64685" y="3218531"/>
                <a:ext cx="5491119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85" y="3218531"/>
                <a:ext cx="5491119" cy="12250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01410" y="4505461"/>
                <a:ext cx="6167009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10" y="4505461"/>
                <a:ext cx="6167009" cy="12250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288141" y="4868020"/>
                <a:ext cx="8693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1" y="4868020"/>
                <a:ext cx="869341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615796" y="5576947"/>
                <a:ext cx="2565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6" y="5576947"/>
                <a:ext cx="2565125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409428" y="1790603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4.2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28" y="1790603"/>
                <a:ext cx="94897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3850" y="1484866"/>
                <a:ext cx="7256473" cy="102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的二重根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0" y="1484866"/>
                <a:ext cx="7256473" cy="1023485"/>
              </a:xfrm>
              <a:prstGeom prst="rect">
                <a:avLst/>
              </a:prstGeom>
              <a:blipFill rotWithShape="0">
                <a:blip r:embed="rId2"/>
                <a:stretch>
                  <a:fillRect l="-1681" t="-8383" r="-756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3850" y="5023321"/>
                <a:ext cx="6504317" cy="59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的因子。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0" y="5023321"/>
                <a:ext cx="6504317" cy="595291"/>
              </a:xfrm>
              <a:prstGeom prst="rect">
                <a:avLst/>
              </a:prstGeom>
              <a:blipFill rotWithShape="0">
                <a:blip r:embed="rId3"/>
                <a:stretch>
                  <a:fillRect l="-1874" t="-1122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03850" y="4008808"/>
            <a:ext cx="6698145" cy="955790"/>
            <a:chOff x="585066" y="3214609"/>
            <a:chExt cx="6698145" cy="9557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85066" y="3462949"/>
                  <a:ext cx="908326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6" y="3462949"/>
                  <a:ext cx="908326" cy="4655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269773" y="3462949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773" y="3462949"/>
                  <a:ext cx="447238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/>
            <p:cNvGrpSpPr/>
            <p:nvPr/>
          </p:nvGrpSpPr>
          <p:grpSpPr>
            <a:xfrm>
              <a:off x="1503548" y="3214609"/>
              <a:ext cx="5779663" cy="955790"/>
              <a:chOff x="1128513" y="2954043"/>
              <a:chExt cx="5779663" cy="9557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151792" y="3214609"/>
                    <a:ext cx="5756384" cy="5813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                                         </m:t>
                              </m:r>
                            </m:num>
                            <m:den/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1792" y="3214609"/>
                    <a:ext cx="5756384" cy="58137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组合 11"/>
              <p:cNvGrpSpPr/>
              <p:nvPr/>
            </p:nvGrpSpPr>
            <p:grpSpPr>
              <a:xfrm>
                <a:off x="1128513" y="3431069"/>
                <a:ext cx="5774964" cy="478764"/>
                <a:chOff x="2572603" y="4487568"/>
                <a:chExt cx="5774964" cy="47876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2572603" y="4487568"/>
                  <a:ext cx="1341585" cy="474369"/>
                  <a:chOff x="2572603" y="4487568"/>
                  <a:chExt cx="1341585" cy="474369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2572603" y="4510466"/>
                        <a:ext cx="134158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2603" y="4510466"/>
                        <a:ext cx="1341585" cy="43088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699238" y="4487568"/>
                    <a:ext cx="1082881" cy="474369"/>
                    <a:chOff x="4950068" y="4911978"/>
                    <a:chExt cx="1082881" cy="474369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6" name="文本框 55"/>
                        <p:cNvSpPr txBox="1"/>
                        <p:nvPr/>
                      </p:nvSpPr>
                      <p:spPr>
                        <a:xfrm>
                          <a:off x="4950068" y="4920770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6" name="文本框 5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0068" y="4920770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b="-129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5231319" y="4911978"/>
                          <a:ext cx="80163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31319" y="4911978"/>
                          <a:ext cx="801630" cy="43088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3711783" y="4510465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1783" y="4510465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8" name="组合 37"/>
                <p:cNvGrpSpPr/>
                <p:nvPr/>
              </p:nvGrpSpPr>
              <p:grpSpPr>
                <a:xfrm>
                  <a:off x="3998474" y="4488723"/>
                  <a:ext cx="1577227" cy="474369"/>
                  <a:chOff x="2648836" y="3813752"/>
                  <a:chExt cx="1577227" cy="474369"/>
                </a:xfrm>
              </p:grpSpPr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2757963" y="3813752"/>
                    <a:ext cx="1374051" cy="474369"/>
                    <a:chOff x="6342184" y="4920770"/>
                    <a:chExt cx="1374051" cy="474369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6342184" y="4929562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184" y="4929562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b="-129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623435" y="4920770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23435" y="4920770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b="-26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2648836" y="3835983"/>
                        <a:ext cx="157722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48836" y="3835983"/>
                        <a:ext cx="1577227" cy="430887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344745" y="4491963"/>
                  <a:ext cx="1577227" cy="474369"/>
                  <a:chOff x="5344745" y="4491963"/>
                  <a:chExt cx="1577227" cy="474369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5446484" y="4491963"/>
                    <a:ext cx="1374051" cy="474369"/>
                    <a:chOff x="6342184" y="4920770"/>
                    <a:chExt cx="1374051" cy="474369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8" name="文本框 47"/>
                        <p:cNvSpPr txBox="1"/>
                        <p:nvPr/>
                      </p:nvSpPr>
                      <p:spPr>
                        <a:xfrm>
                          <a:off x="6342184" y="4929562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8" name="文本框 4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184" y="4929562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b="-26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6623435" y="4920770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23435" y="4920770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344745" y="4519746"/>
                        <a:ext cx="157722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4745" y="4519746"/>
                        <a:ext cx="1577227" cy="43088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6718510" y="4521579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8510" y="4521579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" name="组合 40"/>
                <p:cNvGrpSpPr/>
                <p:nvPr/>
              </p:nvGrpSpPr>
              <p:grpSpPr>
                <a:xfrm>
                  <a:off x="7005982" y="4487568"/>
                  <a:ext cx="1341585" cy="474369"/>
                  <a:chOff x="5846884" y="2950058"/>
                  <a:chExt cx="1341585" cy="474369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5963707" y="2950058"/>
                    <a:ext cx="1105003" cy="474369"/>
                    <a:chOff x="4950068" y="4911978"/>
                    <a:chExt cx="1105003" cy="474369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4950068" y="4920770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0068" y="4920770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 b="-129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5231319" y="4911978"/>
                          <a:ext cx="823752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31319" y="4911978"/>
                          <a:ext cx="823752" cy="430887"/>
                        </a:xfrm>
                        <a:prstGeom prst="rect">
                          <a:avLst/>
                        </a:prstGeom>
                        <a:blipFill rotWithShape="0"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5846884" y="2971800"/>
                        <a:ext cx="134158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文本框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1341585" cy="43088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" name="组合 12"/>
              <p:cNvGrpSpPr/>
              <p:nvPr/>
            </p:nvGrpSpPr>
            <p:grpSpPr>
              <a:xfrm>
                <a:off x="1255148" y="2954043"/>
                <a:ext cx="5508206" cy="465577"/>
                <a:chOff x="1536399" y="4466906"/>
                <a:chExt cx="5508206" cy="465577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536399" y="4485786"/>
                  <a:ext cx="1263038" cy="432421"/>
                  <a:chOff x="5884574" y="4204432"/>
                  <a:chExt cx="1263038" cy="4324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6030107" y="4204432"/>
                    <a:ext cx="986724" cy="432421"/>
                    <a:chOff x="5027782" y="4414922"/>
                    <a:chExt cx="986724" cy="43242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blipFill rotWithShape="0"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5212876" y="4414922"/>
                          <a:ext cx="80163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12876" y="4414922"/>
                          <a:ext cx="801630" cy="430887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b="-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884574" y="4204432"/>
                        <a:ext cx="126303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4574" y="4204432"/>
                        <a:ext cx="1263038" cy="43088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2610093" y="4484252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0093" y="4484252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组合 15"/>
                <p:cNvGrpSpPr/>
                <p:nvPr/>
              </p:nvGrpSpPr>
              <p:grpSpPr>
                <a:xfrm>
                  <a:off x="2909594" y="4466906"/>
                  <a:ext cx="1498680" cy="465577"/>
                  <a:chOff x="4719514" y="4334731"/>
                  <a:chExt cx="1498680" cy="465577"/>
                </a:xfrm>
              </p:grpSpPr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4838935" y="4334731"/>
                    <a:ext cx="1277894" cy="465577"/>
                    <a:chOff x="5027782" y="4414922"/>
                    <a:chExt cx="1277894" cy="465577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" name="文本框 29"/>
                        <p:cNvSpPr txBox="1"/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" name="文本框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blipFill rotWithShape="0"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1" name="文本框 30"/>
                        <p:cNvSpPr txBox="1"/>
                        <p:nvPr/>
                      </p:nvSpPr>
                      <p:spPr>
                        <a:xfrm>
                          <a:off x="5212876" y="4414922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1" name="文本框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12876" y="4414922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2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4719514" y="4352077"/>
                        <a:ext cx="149868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9514" y="4352077"/>
                        <a:ext cx="1498680" cy="430887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171100" y="4466906"/>
                  <a:ext cx="1498680" cy="465577"/>
                  <a:chOff x="4719514" y="4334731"/>
                  <a:chExt cx="1498680" cy="4655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4719514" y="4352077"/>
                        <a:ext cx="149868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9514" y="4352077"/>
                        <a:ext cx="1498680" cy="430887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4838935" y="4334731"/>
                    <a:ext cx="1277894" cy="465577"/>
                    <a:chOff x="5027782" y="4414922"/>
                    <a:chExt cx="1277894" cy="465577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6" name="文本框 25"/>
                        <p:cNvSpPr txBox="1"/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6" name="文本框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7782" y="4416456"/>
                          <a:ext cx="381195" cy="430887"/>
                        </a:xfrm>
                        <a:prstGeom prst="rect">
                          <a:avLst/>
                        </a:prstGeom>
                        <a:blipFill rotWithShape="0">
                          <a:blip r:embed="rId2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" name="文本框 26"/>
                        <p:cNvSpPr txBox="1"/>
                        <p:nvPr/>
                      </p:nvSpPr>
                      <p:spPr>
                        <a:xfrm>
                          <a:off x="5212876" y="4414922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7" name="文本框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12876" y="4414922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5481031" y="4484252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1031" y="4484252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组合 18"/>
                <p:cNvGrpSpPr/>
                <p:nvPr/>
              </p:nvGrpSpPr>
              <p:grpSpPr>
                <a:xfrm>
                  <a:off x="5781567" y="4500062"/>
                  <a:ext cx="1263038" cy="432421"/>
                  <a:chOff x="5884574" y="4204432"/>
                  <a:chExt cx="1263038" cy="43242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5884574" y="4204432"/>
                        <a:ext cx="126303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4574" y="4204432"/>
                        <a:ext cx="1263038" cy="430887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6012523" y="4204432"/>
                    <a:ext cx="1008845" cy="432421"/>
                    <a:chOff x="5010198" y="4414922"/>
                    <a:chExt cx="1008845" cy="43242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" name="文本框 21"/>
                        <p:cNvSpPr txBox="1"/>
                        <p:nvPr/>
                      </p:nvSpPr>
                      <p:spPr>
                        <a:xfrm>
                          <a:off x="5010198" y="4416456"/>
                          <a:ext cx="38119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" name="文本框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10198" y="4416456"/>
                          <a:ext cx="381195" cy="430887"/>
                        </a:xfrm>
                        <a:prstGeom prst="rect">
                          <a:avLst/>
                        </a:prstGeom>
                        <a:blipFill rotWithShape="0">
                          <a:blip r:embed="rId3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5195292" y="4414922"/>
                          <a:ext cx="823751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95292" y="4414922"/>
                          <a:ext cx="823751" cy="430887"/>
                        </a:xfrm>
                        <a:prstGeom prst="rect">
                          <a:avLst/>
                        </a:prstGeom>
                        <a:blipFill rotWithShape="0"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p:grpSp>
        <p:nvGrpSpPr>
          <p:cNvPr id="82" name="组合 81"/>
          <p:cNvGrpSpPr/>
          <p:nvPr/>
        </p:nvGrpSpPr>
        <p:grpSpPr>
          <a:xfrm>
            <a:off x="577826" y="2494807"/>
            <a:ext cx="7075033" cy="1019153"/>
            <a:chOff x="577826" y="2424471"/>
            <a:chExt cx="7075033" cy="1019153"/>
          </a:xfrm>
        </p:grpSpPr>
        <p:grpSp>
          <p:nvGrpSpPr>
            <p:cNvPr id="58" name="组合 57"/>
            <p:cNvGrpSpPr/>
            <p:nvPr/>
          </p:nvGrpSpPr>
          <p:grpSpPr>
            <a:xfrm>
              <a:off x="1523507" y="2447778"/>
              <a:ext cx="6129352" cy="471092"/>
              <a:chOff x="1477108" y="3573193"/>
              <a:chExt cx="6129352" cy="471092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477108" y="3596054"/>
                <a:ext cx="1430199" cy="430887"/>
                <a:chOff x="1477108" y="3596054"/>
                <a:chExt cx="1430199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文本框 76"/>
                    <p:cNvSpPr txBox="1"/>
                    <p:nvPr/>
                  </p:nvSpPr>
                  <p:spPr>
                    <a:xfrm>
                      <a:off x="1477108" y="3596054"/>
                      <a:ext cx="14301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     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77" name="文本框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7108" y="3596054"/>
                      <a:ext cx="1430199" cy="430887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" name="组合 77"/>
                <p:cNvGrpSpPr/>
                <p:nvPr/>
              </p:nvGrpSpPr>
              <p:grpSpPr>
                <a:xfrm>
                  <a:off x="1626581" y="3596054"/>
                  <a:ext cx="977470" cy="430887"/>
                  <a:chOff x="5846884" y="2971800"/>
                  <a:chExt cx="977470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5846884" y="2971800"/>
                        <a:ext cx="38119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381194" cy="430887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6022724" y="2971800"/>
                        <a:ext cx="80163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2724" y="2971800"/>
                        <a:ext cx="801630" cy="430887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0" name="组合 59"/>
              <p:cNvGrpSpPr/>
              <p:nvPr/>
            </p:nvGrpSpPr>
            <p:grpSpPr>
              <a:xfrm>
                <a:off x="6176261" y="3602174"/>
                <a:ext cx="1430199" cy="430887"/>
                <a:chOff x="1477108" y="3596054"/>
                <a:chExt cx="1430199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477108" y="3596054"/>
                      <a:ext cx="14301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     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7108" y="3596054"/>
                      <a:ext cx="1430199" cy="430887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组合 73"/>
                <p:cNvGrpSpPr/>
                <p:nvPr/>
              </p:nvGrpSpPr>
              <p:grpSpPr>
                <a:xfrm>
                  <a:off x="1608997" y="3596054"/>
                  <a:ext cx="999591" cy="430887"/>
                  <a:chOff x="5829300" y="2971800"/>
                  <a:chExt cx="999591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5829300" y="2971800"/>
                        <a:ext cx="38119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5" name="文本框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300" y="2971800"/>
                        <a:ext cx="381194" cy="430887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6005140" y="2971800"/>
                        <a:ext cx="82375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5140" y="2971800"/>
                        <a:ext cx="823751" cy="430887"/>
                      </a:xfrm>
                      <a:prstGeom prst="rect">
                        <a:avLst/>
                      </a:prstGeom>
                      <a:blipFill rotWithShape="0"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2691755" y="3596054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755" y="3596054"/>
                    <a:ext cx="487313" cy="430887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组合 61"/>
              <p:cNvGrpSpPr/>
              <p:nvPr/>
            </p:nvGrpSpPr>
            <p:grpSpPr>
              <a:xfrm>
                <a:off x="2995011" y="3578708"/>
                <a:ext cx="1665841" cy="465577"/>
                <a:chOff x="5190393" y="4170484"/>
                <a:chExt cx="1665841" cy="46557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5190393" y="4170484"/>
                      <a:ext cx="166584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        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69" name="文本框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90393" y="4170484"/>
                      <a:ext cx="1665841" cy="430887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0" name="组合 69"/>
                <p:cNvGrpSpPr/>
                <p:nvPr/>
              </p:nvGrpSpPr>
              <p:grpSpPr>
                <a:xfrm>
                  <a:off x="5295906" y="4170484"/>
                  <a:ext cx="1268640" cy="465577"/>
                  <a:chOff x="5802924" y="2971800"/>
                  <a:chExt cx="1268640" cy="4655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5802924" y="2971800"/>
                        <a:ext cx="38119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1" name="文本框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2924" y="2971800"/>
                        <a:ext cx="381194" cy="430887"/>
                      </a:xfrm>
                      <a:prstGeom prst="rect">
                        <a:avLst/>
                      </a:prstGeom>
                      <a:blipFill rotWithShape="0"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文本框 71"/>
                      <p:cNvSpPr txBox="1"/>
                      <p:nvPr/>
                    </p:nvSpPr>
                    <p:spPr>
                      <a:xfrm>
                        <a:off x="5978764" y="2971800"/>
                        <a:ext cx="1092800" cy="465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2" name="文本框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764" y="2971800"/>
                        <a:ext cx="1092800" cy="465577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891173" y="3573193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1173" y="3573193"/>
                    <a:ext cx="487313" cy="430887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组合 63"/>
              <p:cNvGrpSpPr/>
              <p:nvPr/>
            </p:nvGrpSpPr>
            <p:grpSpPr>
              <a:xfrm>
                <a:off x="4431292" y="3578708"/>
                <a:ext cx="1665841" cy="465577"/>
                <a:chOff x="5190393" y="4170484"/>
                <a:chExt cx="1665841" cy="46557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5190393" y="4170484"/>
                      <a:ext cx="166584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        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90393" y="4170484"/>
                      <a:ext cx="1665841" cy="430887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6" name="组合 65"/>
                <p:cNvGrpSpPr/>
                <p:nvPr/>
              </p:nvGrpSpPr>
              <p:grpSpPr>
                <a:xfrm>
                  <a:off x="5295906" y="4170484"/>
                  <a:ext cx="1268640" cy="465577"/>
                  <a:chOff x="5802924" y="2971800"/>
                  <a:chExt cx="1268640" cy="4655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5802924" y="2971800"/>
                        <a:ext cx="38119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2924" y="2971800"/>
                        <a:ext cx="381194" cy="430887"/>
                      </a:xfrm>
                      <a:prstGeom prst="rect">
                        <a:avLst/>
                      </a:prstGeom>
                      <a:blipFill rotWithShape="0"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5978764" y="2971800"/>
                        <a:ext cx="1092800" cy="465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764" y="2971800"/>
                        <a:ext cx="1092800" cy="465577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" name="文本框 1"/>
            <p:cNvSpPr txBox="1"/>
            <p:nvPr/>
          </p:nvSpPr>
          <p:spPr>
            <a:xfrm>
              <a:off x="597340" y="2424471"/>
              <a:ext cx="1433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latin typeface="黑体" panose="02010609060101010101" pitchFamily="49" charset="-122"/>
                </a:rPr>
                <a:t>因此</a:t>
              </a:r>
              <a:r>
                <a:rPr lang="zh-CN" altLang="en-US" sz="2800" dirty="0" smtClean="0">
                  <a:latin typeface="黑体" panose="02010609060101010101" pitchFamily="49" charset="-122"/>
                </a:rPr>
                <a:t>，</a:t>
              </a:r>
              <a:endParaRPr lang="en-US" altLang="zh-CN" sz="2800" dirty="0">
                <a:latin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77826" y="2885714"/>
                  <a:ext cx="2892669" cy="55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>
                      <a:latin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因子</a:t>
                  </a: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。</a:t>
                  </a:r>
                  <a:endParaRPr lang="en-US" altLang="zh-CN" sz="2800" dirty="0"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6" y="2885714"/>
                  <a:ext cx="2892669" cy="55791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430" t="-15385" b="-20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文本框 82"/>
          <p:cNvSpPr txBox="1"/>
          <p:nvPr/>
        </p:nvSpPr>
        <p:spPr>
          <a:xfrm>
            <a:off x="597340" y="3513960"/>
            <a:ext cx="443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而拉格朗日插值基函</a:t>
            </a:r>
            <a:r>
              <a:rPr lang="zh-CN" altLang="en-US" sz="2800" dirty="0" smtClean="0">
                <a:latin typeface="黑体" panose="02010609060101010101" pitchFamily="49" charset="-122"/>
              </a:rPr>
              <a:t>数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3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33245" y="1518248"/>
                <a:ext cx="5943600" cy="59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5" y="1518248"/>
                <a:ext cx="5943600" cy="595291"/>
              </a:xfrm>
              <a:prstGeom prst="rect">
                <a:avLst/>
              </a:prstGeom>
              <a:blipFill rotWithShape="0">
                <a:blip r:embed="rId2"/>
                <a:stretch>
                  <a:fillRect l="-2051" t="-1122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33245" y="2113539"/>
                <a:ext cx="6625087" cy="226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=−2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=1+2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5" y="2113539"/>
                <a:ext cx="6625087" cy="2267159"/>
              </a:xfrm>
              <a:prstGeom prst="rect">
                <a:avLst/>
              </a:prstGeom>
              <a:blipFill rotWithShape="0">
                <a:blip r:embed="rId3"/>
                <a:stretch>
                  <a:fillRect l="-1840" t="-295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33245" y="4424632"/>
                <a:ext cx="5461430" cy="5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1−2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5" y="4424632"/>
                <a:ext cx="5461430" cy="5107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21633" y="4975989"/>
                <a:ext cx="3716530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33" y="4975989"/>
                <a:ext cx="3716530" cy="1225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6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78865" y="1497005"/>
                <a:ext cx="697178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1−2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5" y="1497005"/>
                <a:ext cx="6971780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4743" y="2866482"/>
                <a:ext cx="6581061" cy="60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类似地，可以求出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3" y="2866482"/>
                <a:ext cx="6581061" cy="603114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0101" b="-1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78865" y="3499603"/>
                <a:ext cx="7892482" cy="1472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1−2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=0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5" y="3499603"/>
                <a:ext cx="7892482" cy="14727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676864" y="4972314"/>
                <a:ext cx="3416128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64" y="4972314"/>
                <a:ext cx="3416128" cy="1225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9538" y="4106173"/>
                <a:ext cx="6577639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的二重根。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重根。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次的多项式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8" y="4106173"/>
                <a:ext cx="6577639" cy="1538883"/>
              </a:xfrm>
              <a:prstGeom prst="rect">
                <a:avLst/>
              </a:prstGeom>
              <a:blipFill rotWithShape="0">
                <a:blip r:embed="rId2"/>
                <a:stretch>
                  <a:fillRect l="-1854" t="-515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9539" y="1483196"/>
                <a:ext cx="7578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下面证明满足插值条件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的插值多项式是唯一的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。用反证法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9" y="1483196"/>
                <a:ext cx="757830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08" t="-764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9538" y="2468132"/>
                <a:ext cx="73367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假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都满足条件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8" y="2468132"/>
                <a:ext cx="733676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61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90075" y="3070064"/>
                <a:ext cx="4649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75" y="3070064"/>
                <a:ext cx="464954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69363" y="3624905"/>
                <a:ext cx="55050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63" y="3624905"/>
                <a:ext cx="5505033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743204" y="5645056"/>
                <a:ext cx="5710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4" y="5645056"/>
                <a:ext cx="571068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134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6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3852" y="1500997"/>
                <a:ext cx="7625751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仿照拉格朗日插值余项的证明方法，可以证明：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在插值区间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内有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阶导数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，则其插值余项可以表示为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且依赖于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2" y="1500997"/>
                <a:ext cx="7625751" cy="2954655"/>
              </a:xfrm>
              <a:prstGeom prst="rect">
                <a:avLst/>
              </a:prstGeom>
              <a:blipFill rotWithShape="0">
                <a:blip r:embed="rId2"/>
                <a:stretch>
                  <a:fillRect l="-1599" t="-2062" r="-1998" b="-4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3851" y="4635307"/>
                <a:ext cx="76257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时，应用广泛的三次埃尔米特插值多项式为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1" y="4635307"/>
                <a:ext cx="762575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99" t="-764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294</Words>
  <Application>Microsoft Office PowerPoint</Application>
  <PresentationFormat>宽屏</PresentationFormat>
  <Paragraphs>132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339</cp:revision>
  <dcterms:created xsi:type="dcterms:W3CDTF">2019-06-25T11:16:20Z</dcterms:created>
  <dcterms:modified xsi:type="dcterms:W3CDTF">2019-09-04T16:05:44Z</dcterms:modified>
</cp:coreProperties>
</file>