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79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B7B"/>
    <a:srgbClr val="6C589B"/>
    <a:srgbClr val="74066F"/>
    <a:srgbClr val="0070C0"/>
    <a:srgbClr val="80D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270" autoAdjust="0"/>
  </p:normalViewPr>
  <p:slideViewPr>
    <p:cSldViewPr snapToGrid="0">
      <p:cViewPr varScale="1">
        <p:scale>
          <a:sx n="111" d="100"/>
          <a:sy n="111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2BACD-6953-4199-8765-F311EBB1D0EF}" type="datetimeFigureOut">
              <a:rPr lang="zh-CN" altLang="en-US" smtClean="0"/>
              <a:t>2019/9/5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6768D-0CDD-4AFB-905E-A8147AE5F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6768D-0CDD-4AFB-905E-A8147AE5F7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1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2">
            <a:extLst>
              <a:ext uri="{FF2B5EF4-FFF2-40B4-BE49-F238E27FC236}">
                <a16:creationId xmlns:a16="http://schemas.microsoft.com/office/drawing/2014/main" xmlns="" id="{63384B7A-08CA-4633-B69F-BDBE11627370}"/>
              </a:ext>
            </a:extLst>
          </p:cNvPr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2BBCB3BC-55F4-45D6-B2C5-60F648530658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D692693-3526-4ED1-AEBA-15A930A9D4C5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xmlns="" id="{20FFDAA8-71B0-43F5-8C77-860D8E3B39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/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xmlns="" id="{97F70F8D-CBA3-49A3-9793-249D39AE6F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/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70F3F049-ED9C-4F2A-A294-702101022906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DF392B87-C464-41E7-BBDB-17723DDD6A4F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AEE85FC3-6A2D-4783-A632-929B77BE7EED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E06B4FE4-9C05-4AC1-B008-FA2A4803A51C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36589D2F-88EE-4EA8-A8B7-E44FE668521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2A2C4FB3-A69B-4F88-8F0D-07BB6B33EE7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20A8B1BB-CC06-499B-B50D-30F9342D616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DEDA47EE-5B04-4EF3-A12B-A7DF955139C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37528E19-5EB7-4BF1-9DC2-8FD738FA834E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EFFBF108-4649-4239-8B46-F1EE16D32FC8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D37D5537-E6A1-4F44-9BF8-681235AFB39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C95C0C95-5A6A-465B-8823-D4408B4237A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512DC05F-5FC7-4A0F-9D4D-82627536C75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A9492391-594D-46D5-BFED-988A8C525D0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8D1D67A2-44FD-4C5A-ABDC-664066E845E5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6C24B9A7-C5E0-4A89-A825-7A89B290E349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xmlns="" id="{1FC20C9D-E56C-4B3F-96E4-8DCCB562863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xmlns="" id="{9F5E8A8F-57C3-46D0-913E-02526E2F6CB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xmlns="" id="{3E2BF19F-F304-4801-9B55-9D575701933D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xmlns="" id="{981EA355-FB58-44E1-B399-E5036F21764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D8340CC5-F172-4D2F-A1D5-3B766AAA02E5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C677185A-DB3F-4A34-AB65-41F9E37EB4E9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A1755854-0EB0-46E3-8850-8B56F8A67D6A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82A27547-41F9-4F86-8FD8-AB415907AE7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B2E01210-1092-4DDA-9DF6-89A5E80F24F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0" name="图片 39" descr="图片包含 物体&#10;&#10;描述已自动生成">
            <a:extLst>
              <a:ext uri="{FF2B5EF4-FFF2-40B4-BE49-F238E27FC236}">
                <a16:creationId xmlns:a16="http://schemas.microsoft.com/office/drawing/2014/main" xmlns="" id="{256D6C78-4522-402C-B338-0A8762C28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/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6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>
            <a:extLst>
              <a:ext uri="{FF2B5EF4-FFF2-40B4-BE49-F238E27FC236}">
                <a16:creationId xmlns:a16="http://schemas.microsoft.com/office/drawing/2014/main" xmlns="" id="{3963D8C1-F4C5-45D2-AE12-CA64E114DE6D}"/>
              </a:ext>
            </a:extLst>
          </p:cNvPr>
          <p:cNvSpPr/>
          <p:nvPr userDrawn="1"/>
        </p:nvSpPr>
        <p:spPr>
          <a:xfrm>
            <a:off x="-1730440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17A47F2-FA62-488D-9335-20810367ADDA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BC123160-D807-48F5-9CA5-ADA1532FC6E2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AFA41B03-72B3-46EB-B474-A2E26858D694}"/>
              </a:ext>
            </a:extLst>
          </p:cNvPr>
          <p:cNvGrpSpPr/>
          <p:nvPr userDrawn="1"/>
        </p:nvGrpSpPr>
        <p:grpSpPr>
          <a:xfrm>
            <a:off x="4272203" y="1724348"/>
            <a:ext cx="8417884" cy="3611958"/>
            <a:chOff x="2110441" y="1639875"/>
            <a:chExt cx="7672467" cy="326037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366A82C0-738A-4AE8-993B-408009D3EB27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0856F9C7-B715-442B-8039-45925CF49E00}"/>
                </a:ext>
              </a:extLst>
            </p:cNvPr>
            <p:cNvSpPr/>
            <p:nvPr userDrawn="1"/>
          </p:nvSpPr>
          <p:spPr>
            <a:xfrm>
              <a:off x="2110441" y="1639875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3" name="图片 12" descr="图片包含 物体&#10;&#10;描述已自动生成">
            <a:extLst>
              <a:ext uri="{FF2B5EF4-FFF2-40B4-BE49-F238E27FC236}">
                <a16:creationId xmlns:a16="http://schemas.microsoft.com/office/drawing/2014/main" xmlns="" id="{FC8FC2D8-98F9-43E0-BDF7-3971DF558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35358" r="52225" b="37804"/>
          <a:stretch/>
        </p:blipFill>
        <p:spPr>
          <a:xfrm>
            <a:off x="0" y="4505093"/>
            <a:ext cx="2688573" cy="230659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496AEB77-7253-44D4-AC6D-963C129F5BB0}"/>
              </a:ext>
            </a:extLst>
          </p:cNvPr>
          <p:cNvGrpSpPr/>
          <p:nvPr userDrawn="1"/>
        </p:nvGrpSpPr>
        <p:grpSpPr>
          <a:xfrm>
            <a:off x="3004843" y="5679191"/>
            <a:ext cx="1711267" cy="410307"/>
            <a:chOff x="8251429" y="5666682"/>
            <a:chExt cx="1711267" cy="41030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8942FB55-D8F0-47A0-BE49-D2C13A1CB245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6F52555E-1437-405B-8BE4-996FD5358F2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D9C96B61-B828-4063-9386-B2862CE275A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1538AB0C-85EF-4176-B4FB-CFE64AEBAE13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F08FD5E7-E097-42B7-9494-48B4CCA54456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12A5E684-5F1C-4D22-A779-9AAA0E09E491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161C792E-EA9A-44F9-A921-E69D23F5B19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BC4EA326-C4EE-4151-8714-65E2745EF22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77EA2682-F4CF-4831-96A6-3570E72BC4C9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EC78FAA9-CFAA-413B-A95D-1E19A2C7E18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0F9AA897-A64A-4E92-BE95-E34D6585DB47}"/>
              </a:ext>
            </a:extLst>
          </p:cNvPr>
          <p:cNvGrpSpPr/>
          <p:nvPr userDrawn="1"/>
        </p:nvGrpSpPr>
        <p:grpSpPr>
          <a:xfrm flipH="1">
            <a:off x="9412746" y="916621"/>
            <a:ext cx="1711267" cy="410307"/>
            <a:chOff x="8251429" y="5666682"/>
            <a:chExt cx="1711267" cy="410307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8FD05D50-E484-41AF-B218-7364DC0DFE4D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16BCBF02-51C0-4626-B28B-68F8D60B0CA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7FEC384E-CE71-46C8-931A-FCE7C685911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xmlns="" id="{2DED0B5D-E551-4539-B5D5-E2A321B4943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xmlns="" id="{F7FCA56F-1D7C-41B1-A8FF-28C0CBB5C69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8FD0648C-0C67-43FA-A191-95DDBFB42C30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E8C42C38-9D1A-4F32-B11D-1AAE44F97BD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BDAE3C8D-DBA9-4DE5-A0CF-9954F1D881E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8973C014-78B3-4ADD-9732-494428BB85D9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40857222-7422-4F94-8FED-BFB233B6EE03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735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平行四边形 45">
            <a:extLst>
              <a:ext uri="{FF2B5EF4-FFF2-40B4-BE49-F238E27FC236}">
                <a16:creationId xmlns:a16="http://schemas.microsoft.com/office/drawing/2014/main" xmlns="" id="{53B45F38-0975-4688-8741-CA9156D6E890}"/>
              </a:ext>
            </a:extLst>
          </p:cNvPr>
          <p:cNvSpPr/>
          <p:nvPr userDrawn="1"/>
        </p:nvSpPr>
        <p:spPr>
          <a:xfrm>
            <a:off x="483554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1566036-CD61-4C6A-8E3D-DC39C17DA67C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3E49579-8BAF-4AA3-A641-019E2A9F1B80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855AA822-9506-432A-BB7D-08C453E2BE6C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987F3A2D-387C-49C0-BD49-CD280E5863F0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67A63405-DDB4-41E8-8A87-321B8D9F004E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3" name="图片 22" descr="图片包含 物体&#10;&#10;描述已自动生成">
            <a:extLst>
              <a:ext uri="{FF2B5EF4-FFF2-40B4-BE49-F238E27FC236}">
                <a16:creationId xmlns:a16="http://schemas.microsoft.com/office/drawing/2014/main" xmlns="" id="{32B77A93-FCD2-473A-9060-DAF539877A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42" t="33372" r="8176" b="33877"/>
          <a:stretch/>
        </p:blipFill>
        <p:spPr>
          <a:xfrm>
            <a:off x="1029810" y="1764983"/>
            <a:ext cx="2621498" cy="319908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30869BCC-F382-447A-A353-12177D803E49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54AFFA2F-BCF3-49EB-B645-1BDD5D4882FF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91F2A8E0-5D47-4424-A23F-7718FD5C637A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6CF52B80-A5C3-4AEE-85D6-4FF40E2FA3A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602DB64D-6C4E-4A43-BD81-F00D20482BE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F3A33AC0-E11B-4E03-BBAA-DF9ECFD5C3CC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9A6930C6-0672-4686-8AB9-D491F12CB48E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D8B1C98B-FF54-44D5-A81D-4C2675C6C4A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17CA597D-C38F-4C19-B828-0235D674706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44C57DC1-E5EF-47F0-B3FF-467E2444A77C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AB39AB21-3527-4FE1-836C-A3C6BD8EFA14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583F008C-B3E3-4501-B8DF-25327F09C9BB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82A835FC-403D-478D-A4C8-43DE51A3F270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xmlns="" id="{CAAF0C21-1477-49F7-B429-6DA4C1E6E43A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xmlns="" id="{E0333859-DFB7-448D-902B-4399266C0DB7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xmlns="" id="{152BD744-81AB-4C12-A21B-1999BD05508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等腰三角形 44">
                <a:extLst>
                  <a:ext uri="{FF2B5EF4-FFF2-40B4-BE49-F238E27FC236}">
                    <a16:creationId xmlns:a16="http://schemas.microsoft.com/office/drawing/2014/main" xmlns="" id="{9943F786-288E-4EEA-A1FA-2B9994D6699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xmlns="" id="{E8D1C69E-2235-4E3D-AEA7-4590B8A9645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xmlns="" id="{851940BF-9E45-4E10-BADF-4A68DE401FB5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xmlns="" id="{6802DBE4-6631-4ABB-BA58-432447CD53F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xmlns="" id="{3A056AF5-1BA3-4DC4-BE21-2B5A93CCEDB6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xmlns="" id="{7135D42A-3DE8-4A90-9400-185BF27AA0EB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36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13109E5-5701-403E-BFCC-2A82F6F26D58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809A09E-C27E-4AF1-801D-063CCE5CDCB2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08B7EAC-B500-4AEE-80E8-8D9AFF5C62D5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77257C62-9D91-4740-B505-91D46B56788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BCAE07BC-3F9B-4953-B24E-01C16A8E2C41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180F843A-2999-4024-BD9B-D592D4048DD9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BA548ADE-B9C0-4CDD-8294-C9DE9A5F7787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362619EA-A65F-48CC-B42E-DCAE64485C2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03C5EEFB-3A13-4FEF-B153-F419B461B003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E333C541-A305-47A1-B8AA-40FD59BCB764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A2073EBA-AA65-4142-8EC4-D4EDF938DF7C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0293D1CD-CD56-46F4-8F72-1138A59CE8E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B98E046F-361C-4F2B-B250-6D59A25FDC9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39A8BA70-49E8-4630-99B9-0B208C0A4ED1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xmlns="" id="{CC15704C-E540-4C4D-A10E-15FB14ED3F2F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CCCF9935-114A-4074-9FCF-E27FF4C6F5A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0EFC8E15-2DC4-41D4-9700-8906FA12471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81B7E4B6-0635-4527-BC8F-10C41405071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7CFBFC51-501A-435B-BDE0-0633F87B50C3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34623855-066D-4567-9F51-69E8E1B500EA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B7CD793E-9A31-4CF4-B1D3-FF4408D2058E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A84623B3-5C1B-40D4-8792-12F5962CF5C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8B2CE62E-3FA3-4EA3-8DE1-70F3E2B5C68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09DC0A59-BE71-43AB-957C-BDCDCED7381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1C7D32DE-F2A9-4F89-A745-333AEF8A15AB}"/>
              </a:ext>
            </a:extLst>
          </p:cNvPr>
          <p:cNvGrpSpPr/>
          <p:nvPr userDrawn="1"/>
        </p:nvGrpSpPr>
        <p:grpSpPr>
          <a:xfrm>
            <a:off x="786934" y="754709"/>
            <a:ext cx="5015659" cy="706618"/>
            <a:chOff x="2121055" y="1273662"/>
            <a:chExt cx="7661853" cy="3626584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8B7BC702-CCA5-4C0F-A0BB-701BA5B57F1C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3721FD4F-9E63-4C8F-AC10-D8E5EF5C9F3A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5" name="图片 34" descr="图片包含 物体&#10;&#10;描述已自动生成">
            <a:extLst>
              <a:ext uri="{FF2B5EF4-FFF2-40B4-BE49-F238E27FC236}">
                <a16:creationId xmlns:a16="http://schemas.microsoft.com/office/drawing/2014/main" xmlns="" id="{C35AE620-4DE2-46C2-ACC9-DA355B2C60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3" t="450" r="53909" b="69529"/>
          <a:stretch/>
        </p:blipFill>
        <p:spPr>
          <a:xfrm>
            <a:off x="10577067" y="4270917"/>
            <a:ext cx="2034111" cy="25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41AF9F6D-0C41-43F0-A1F6-3F4B1766EA9C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4A6E08F-1C0F-4AC5-AF47-49E5F89F5841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9616E153-7D87-4F09-86A1-9FA485CAD8CE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3822548B-22D5-4289-800A-49E48DB1F95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503777C3-66D9-47D5-AF95-50C2FE80ECF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7107B8BA-1A6F-4618-831E-63AF5E3C16E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6B72DFA0-5E55-46FF-9DDB-415EEEE8EB6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630F264A-3B17-4011-8451-1D9312DE7CF6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6BD7904F-8589-4B9B-97A6-4591B9343792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07879535-55F1-472F-AF63-EA983106D291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E564F914-9723-43C0-A14C-2869179942F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FEDC07E7-000A-4566-B2DE-3FF8281A3760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640EC0D2-FF9D-4849-A512-33FCF9561ADE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194BD386-C5B5-4BC2-89C9-2284BFCE86EC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693E79D6-22A7-4AD3-A5E2-92D794B019B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DA739520-AE19-4E18-8591-CC0B40A2E18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7C273ED2-E8DF-4920-B083-0A4E7724FB98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848FB023-A795-43E3-A8A5-E1413FF0CBB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45D531F2-0C34-44F6-BF53-FBF1E9032D4F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34D5DAB5-CD87-414D-A21D-DFD584594E6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EEF91578-5228-4B06-8912-D7B144D9C59C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FCBBCFFB-06B6-4A4D-A4D9-673D91EBD68C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9A610763-9A7A-4397-936C-119D646D1285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62B75858-1642-4260-AF08-C71056DDD96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3FE2BDCA-4981-49E7-8967-6F2A78DE07F7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34412ED2-14F6-4704-9DDF-202B9EB1534C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BB98482B-2FDA-4D9A-8263-F1A208D68DED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7" name="图片 36" descr="图片包含 物体&#10;&#10;描述已自动生成">
            <a:extLst>
              <a:ext uri="{FF2B5EF4-FFF2-40B4-BE49-F238E27FC236}">
                <a16:creationId xmlns:a16="http://schemas.microsoft.com/office/drawing/2014/main" xmlns="" id="{30C061CE-77F7-4B7F-9F20-4E72363993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2" t="62" r="9690" b="69917"/>
          <a:stretch/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9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xmlns="" id="{4D97F70E-850D-40DD-93C8-8E86BF7445E9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C992FC8-F35F-4A03-8D4E-763504753927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C894702D-D85B-4500-8F19-84654DF32E8D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D7A897D1-7E58-4421-97F8-A7A2170683BC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7E0CB584-8FC4-430C-AC8F-E82154E4406F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79E4E0FD-5D4E-498B-9510-8DCEDA9D206E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06F48698-30BA-4370-B5C7-4A205D87E88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xmlns="" id="{5F40CFC7-4DCB-48F3-97A2-8AEE40A741F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E05CAB6A-54E0-4714-A773-A9595170EE56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xmlns="" id="{29113390-6B35-46F0-B949-A8B0D8FAEB0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xmlns="" id="{5733C355-89F0-4F12-85F3-643F86F44A95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86D26BA1-F3B9-44E5-B5D2-6FE2349C8325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395318DA-CD7E-421D-A36A-899F496FC01F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6D8CE80E-23F1-4D5D-A941-648C941725FD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BE23142F-82C0-4897-9ACF-D9BD347F8483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756F470E-221F-45A1-8F64-23B4EE6D6B0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E3B6370C-FE87-4792-A203-CB01AF64FED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C9488196-4464-40C3-9377-65A564DECB5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xmlns="" id="{13FBEFCD-582A-41F9-A448-0959E22CAB11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37CD4B24-99C7-4BF4-B2C8-47F81288725B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9A94F312-F9E0-4525-9C6B-98D8EE1E6F7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8754F178-A3C1-4B0A-AAC2-ABFA79D6028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6FC28056-455A-4B1D-8B7D-2AED8E719CEA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DA8B9457-4E14-4736-8E25-A6C6D734F27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EE44A63D-947C-47BC-A4CD-500C10CDDBB7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0B5B42C5-12A3-491F-A6CF-C5281B6F9CB6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A098527C-3B67-4499-A365-A917E58FDFD2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 descr="图片包含 物体&#10;&#10;描述已自动生成">
            <a:extLst>
              <a:ext uri="{FF2B5EF4-FFF2-40B4-BE49-F238E27FC236}">
                <a16:creationId xmlns:a16="http://schemas.microsoft.com/office/drawing/2014/main" xmlns="" id="{8D1409F3-2BC1-459D-8F01-2C96DCF405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64" t="34489" r="11578" b="35490"/>
          <a:stretch/>
        </p:blipFill>
        <p:spPr>
          <a:xfrm>
            <a:off x="10328190" y="4481132"/>
            <a:ext cx="1753783" cy="22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4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1468BAD-71BA-4E08-B4A4-9D4FEB1B53B3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1345EA5-DFB1-423A-A158-54AA96F31054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2E8EF60D-073D-435B-81FB-92BBFC6C464E}"/>
              </a:ext>
            </a:extLst>
          </p:cNvPr>
          <p:cNvGrpSpPr/>
          <p:nvPr userDrawn="1"/>
        </p:nvGrpSpPr>
        <p:grpSpPr>
          <a:xfrm flipH="1">
            <a:off x="1064975" y="5633587"/>
            <a:ext cx="1711267" cy="410307"/>
            <a:chOff x="8251429" y="5666682"/>
            <a:chExt cx="1711267" cy="41030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DE063478-615A-468D-911D-7BB73848A8CA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xmlns="" id="{B85C14CB-97D2-472B-A9EF-45E6953EE7EE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>
                <a:extLst>
                  <a:ext uri="{FF2B5EF4-FFF2-40B4-BE49-F238E27FC236}">
                    <a16:creationId xmlns:a16="http://schemas.microsoft.com/office/drawing/2014/main" xmlns="" id="{16CD6F26-C891-412C-8C22-B4EE4B3319CF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>
                <a:extLst>
                  <a:ext uri="{FF2B5EF4-FFF2-40B4-BE49-F238E27FC236}">
                    <a16:creationId xmlns:a16="http://schemas.microsoft.com/office/drawing/2014/main" xmlns="" id="{F941EE11-B252-4988-B5D5-F612815458EB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>
                <a:extLst>
                  <a:ext uri="{FF2B5EF4-FFF2-40B4-BE49-F238E27FC236}">
                    <a16:creationId xmlns:a16="http://schemas.microsoft.com/office/drawing/2014/main" xmlns="" id="{3EAF408E-9E96-4974-89DD-F7EC6CCE2145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FEF57BE4-D8E9-4E3F-B1F9-409071240527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0" name="等腰三角形 9">
                <a:extLst>
                  <a:ext uri="{FF2B5EF4-FFF2-40B4-BE49-F238E27FC236}">
                    <a16:creationId xmlns:a16="http://schemas.microsoft.com/office/drawing/2014/main" xmlns="" id="{915CB432-2B7A-4A33-A075-B310454C47FB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等腰三角形 10">
                <a:extLst>
                  <a:ext uri="{FF2B5EF4-FFF2-40B4-BE49-F238E27FC236}">
                    <a16:creationId xmlns:a16="http://schemas.microsoft.com/office/drawing/2014/main" xmlns="" id="{C787E8D0-D19B-475A-8391-534D2A017563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>
                <a:extLst>
                  <a:ext uri="{FF2B5EF4-FFF2-40B4-BE49-F238E27FC236}">
                    <a16:creationId xmlns:a16="http://schemas.microsoft.com/office/drawing/2014/main" xmlns="" id="{22A59440-C46F-43AE-835B-3C518797105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>
                <a:extLst>
                  <a:ext uri="{FF2B5EF4-FFF2-40B4-BE49-F238E27FC236}">
                    <a16:creationId xmlns:a16="http://schemas.microsoft.com/office/drawing/2014/main" xmlns="" id="{085EFA02-311E-40DA-A449-73ACA950F2D0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49D0A13F-63B9-44A6-BF5D-4962DAABD916}"/>
              </a:ext>
            </a:extLst>
          </p:cNvPr>
          <p:cNvGrpSpPr/>
          <p:nvPr userDrawn="1"/>
        </p:nvGrpSpPr>
        <p:grpSpPr>
          <a:xfrm>
            <a:off x="9493815" y="861864"/>
            <a:ext cx="1711267" cy="410307"/>
            <a:chOff x="8251429" y="5666682"/>
            <a:chExt cx="1711267" cy="41030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49616770-3679-484C-A8E8-03E70A0EE104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28BE740A-9CEC-47C3-B37E-3C0BF5195CC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1156CD06-E295-4A34-9E94-898687C53A48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xmlns="" id="{1022312A-225B-4035-84A6-E7204F1A09C2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>
                <a:extLst>
                  <a:ext uri="{FF2B5EF4-FFF2-40B4-BE49-F238E27FC236}">
                    <a16:creationId xmlns:a16="http://schemas.microsoft.com/office/drawing/2014/main" xmlns="" id="{67927FBD-F483-4694-9426-F3C72B0394DB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8B2ECEE5-BBA5-452B-AC19-FEB8252C2734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BEAF6F4F-C435-45F4-B5B3-FB9FCF7C40B2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0E2D9198-1436-4A02-BC42-7B7BFAED1382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E6FEDD8A-363E-48F9-9B29-E82FB45378B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3E8B6778-DD9A-4589-9C71-AA0F7FEDFD6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C7C6C957-0535-4BFC-AE18-9E0F9BC6EE28}"/>
              </a:ext>
            </a:extLst>
          </p:cNvPr>
          <p:cNvGrpSpPr/>
          <p:nvPr userDrawn="1"/>
        </p:nvGrpSpPr>
        <p:grpSpPr>
          <a:xfrm>
            <a:off x="786935" y="754709"/>
            <a:ext cx="3455185" cy="706618"/>
            <a:chOff x="2121055" y="1273662"/>
            <a:chExt cx="7661853" cy="362658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33C1495A-1C2F-4570-81F7-BF406B07C762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52D78641-6E5E-463D-A696-D3AA7DBF1AC9}"/>
                </a:ext>
              </a:extLst>
            </p:cNvPr>
            <p:cNvSpPr/>
            <p:nvPr userDrawn="1"/>
          </p:nvSpPr>
          <p:spPr>
            <a:xfrm>
              <a:off x="2121055" y="1273662"/>
              <a:ext cx="7373815" cy="293077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 descr="图片包含 物体&#10;&#10;描述已自动生成">
            <a:extLst>
              <a:ext uri="{FF2B5EF4-FFF2-40B4-BE49-F238E27FC236}">
                <a16:creationId xmlns:a16="http://schemas.microsoft.com/office/drawing/2014/main" xmlns="" id="{55B9454B-F8BD-4F0A-AE8D-15D4A8465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68010" r="52083" b="4654"/>
          <a:stretch/>
        </p:blipFill>
        <p:spPr>
          <a:xfrm>
            <a:off x="10012967" y="4826963"/>
            <a:ext cx="2114794" cy="20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>
            <a:extLst>
              <a:ext uri="{FF2B5EF4-FFF2-40B4-BE49-F238E27FC236}">
                <a16:creationId xmlns:a16="http://schemas.microsoft.com/office/drawing/2014/main" xmlns="" id="{F054E8DC-5102-4769-8F78-6687CDA4B25B}"/>
              </a:ext>
            </a:extLst>
          </p:cNvPr>
          <p:cNvSpPr/>
          <p:nvPr userDrawn="1"/>
        </p:nvSpPr>
        <p:spPr>
          <a:xfrm>
            <a:off x="2473569" y="0"/>
            <a:ext cx="7373816" cy="6858000"/>
          </a:xfrm>
          <a:prstGeom prst="parallelogram">
            <a:avLst>
              <a:gd name="adj" fmla="val 537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17FFE6FB-35C5-4B10-9CA8-696CC4EA7A53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0965F281-CF09-41B0-AA8F-95C2FE9EFAE3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xmlns="" id="{368B8B38-F47B-40D6-B6BC-270A4AED94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6" t="68204" r="50000" b="4958"/>
          <a:stretch/>
        </p:blipFill>
        <p:spPr>
          <a:xfrm>
            <a:off x="11723" y="4545231"/>
            <a:ext cx="2695774" cy="2312769"/>
          </a:xfrm>
          <a:prstGeom prst="rect">
            <a:avLst/>
          </a:prstGeom>
        </p:spPr>
      </p:pic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xmlns="" id="{A355DF8C-89CF-46E2-A99D-A904DFC0CC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2" t="-1882" r="5434" b="69916"/>
          <a:stretch/>
        </p:blipFill>
        <p:spPr>
          <a:xfrm>
            <a:off x="10363200" y="-128954"/>
            <a:ext cx="1946031" cy="1988568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7AC3DD43-2818-4A5B-AABA-77D2FBC8E432}"/>
              </a:ext>
            </a:extLst>
          </p:cNvPr>
          <p:cNvGrpSpPr/>
          <p:nvPr userDrawn="1"/>
        </p:nvGrpSpPr>
        <p:grpSpPr>
          <a:xfrm>
            <a:off x="2262553" y="1859614"/>
            <a:ext cx="7666893" cy="3203331"/>
            <a:chOff x="2409092" y="1969478"/>
            <a:chExt cx="7666893" cy="320333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2E669B3C-B5F7-4E48-9B8A-DDB55E258013}"/>
                </a:ext>
              </a:extLst>
            </p:cNvPr>
            <p:cNvSpPr/>
            <p:nvPr userDrawn="1"/>
          </p:nvSpPr>
          <p:spPr>
            <a:xfrm>
              <a:off x="2409092" y="1969478"/>
              <a:ext cx="7373816" cy="2930768"/>
            </a:xfrm>
            <a:prstGeom prst="rect">
              <a:avLst/>
            </a:prstGeom>
            <a:solidFill>
              <a:srgbClr val="80DAFC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C87B9BA-3E38-4BF7-A61B-FCDBC7C3E198}"/>
                </a:ext>
              </a:extLst>
            </p:cNvPr>
            <p:cNvSpPr/>
            <p:nvPr userDrawn="1"/>
          </p:nvSpPr>
          <p:spPr>
            <a:xfrm>
              <a:off x="2702169" y="2242041"/>
              <a:ext cx="7373816" cy="2930768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ECC68A89-2F09-4B2A-9058-79C39663C323}"/>
              </a:ext>
            </a:extLst>
          </p:cNvPr>
          <p:cNvGrpSpPr/>
          <p:nvPr userDrawn="1"/>
        </p:nvGrpSpPr>
        <p:grpSpPr>
          <a:xfrm>
            <a:off x="8557113" y="5679191"/>
            <a:ext cx="1711267" cy="410307"/>
            <a:chOff x="8251429" y="5666682"/>
            <a:chExt cx="1711267" cy="41030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CEA896F7-381B-4848-8F8A-78C63AE628F6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xmlns="" id="{A9D26A1B-F1AB-43E8-8039-10637294B717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xmlns="" id="{A380A83B-8DBE-4902-BD68-3B0C4BD5A285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>
                <a:extLst>
                  <a:ext uri="{FF2B5EF4-FFF2-40B4-BE49-F238E27FC236}">
                    <a16:creationId xmlns:a16="http://schemas.microsoft.com/office/drawing/2014/main" xmlns="" id="{7A16A78C-4A52-439C-A226-DA9386647094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等腰三角形 25">
                <a:extLst>
                  <a:ext uri="{FF2B5EF4-FFF2-40B4-BE49-F238E27FC236}">
                    <a16:creationId xmlns:a16="http://schemas.microsoft.com/office/drawing/2014/main" xmlns="" id="{A30D2FE8-00CC-4F2A-B126-EF3AC720A9C2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F82D3E41-97F2-4591-ACD7-D9A2133E3522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xmlns="" id="{F7D1F2BF-83A7-4FF9-B12C-DB712C7503F3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等腰三角形 19">
                <a:extLst>
                  <a:ext uri="{FF2B5EF4-FFF2-40B4-BE49-F238E27FC236}">
                    <a16:creationId xmlns:a16="http://schemas.microsoft.com/office/drawing/2014/main" xmlns="" id="{0A6BDE32-4357-4F3F-BDEE-450C196B58CB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>
                <a:extLst>
                  <a:ext uri="{FF2B5EF4-FFF2-40B4-BE49-F238E27FC236}">
                    <a16:creationId xmlns:a16="http://schemas.microsoft.com/office/drawing/2014/main" xmlns="" id="{8FDE500D-5BBC-406B-8F32-6486CD249B5E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xmlns="" id="{20E9BE63-2AA8-4625-B305-DB04C68434EC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0D6CD65F-5FF1-44AA-9194-84E4781577BB}"/>
              </a:ext>
            </a:extLst>
          </p:cNvPr>
          <p:cNvGrpSpPr/>
          <p:nvPr userDrawn="1"/>
        </p:nvGrpSpPr>
        <p:grpSpPr>
          <a:xfrm flipH="1">
            <a:off x="1923619" y="916621"/>
            <a:ext cx="1711267" cy="410307"/>
            <a:chOff x="8251429" y="5666682"/>
            <a:chExt cx="1711267" cy="41030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94419B5D-BDD0-403A-A640-683636DA6AC5}"/>
                </a:ext>
              </a:extLst>
            </p:cNvPr>
            <p:cNvGrpSpPr/>
            <p:nvPr userDrawn="1"/>
          </p:nvGrpSpPr>
          <p:grpSpPr>
            <a:xfrm>
              <a:off x="8251429" y="5760466"/>
              <a:ext cx="1645070" cy="316523"/>
              <a:chOff x="8251429" y="5760466"/>
              <a:chExt cx="1645070" cy="316523"/>
            </a:xfrm>
            <a:solidFill>
              <a:srgbClr val="0070C0"/>
            </a:solidFill>
          </p:grpSpPr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xmlns="" id="{62E4EF7E-ECEE-4D76-B4A8-BD77FE9D01DF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xmlns="" id="{92A60656-CC76-46C4-B1CA-59FAE86C3654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等腰三角形 35">
                <a:extLst>
                  <a:ext uri="{FF2B5EF4-FFF2-40B4-BE49-F238E27FC236}">
                    <a16:creationId xmlns:a16="http://schemas.microsoft.com/office/drawing/2014/main" xmlns="" id="{12AD04F1-6068-41B3-9987-D0FA8FB80293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xmlns="" id="{83D78D02-C9BF-46D3-AFAC-6A62A36052DD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0D7E1716-342E-4595-8CC6-37B61DF67153}"/>
                </a:ext>
              </a:extLst>
            </p:cNvPr>
            <p:cNvGrpSpPr/>
            <p:nvPr userDrawn="1"/>
          </p:nvGrpSpPr>
          <p:grpSpPr>
            <a:xfrm>
              <a:off x="8317626" y="5666682"/>
              <a:ext cx="1645070" cy="316523"/>
              <a:chOff x="8251429" y="5760466"/>
              <a:chExt cx="1645070" cy="316523"/>
            </a:xfrm>
          </p:grpSpPr>
          <p:sp>
            <p:nvSpPr>
              <p:cNvPr id="30" name="等腰三角形 29">
                <a:extLst>
                  <a:ext uri="{FF2B5EF4-FFF2-40B4-BE49-F238E27FC236}">
                    <a16:creationId xmlns:a16="http://schemas.microsoft.com/office/drawing/2014/main" xmlns="" id="{6CA7DD14-9D96-46AE-A36A-ECF8F21AABB0}"/>
                  </a:ext>
                </a:extLst>
              </p:cNvPr>
              <p:cNvSpPr/>
              <p:nvPr userDrawn="1"/>
            </p:nvSpPr>
            <p:spPr>
              <a:xfrm rot="5400000">
                <a:off x="8229600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xmlns="" id="{DD9B28F8-1F5A-4CA4-8A05-4DCE357F09B0}"/>
                  </a:ext>
                </a:extLst>
              </p:cNvPr>
              <p:cNvSpPr/>
              <p:nvPr userDrawn="1"/>
            </p:nvSpPr>
            <p:spPr>
              <a:xfrm rot="5400000">
                <a:off x="868255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>
                <a:extLst>
                  <a:ext uri="{FF2B5EF4-FFF2-40B4-BE49-F238E27FC236}">
                    <a16:creationId xmlns:a16="http://schemas.microsoft.com/office/drawing/2014/main" xmlns="" id="{24987B3A-6E46-4D78-B0E0-CFC739971B5F}"/>
                  </a:ext>
                </a:extLst>
              </p:cNvPr>
              <p:cNvSpPr/>
              <p:nvPr userDrawn="1"/>
            </p:nvSpPr>
            <p:spPr>
              <a:xfrm rot="5400000">
                <a:off x="91446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xmlns="" id="{0DB7665A-58DC-4521-A8C7-1CB39748E4AA}"/>
                  </a:ext>
                </a:extLst>
              </p:cNvPr>
              <p:cNvSpPr/>
              <p:nvPr userDrawn="1"/>
            </p:nvSpPr>
            <p:spPr>
              <a:xfrm rot="5400000">
                <a:off x="9601805" y="5782295"/>
                <a:ext cx="316523" cy="27286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8" name="图片 37" descr="图片包含 物体&#10;&#10;描述已自动生成">
            <a:extLst>
              <a:ext uri="{FF2B5EF4-FFF2-40B4-BE49-F238E27FC236}">
                <a16:creationId xmlns:a16="http://schemas.microsoft.com/office/drawing/2014/main" xmlns="" id="{43CBAC49-9120-43AA-9988-EC5617DBC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1" t="68961" r="12356" b="4201"/>
          <a:stretch/>
        </p:blipFill>
        <p:spPr>
          <a:xfrm>
            <a:off x="8007472" y="2555880"/>
            <a:ext cx="1734405" cy="19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D1694C54-27CC-4E05-9037-74643112359B}"/>
              </a:ext>
            </a:extLst>
          </p:cNvPr>
          <p:cNvSpPr/>
          <p:nvPr userDrawn="1"/>
        </p:nvSpPr>
        <p:spPr>
          <a:xfrm>
            <a:off x="597877" y="568569"/>
            <a:ext cx="11125200" cy="5849816"/>
          </a:xfrm>
          <a:prstGeom prst="rect">
            <a:avLst/>
          </a:prstGeom>
          <a:noFill/>
          <a:ln w="38100">
            <a:solidFill>
              <a:srgbClr val="0070C0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684FAD6-BCE6-47B7-9B17-CC115D0A8F1E}"/>
              </a:ext>
            </a:extLst>
          </p:cNvPr>
          <p:cNvSpPr/>
          <p:nvPr userDrawn="1"/>
        </p:nvSpPr>
        <p:spPr>
          <a:xfrm>
            <a:off x="468923" y="439615"/>
            <a:ext cx="11125200" cy="5849816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0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D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淋浴&#10;&#10;描述已自动生成">
            <a:extLst>
              <a:ext uri="{FF2B5EF4-FFF2-40B4-BE49-F238E27FC236}">
                <a16:creationId xmlns:a16="http://schemas.microsoft.com/office/drawing/2014/main" xmlns="" id="{A1D552EC-E893-413F-B42D-FB6BE7D4860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239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238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72E4F5E8-F976-4BD8-BDE1-091A4BA6DE32}"/>
              </a:ext>
            </a:extLst>
          </p:cNvPr>
          <p:cNvGrpSpPr/>
          <p:nvPr/>
        </p:nvGrpSpPr>
        <p:grpSpPr>
          <a:xfrm>
            <a:off x="3554118" y="2971507"/>
            <a:ext cx="5606609" cy="909482"/>
            <a:chOff x="8139732" y="4092291"/>
            <a:chExt cx="5606609" cy="90948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347610CF-36B1-4D89-83A3-5D20EC7A8EEC}"/>
                </a:ext>
              </a:extLst>
            </p:cNvPr>
            <p:cNvSpPr txBox="1"/>
            <p:nvPr/>
          </p:nvSpPr>
          <p:spPr>
            <a:xfrm>
              <a:off x="9119242" y="4170776"/>
              <a:ext cx="46270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rgbClr val="0070C0"/>
                  </a:solidFill>
                  <a:ea typeface="字魂54号-贤黑" panose="00000500000000000000" pitchFamily="2" charset="-122"/>
                </a:rPr>
                <a:t>  分段低次插值</a:t>
              </a:r>
              <a:endParaRPr lang="zh-CN" altLang="en-US" sz="4800" dirty="0">
                <a:solidFill>
                  <a:srgbClr val="0070C0"/>
                </a:solidFill>
                <a:ea typeface="字魂54号-贤黑" panose="00000500000000000000" pitchFamily="2" charset="-122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xmlns="" id="{D4381532-0C0D-45B5-80C7-BBB0172C7049}"/>
                </a:ext>
              </a:extLst>
            </p:cNvPr>
            <p:cNvSpPr/>
            <p:nvPr/>
          </p:nvSpPr>
          <p:spPr>
            <a:xfrm>
              <a:off x="8139732" y="4092291"/>
              <a:ext cx="909482" cy="90948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5</a:t>
              </a:r>
              <a:endParaRPr lang="zh-CN" altLang="en-US" sz="4400" dirty="0"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97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分段三次埃尔米特插值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600631" y="1492346"/>
                <a:ext cx="7680727" cy="3797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Aft>
                    <a:spcPct val="0"/>
                  </a:spcAft>
                  <a:buFontTx/>
                  <a:buNone/>
                </a:pPr>
                <a:r>
                  <a:rPr lang="zh-CN" altLang="en-US" sz="2800" dirty="0" smtClean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分段线性插值函数导数是间断的，若在节点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=0,1,⋯,</m:t>
                        </m:r>
                        <m: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上除已知函</a:t>
                </a:r>
                <a:r>
                  <a:rPr lang="zh-CN" altLang="en-US" sz="28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数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外还给出导数值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</a:t>
                </a:r>
                <a:r>
                  <a:rPr lang="zh-CN" altLang="en-US" sz="28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这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样就可</a:t>
                </a:r>
                <a:r>
                  <a:rPr lang="zh-CN" altLang="en-US" sz="28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构造一个导数连续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的分段插</a:t>
                </a:r>
                <a:r>
                  <a:rPr lang="zh-CN" altLang="en-US" sz="28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值函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</a:t>
                </a:r>
                <a:r>
                  <a:rPr lang="zh-CN" altLang="en-US" sz="28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满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足条件</a:t>
                </a:r>
                <a:endParaRPr lang="en-US" altLang="zh-CN" sz="2800" dirty="0" smtClean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fontAlgn="base">
                  <a:lnSpc>
                    <a:spcPct val="120000"/>
                  </a:lnSpc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;</m:t>
                      </m:r>
                    </m:oMath>
                  </m:oMathPara>
                </a14:m>
                <a:endParaRPr lang="en-US" altLang="zh-CN" sz="2800" b="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fontAlgn="base">
                  <a:lnSpc>
                    <a:spcPct val="120000"/>
                  </a:lnSpc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=0,1,⋯,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CN" sz="2800" b="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fontAlgn="base">
                  <a:lnSpc>
                    <a:spcPct val="120000"/>
                  </a:lnSpc>
                  <a:spcBef>
                    <a:spcPts val="0"/>
                  </a:spcBef>
                  <a:spcAft>
                    <a:spcPct val="0"/>
                  </a:spcAft>
                  <a:buFontTx/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e>
                    </m:d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在每个小区间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上是三次多项式。</a:t>
                </a:r>
                <a:endParaRPr lang="en-US" altLang="zh-CN" sz="2800" dirty="0" smtClean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631" y="1492346"/>
                <a:ext cx="7680727" cy="3797963"/>
              </a:xfrm>
              <a:prstGeom prst="rect">
                <a:avLst/>
              </a:prstGeom>
              <a:blipFill rotWithShape="0">
                <a:blip r:embed="rId2"/>
                <a:stretch>
                  <a:fillRect l="-1668" t="-1284" r="-63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00631" y="5160294"/>
                <a:ext cx="82932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黑体" panose="02010609060101010101" pitchFamily="49" charset="-122"/>
                  </a:rPr>
                  <a:t>根据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三次埃尔米特插值多项式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黑体" panose="02010609060101010101" pitchFamily="49" charset="-122"/>
                  </a:rPr>
                  <a:t>的表达式可知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黑体" panose="02010609060101010101" pitchFamily="49" charset="-122"/>
                  </a:rPr>
                  <a:t>，</a:t>
                </a:r>
                <a:endParaRPr lang="zh-CN" altLang="en-US" sz="2800" dirty="0">
                  <a:solidFill>
                    <a:srgbClr val="000000"/>
                  </a:solidFill>
                  <a:latin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1" y="5160294"/>
                <a:ext cx="8293203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544" t="-15294" r="-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761738" y="5674888"/>
                <a:ext cx="57439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黑体" panose="02010609060101010101" pitchFamily="49" charset="-122"/>
                  </a:rPr>
                  <a:t>在区间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黑体" panose="02010609060101010101" pitchFamily="49" charset="-122"/>
                  </a:rPr>
                  <a:t>上的表达式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黑体" panose="02010609060101010101" pitchFamily="49" charset="-122"/>
                  </a:rPr>
                  <a:t>为</a:t>
                </a:r>
                <a:endParaRPr lang="zh-CN" altLang="en-US" sz="2800" dirty="0">
                  <a:solidFill>
                    <a:srgbClr val="000000"/>
                  </a:solidFill>
                  <a:latin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38" y="5674888"/>
                <a:ext cx="5743907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5116" r="-212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05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分段三次埃尔米特插值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77784" y="1531226"/>
                <a:ext cx="7126566" cy="105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1+2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84" y="1531226"/>
                <a:ext cx="7126566" cy="10532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77784" y="2659964"/>
                <a:ext cx="6470105" cy="105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1+2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</m:oMath>
                  </m:oMathPara>
                </a14:m>
                <a:endParaRPr 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84" y="2659964"/>
                <a:ext cx="6470105" cy="10532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03923" y="4648946"/>
                <a:ext cx="56712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上式对于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=0,1,⋯,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成立。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23" y="4648946"/>
                <a:ext cx="567122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151" t="-15294" b="-3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577784" y="3788702"/>
            <a:ext cx="7546347" cy="833474"/>
            <a:chOff x="949654" y="1949015"/>
            <a:chExt cx="7546347" cy="833474"/>
          </a:xfrm>
        </p:grpSpPr>
        <p:grpSp>
          <p:nvGrpSpPr>
            <p:cNvPr id="11" name="组合 10"/>
            <p:cNvGrpSpPr/>
            <p:nvPr/>
          </p:nvGrpSpPr>
          <p:grpSpPr>
            <a:xfrm>
              <a:off x="4278803" y="1954697"/>
              <a:ext cx="4217198" cy="827792"/>
              <a:chOff x="802738" y="3497161"/>
              <a:chExt cx="4217198" cy="8277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802738" y="3736944"/>
                    <a:ext cx="251030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738" y="3736944"/>
                    <a:ext cx="2510303" cy="43088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组合 26"/>
              <p:cNvGrpSpPr/>
              <p:nvPr/>
            </p:nvGrpSpPr>
            <p:grpSpPr>
              <a:xfrm>
                <a:off x="1851795" y="3734615"/>
                <a:ext cx="1339925" cy="430887"/>
                <a:chOff x="5848709" y="2971800"/>
                <a:chExt cx="1339925" cy="430887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文本框 35"/>
                    <p:cNvSpPr txBox="1"/>
                    <p:nvPr/>
                  </p:nvSpPr>
                  <p:spPr>
                    <a:xfrm>
                      <a:off x="5848709" y="2971800"/>
                      <a:ext cx="38119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6" name="文本框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8709" y="2971800"/>
                      <a:ext cx="381195" cy="43088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文本框 36"/>
                    <p:cNvSpPr txBox="1"/>
                    <p:nvPr/>
                  </p:nvSpPr>
                  <p:spPr>
                    <a:xfrm>
                      <a:off x="6029855" y="2971800"/>
                      <a:ext cx="115877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7" name="文本框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9855" y="2971800"/>
                      <a:ext cx="1158779" cy="43088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" name="组合 27"/>
              <p:cNvGrpSpPr/>
              <p:nvPr/>
            </p:nvGrpSpPr>
            <p:grpSpPr>
              <a:xfrm>
                <a:off x="3064464" y="3497161"/>
                <a:ext cx="1955472" cy="827792"/>
                <a:chOff x="3605615" y="4273540"/>
                <a:chExt cx="1955472" cy="827792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文本框 28"/>
                    <p:cNvSpPr txBox="1"/>
                    <p:nvPr/>
                  </p:nvSpPr>
                  <p:spPr>
                    <a:xfrm>
                      <a:off x="3605615" y="4324773"/>
                      <a:ext cx="1955472" cy="7765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                </m:t>
                                        </m:r>
                                      </m:num>
                                      <m:den/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9" name="文本框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5615" y="4324773"/>
                      <a:ext cx="1955472" cy="77655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组合 29"/>
                <p:cNvGrpSpPr/>
                <p:nvPr/>
              </p:nvGrpSpPr>
              <p:grpSpPr>
                <a:xfrm>
                  <a:off x="4033154" y="4273540"/>
                  <a:ext cx="996882" cy="430887"/>
                  <a:chOff x="5848709" y="2971800"/>
                  <a:chExt cx="996882" cy="43088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4" name="文本框 33"/>
                      <p:cNvSpPr txBox="1"/>
                      <p:nvPr/>
                    </p:nvSpPr>
                    <p:spPr>
                      <a:xfrm>
                        <a:off x="5848709" y="2971800"/>
                        <a:ext cx="38119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4" name="文本框 3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48709" y="2971800"/>
                        <a:ext cx="381195" cy="430887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5" name="文本框 34"/>
                      <p:cNvSpPr txBox="1"/>
                      <p:nvPr/>
                    </p:nvSpPr>
                    <p:spPr>
                      <a:xfrm>
                        <a:off x="6029855" y="2971800"/>
                        <a:ext cx="815736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5" name="文本框 3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9855" y="2971800"/>
                        <a:ext cx="815736" cy="430887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3768666" y="4653193"/>
                  <a:ext cx="1462710" cy="430887"/>
                  <a:chOff x="6071919" y="3832675"/>
                  <a:chExt cx="1462710" cy="43088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" name="文本框 31"/>
                      <p:cNvSpPr txBox="1"/>
                      <p:nvPr/>
                    </p:nvSpPr>
                    <p:spPr>
                      <a:xfrm>
                        <a:off x="6071919" y="3832675"/>
                        <a:ext cx="891078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2" name="文本框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71919" y="3832675"/>
                        <a:ext cx="891078" cy="430887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文本框 32"/>
                      <p:cNvSpPr txBox="1"/>
                      <p:nvPr/>
                    </p:nvSpPr>
                    <p:spPr>
                      <a:xfrm>
                        <a:off x="6718893" y="3832675"/>
                        <a:ext cx="815736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" name="文本框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8893" y="3832675"/>
                        <a:ext cx="815736" cy="430887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b="-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12" name="组合 11"/>
            <p:cNvGrpSpPr/>
            <p:nvPr/>
          </p:nvGrpSpPr>
          <p:grpSpPr>
            <a:xfrm>
              <a:off x="949654" y="1949015"/>
              <a:ext cx="3645290" cy="833474"/>
              <a:chOff x="949654" y="1949015"/>
              <a:chExt cx="3645290" cy="833474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949654" y="2202065"/>
                <a:ext cx="1857688" cy="433216"/>
                <a:chOff x="949654" y="2202065"/>
                <a:chExt cx="1857688" cy="433216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文本框 21"/>
                    <p:cNvSpPr txBox="1"/>
                    <p:nvPr/>
                  </p:nvSpPr>
                  <p:spPr>
                    <a:xfrm>
                      <a:off x="949654" y="2204394"/>
                      <a:ext cx="185768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     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2" name="文本框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9654" y="2204394"/>
                      <a:ext cx="1857688" cy="430887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b="-14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3" name="组合 22"/>
                <p:cNvGrpSpPr/>
                <p:nvPr/>
              </p:nvGrpSpPr>
              <p:grpSpPr>
                <a:xfrm>
                  <a:off x="1670649" y="2202065"/>
                  <a:ext cx="996882" cy="430887"/>
                  <a:chOff x="5848709" y="2971800"/>
                  <a:chExt cx="996882" cy="43088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" name="文本框 23"/>
                      <p:cNvSpPr txBox="1"/>
                      <p:nvPr/>
                    </p:nvSpPr>
                    <p:spPr>
                      <a:xfrm>
                        <a:off x="5848709" y="2971800"/>
                        <a:ext cx="38119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4" name="文本框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48709" y="2971800"/>
                        <a:ext cx="381195" cy="430887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5" name="文本框 24"/>
                      <p:cNvSpPr txBox="1"/>
                      <p:nvPr/>
                    </p:nvSpPr>
                    <p:spPr>
                      <a:xfrm>
                        <a:off x="6029855" y="2971800"/>
                        <a:ext cx="815736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5" name="文本框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9855" y="2971800"/>
                        <a:ext cx="815736" cy="430887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4" name="组合 13"/>
              <p:cNvGrpSpPr/>
              <p:nvPr/>
            </p:nvGrpSpPr>
            <p:grpSpPr>
              <a:xfrm>
                <a:off x="2560926" y="1949015"/>
                <a:ext cx="2034018" cy="833474"/>
                <a:chOff x="4010163" y="2170789"/>
                <a:chExt cx="2034018" cy="833474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4203165" y="2573376"/>
                  <a:ext cx="1503819" cy="430887"/>
                  <a:chOff x="4032403" y="5493589"/>
                  <a:chExt cx="1503819" cy="43088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" name="文本框 19"/>
                      <p:cNvSpPr txBox="1"/>
                      <p:nvPr/>
                    </p:nvSpPr>
                    <p:spPr>
                      <a:xfrm>
                        <a:off x="4032403" y="5493589"/>
                        <a:ext cx="54803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" name="文本框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2403" y="5493589"/>
                        <a:ext cx="548035" cy="430887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" name="文本框 20"/>
                      <p:cNvSpPr txBox="1"/>
                      <p:nvPr/>
                    </p:nvSpPr>
                    <p:spPr>
                      <a:xfrm>
                        <a:off x="4377443" y="5493589"/>
                        <a:ext cx="1158779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1" name="文本框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77443" y="5493589"/>
                        <a:ext cx="1158779" cy="430887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4294317" y="2170789"/>
                  <a:ext cx="1339925" cy="430887"/>
                  <a:chOff x="5848709" y="2971800"/>
                  <a:chExt cx="1339925" cy="43088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文本框 17"/>
                      <p:cNvSpPr txBox="1"/>
                      <p:nvPr/>
                    </p:nvSpPr>
                    <p:spPr>
                      <a:xfrm>
                        <a:off x="5848709" y="2971800"/>
                        <a:ext cx="38119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文本框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48709" y="2971800"/>
                        <a:ext cx="381195" cy="430887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" name="文本框 18"/>
                      <p:cNvSpPr txBox="1"/>
                      <p:nvPr/>
                    </p:nvSpPr>
                    <p:spPr>
                      <a:xfrm>
                        <a:off x="6029855" y="2971800"/>
                        <a:ext cx="1158779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9" name="文本框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29855" y="2971800"/>
                        <a:ext cx="1158779" cy="430887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文本框 16"/>
                    <p:cNvSpPr txBox="1"/>
                    <p:nvPr/>
                  </p:nvSpPr>
                  <p:spPr>
                    <a:xfrm>
                      <a:off x="4010163" y="2227704"/>
                      <a:ext cx="2034018" cy="7765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                 </m:t>
                                        </m:r>
                                      </m:num>
                                      <m:den/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17" name="文本框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0163" y="2227704"/>
                      <a:ext cx="2034018" cy="776559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9" name="组合 38"/>
          <p:cNvGrpSpPr/>
          <p:nvPr/>
        </p:nvGrpSpPr>
        <p:grpSpPr>
          <a:xfrm>
            <a:off x="603662" y="5165561"/>
            <a:ext cx="7324013" cy="958808"/>
            <a:chOff x="603662" y="5165561"/>
            <a:chExt cx="7324013" cy="9588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603662" y="5165561"/>
                  <a:ext cx="732401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:r>
                    <a:rPr lang="zh-CN" altLang="en-US" sz="2800" dirty="0" smtClean="0">
                      <a:latin typeface="黑体" panose="02010609060101010101" pitchFamily="49" charset="-122"/>
                    </a:rPr>
                    <a:t>利用三</a:t>
                  </a:r>
                  <a:r>
                    <a:rPr lang="zh-CN" altLang="en-US" sz="2800" dirty="0">
                      <a:latin typeface="黑体" panose="02010609060101010101" pitchFamily="49" charset="-122"/>
                    </a:rPr>
                    <a:t>次埃尔米特插值多项式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黑体" panose="02010609060101010101" pitchFamily="49" charset="-122"/>
                    </a:rPr>
                    <a:t>的余项</a:t>
                  </a:r>
                  <a:r>
                    <a:rPr lang="zh-CN" altLang="en-US" sz="2800" dirty="0" smtClean="0">
                      <a:solidFill>
                        <a:srgbClr val="000000"/>
                      </a:solidFill>
                      <a:latin typeface="黑体" panose="02010609060101010101" pitchFamily="49" charset="-122"/>
                    </a:rPr>
                    <a:t>，</a:t>
                  </a:r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662" y="5165561"/>
                  <a:ext cx="7324013" cy="5232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1665" t="-13953" b="-29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文本框 3"/>
            <p:cNvSpPr txBox="1"/>
            <p:nvPr/>
          </p:nvSpPr>
          <p:spPr>
            <a:xfrm>
              <a:off x="2797637" y="5601149"/>
              <a:ext cx="26868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800" dirty="0">
                  <a:solidFill>
                    <a:srgbClr val="000000"/>
                  </a:solidFill>
                  <a:latin typeface="黑体" panose="02010609060101010101" pitchFamily="49" charset="-122"/>
                </a:rPr>
                <a:t>可得误差</a:t>
              </a:r>
              <a:endParaRPr lang="en-US" sz="2800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13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分段三次埃尔米特插值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45397" y="1514996"/>
                <a:ext cx="6636304" cy="658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384</m:t>
                              </m:r>
                            </m:den>
                          </m:f>
                        </m:e>
                      </m:box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</m:sup>
                      </m:sSubSup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97" y="1514996"/>
                <a:ext cx="6636304" cy="6588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092058" y="2152104"/>
                <a:ext cx="25340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058" y="2152104"/>
                <a:ext cx="253409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05975" y="2684266"/>
                <a:ext cx="6950768" cy="146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𝐶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4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在节点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&lt;⋯&lt;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</m:oMath>
                  </m:oMathPara>
                </a14:m>
                <a:endParaRPr lang="en-US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上的分段三次埃尔米特插值多项式，则有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75" y="2684266"/>
                <a:ext cx="6950768" cy="1461939"/>
              </a:xfrm>
              <a:prstGeom prst="rect">
                <a:avLst/>
              </a:prstGeom>
              <a:blipFill rotWithShape="0">
                <a:blip r:embed="rId4"/>
                <a:stretch>
                  <a:fillRect l="-1840" t="-5833" b="-1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05975" y="4170397"/>
                <a:ext cx="6677021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384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</m:sup>
                      </m:sSup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4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75" y="4170397"/>
                <a:ext cx="6677021" cy="602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83609" y="4908293"/>
                <a:ext cx="3820148" cy="564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09" y="4908293"/>
                <a:ext cx="3820148" cy="5640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83609" y="2152104"/>
                <a:ext cx="22702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09" y="2152104"/>
                <a:ext cx="2270237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40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分段三次埃尔米特插值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3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3297" y="2779355"/>
            <a:ext cx="7678061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表明分段三次埃尔米特插值比分段线性插值效果明显改善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光滑度更高，误差更小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但这种插值要求给出节点上的导数值，所要提供的信息太多，其光滑度也不高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只有一阶导数连续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，下面我们将介绍一种克服这些缺点的插值方法。</a:t>
            </a:r>
            <a:endParaRPr 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03297" y="1544364"/>
                <a:ext cx="4432880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97" y="1544364"/>
                <a:ext cx="4432880" cy="5636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03297" y="2196032"/>
                <a:ext cx="53819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上一致收敛到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97" y="2196032"/>
                <a:ext cx="538192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3953" r="-90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8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高次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插值的病态性质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95223" y="1492371"/>
                <a:ext cx="7763773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前面我们根据区间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上给出的节点做插值多项式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近似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，一般总认为插值节点越多，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的次数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越高，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逼近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的精度就越好，但实际上并非如此。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这是因为对任意的插值节点，当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→+∞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不一定收敛于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德国数学家龙格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(Runge)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1901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年就给出了一个等距节点插值多项式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不收敛于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的例子。</a:t>
                </a:r>
                <a:endParaRPr lang="en-US" sz="2800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3" y="1492371"/>
                <a:ext cx="7763773" cy="3693319"/>
              </a:xfrm>
              <a:prstGeom prst="rect">
                <a:avLst/>
              </a:prstGeom>
              <a:blipFill rotWithShape="0">
                <a:blip r:embed="rId2"/>
                <a:stretch>
                  <a:fillRect l="-1650" t="-2145" r="-1178" b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90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高次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插值的病态性质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3851" y="1500998"/>
                <a:ext cx="7358330" cy="3173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龙格给出的函数是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1+25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它在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上各阶导数都存在。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上取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个等距节点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=−1+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=0,1,⋯,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51" y="1500998"/>
                <a:ext cx="7358330" cy="3173497"/>
              </a:xfrm>
              <a:prstGeom prst="rect">
                <a:avLst/>
              </a:prstGeom>
              <a:blipFill rotWithShape="0">
                <a:blip r:embed="rId2"/>
                <a:stretch>
                  <a:fillRect l="-1657" t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91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高次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插值的病态性质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804509" y="1574760"/>
            <a:ext cx="5579739" cy="4455016"/>
            <a:chOff x="3222611" y="1574760"/>
            <a:chExt cx="5579739" cy="445501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3" t="5219" r="8424" b="2888"/>
            <a:stretch/>
          </p:blipFill>
          <p:spPr>
            <a:xfrm>
              <a:off x="3222611" y="1574760"/>
              <a:ext cx="5579739" cy="4455016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/>
          </p:nvGrpSpPr>
          <p:grpSpPr>
            <a:xfrm>
              <a:off x="6138154" y="2159539"/>
              <a:ext cx="781293" cy="651755"/>
              <a:chOff x="6138154" y="2159539"/>
              <a:chExt cx="781293" cy="651755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138154" y="2188723"/>
                <a:ext cx="690663" cy="6225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6217157" y="2159539"/>
                    <a:ext cx="5715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oMath>
                      </m:oMathPara>
                    </a14:m>
                    <a:endParaRPr lang="en-US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7157" y="2159539"/>
                    <a:ext cx="571567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511" r="-8511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6158790" y="2500008"/>
                    <a:ext cx="7606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8790" y="2500008"/>
                    <a:ext cx="760657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40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6646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高次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插值的病态性质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00498" y="1591813"/>
            <a:ext cx="5550143" cy="4425055"/>
            <a:chOff x="3258613" y="1611268"/>
            <a:chExt cx="5550143" cy="4425055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3" t="5121" r="8295" b="3604"/>
            <a:stretch/>
          </p:blipFill>
          <p:spPr>
            <a:xfrm>
              <a:off x="3258613" y="1611268"/>
              <a:ext cx="5550143" cy="442505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6225702" y="3677055"/>
              <a:ext cx="680936" cy="10214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6274341" y="3618687"/>
                  <a:ext cx="5715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oMath>
                    </m:oMathPara>
                  </a14:m>
                  <a:endParaRPr lang="en-US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341" y="3618687"/>
                  <a:ext cx="57156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511" r="-8511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6229384" y="3981161"/>
                  <a:ext cx="7606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10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384" y="3981161"/>
                  <a:ext cx="760657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6229384" y="4360707"/>
                  <a:ext cx="7606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16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384" y="4360707"/>
                  <a:ext cx="76065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400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797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高次</a:t>
            </a:r>
            <a:r>
              <a:rPr lang="zh-CN" altLang="en-US" sz="2800" dirty="0" smtClean="0">
                <a:solidFill>
                  <a:srgbClr val="0070C0"/>
                </a:solidFill>
                <a:ea typeface="字魂54号-贤黑" panose="00000500000000000000" pitchFamily="2" charset="-122"/>
              </a:rPr>
              <a:t>插值的病态性质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1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99260" y="1499345"/>
                <a:ext cx="6810831" cy="3469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龙格证明了，存在一个常数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≈0.726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而当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𝑐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发散。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这说明用高次插值多项式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近似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效果并不好，因而通常不用高次插值，而用分段低次插值。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60" y="1499345"/>
                <a:ext cx="6810831" cy="3469411"/>
              </a:xfrm>
              <a:prstGeom prst="rect">
                <a:avLst/>
              </a:prstGeom>
              <a:blipFill rotWithShape="0">
                <a:blip r:embed="rId2"/>
                <a:stretch>
                  <a:fillRect l="-1789" t="-2285" r="-716" b="-4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87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分段线性插值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9"/>
              <p:cNvSpPr>
                <a:spLocks noChangeArrowheads="1"/>
              </p:cNvSpPr>
              <p:nvPr/>
            </p:nvSpPr>
            <p:spPr bwMode="auto">
              <a:xfrm>
                <a:off x="601733" y="1497291"/>
                <a:ext cx="8110032" cy="609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buFontTx/>
                  <a:buNone/>
                </a:pP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anose="02010609060101010101" pitchFamily="49" charset="-122"/>
                  </a:rPr>
                  <a:t>分</a:t>
                </a:r>
                <a:r>
                  <a:rPr lang="zh-CN" altLang="en-US" sz="2800" dirty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anose="02010609060101010101" pitchFamily="49" charset="-122"/>
                  </a:rPr>
                  <a:t>段线性插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黑体" panose="02010609060101010101" pitchFamily="49" charset="-122"/>
                  </a:rPr>
                  <a:t>值</a:t>
                </a:r>
                <a:r>
                  <a:rPr lang="zh-CN" altLang="en-US" sz="2800" dirty="0" smtClean="0">
                    <a:ea typeface="黑体" panose="02010609060101010101" pitchFamily="49" charset="-122"/>
                  </a:rPr>
                  <a:t>：用</a:t>
                </a:r>
                <a:r>
                  <a:rPr lang="zh-CN" altLang="en-US" sz="2800" dirty="0">
                    <a:ea typeface="黑体" panose="02010609060101010101" pitchFamily="49" charset="-122"/>
                  </a:rPr>
                  <a:t>通过插值点的折线段逼近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733" y="1497291"/>
                <a:ext cx="8110032" cy="609398"/>
              </a:xfrm>
              <a:prstGeom prst="rect">
                <a:avLst/>
              </a:prstGeom>
              <a:blipFill rotWithShape="0">
                <a:blip r:embed="rId2"/>
                <a:stretch>
                  <a:fillRect l="-1654" t="-9000" b="-21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01732" y="2081464"/>
                <a:ext cx="7565283" cy="3626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已知节点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上的函数值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80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，求折线函数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满足</a:t>
                </a:r>
                <a:endParaRPr lang="en-US" altLang="zh-CN" sz="2800" dirty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(2)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(3)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在每个小区间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上是线性函数</a:t>
                </a:r>
                <a:endParaRPr lang="en-US" altLang="zh-CN" sz="2800" dirty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</a:rPr>
                  <a:t>为</a:t>
                </a:r>
                <a:r>
                  <a:rPr lang="zh-CN" altLang="en-US" sz="2800" dirty="0" smtClean="0">
                    <a:solidFill>
                      <a:srgbClr val="731B7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</a:rPr>
                  <a:t>分段线性插值函数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。</a:t>
                </a:r>
                <a:endPara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32" y="2081464"/>
                <a:ext cx="7565283" cy="3626057"/>
              </a:xfrm>
              <a:prstGeom prst="rect">
                <a:avLst/>
              </a:prstGeom>
              <a:blipFill rotWithShape="0">
                <a:blip r:embed="rId3"/>
                <a:stretch>
                  <a:fillRect l="-1692" t="-2017" r="-483" b="-2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7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分段线性插值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3289" y="1499539"/>
                <a:ext cx="7384771" cy="1764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由定义，在每个小区间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=0,1,⋯,</m:t>
                    </m:r>
                  </m:oMath>
                </a14:m>
                <a:endParaRPr lang="en-US" altLang="zh-CN" sz="2800" b="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−1)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89" y="1499539"/>
                <a:ext cx="7384771" cy="1764842"/>
              </a:xfrm>
              <a:prstGeom prst="rect">
                <a:avLst/>
              </a:prstGeom>
              <a:blipFill rotWithShape="0">
                <a:blip r:embed="rId2"/>
                <a:stretch>
                  <a:fillRect l="-1734" t="-4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01044" y="3264381"/>
                <a:ext cx="738701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分段线性插值的误差估计可利用线性插值余项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2.15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得到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44" y="3264381"/>
                <a:ext cx="7387016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734" t="-6369" r="-495" b="-15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94118" y="4993447"/>
                <a:ext cx="306955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18" y="4993447"/>
                <a:ext cx="3069558" cy="5636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601044" y="4201497"/>
            <a:ext cx="7337264" cy="714427"/>
            <a:chOff x="644175" y="4055622"/>
            <a:chExt cx="7337264" cy="7144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644175" y="4150136"/>
                  <a:ext cx="3353867" cy="619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≤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                     </m:t>
                            </m:r>
                          </m:e>
                        </m:func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75" y="4150136"/>
                  <a:ext cx="3353867" cy="61991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组合 16"/>
            <p:cNvGrpSpPr/>
            <p:nvPr/>
          </p:nvGrpSpPr>
          <p:grpSpPr>
            <a:xfrm>
              <a:off x="1629110" y="4140678"/>
              <a:ext cx="2213362" cy="440345"/>
              <a:chOff x="1508340" y="2450731"/>
              <a:chExt cx="2213362" cy="44034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1508340" y="2460189"/>
                    <a:ext cx="2213362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3" name="文本框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340" y="2460189"/>
                    <a:ext cx="2213362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2348740" y="2450731"/>
                    <a:ext cx="124720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4" name="文本框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8740" y="2450731"/>
                    <a:ext cx="1247200" cy="43088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1665063" y="2450731"/>
                    <a:ext cx="88690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5063" y="2450731"/>
                    <a:ext cx="886909" cy="43088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572574" y="4140677"/>
                  <a:ext cx="44884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≤</m:t>
                        </m:r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574" y="4140677"/>
                  <a:ext cx="448841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4161676" y="4055622"/>
                  <a:ext cx="1956048" cy="619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≤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/>
                        </m:func>
                      </m:oMath>
                    </m:oMathPara>
                  </a14:m>
                  <a:endParaRPr 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676" y="4055622"/>
                  <a:ext cx="1956048" cy="6199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3839106" y="4105089"/>
                  <a:ext cx="535403" cy="5037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106" y="4105089"/>
                  <a:ext cx="535403" cy="503728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组合 20"/>
            <p:cNvGrpSpPr/>
            <p:nvPr/>
          </p:nvGrpSpPr>
          <p:grpSpPr>
            <a:xfrm>
              <a:off x="5139700" y="4055622"/>
              <a:ext cx="2841739" cy="430889"/>
              <a:chOff x="1568728" y="2692270"/>
              <a:chExt cx="2841739" cy="43088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1568728" y="2692272"/>
                    <a:ext cx="2841739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                </m:t>
                              </m:r>
                            </m:e>
                          </m:d>
                        </m:oMath>
                      </m:oMathPara>
                    </a14:m>
                    <a:endParaRPr 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8728" y="2692272"/>
                    <a:ext cx="2841739" cy="43088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组合 22"/>
              <p:cNvGrpSpPr/>
              <p:nvPr/>
            </p:nvGrpSpPr>
            <p:grpSpPr>
              <a:xfrm>
                <a:off x="1689589" y="2692271"/>
                <a:ext cx="1263038" cy="430887"/>
                <a:chOff x="5727939" y="2687959"/>
                <a:chExt cx="1263038" cy="430887"/>
              </a:xfrm>
            </p:grpSpPr>
            <p:grpSp>
              <p:nvGrpSpPr>
                <p:cNvPr id="29" name="组合 28"/>
                <p:cNvGrpSpPr/>
                <p:nvPr/>
              </p:nvGrpSpPr>
              <p:grpSpPr>
                <a:xfrm>
                  <a:off x="5858242" y="2687959"/>
                  <a:ext cx="1005512" cy="430887"/>
                  <a:chOff x="5848709" y="2971800"/>
                  <a:chExt cx="1005512" cy="43088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" name="文本框 30"/>
                      <p:cNvSpPr txBox="1"/>
                      <p:nvPr/>
                    </p:nvSpPr>
                    <p:spPr>
                      <a:xfrm>
                        <a:off x="5848709" y="2971800"/>
                        <a:ext cx="38119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1" name="文本框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48709" y="2971800"/>
                        <a:ext cx="381195" cy="430887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" name="文本框 31"/>
                      <p:cNvSpPr txBox="1"/>
                      <p:nvPr/>
                    </p:nvSpPr>
                    <p:spPr>
                      <a:xfrm>
                        <a:off x="6038485" y="2971800"/>
                        <a:ext cx="815736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2" name="文本框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8485" y="2971800"/>
                        <a:ext cx="815736" cy="430887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文本框 29"/>
                    <p:cNvSpPr txBox="1"/>
                    <p:nvPr/>
                  </p:nvSpPr>
                  <p:spPr>
                    <a:xfrm>
                      <a:off x="5727939" y="2687959"/>
                      <a:ext cx="126303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     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30" name="文本框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27939" y="2687959"/>
                      <a:ext cx="1263038" cy="43088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" name="组合 23"/>
              <p:cNvGrpSpPr/>
              <p:nvPr/>
            </p:nvGrpSpPr>
            <p:grpSpPr>
              <a:xfrm>
                <a:off x="2709913" y="2692270"/>
                <a:ext cx="1577227" cy="430888"/>
                <a:chOff x="5745191" y="3324957"/>
                <a:chExt cx="1577227" cy="430888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5858242" y="3324957"/>
                  <a:ext cx="1348555" cy="430887"/>
                  <a:chOff x="5848709" y="2971800"/>
                  <a:chExt cx="1348555" cy="43088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7" name="文本框 26"/>
                      <p:cNvSpPr txBox="1"/>
                      <p:nvPr/>
                    </p:nvSpPr>
                    <p:spPr>
                      <a:xfrm>
                        <a:off x="5848709" y="2971800"/>
                        <a:ext cx="381195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8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7" name="文本框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48709" y="2971800"/>
                        <a:ext cx="381195" cy="430887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8" name="文本框 27"/>
                      <p:cNvSpPr txBox="1"/>
                      <p:nvPr/>
                    </p:nvSpPr>
                    <p:spPr>
                      <a:xfrm>
                        <a:off x="6038485" y="2971800"/>
                        <a:ext cx="1158779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8" name="文本框 2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38485" y="2971800"/>
                        <a:ext cx="1158779" cy="430887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文本框 25"/>
                    <p:cNvSpPr txBox="1"/>
                    <p:nvPr/>
                  </p:nvSpPr>
                  <p:spPr>
                    <a:xfrm>
                      <a:off x="5745191" y="3324958"/>
                      <a:ext cx="157722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>
                        <a:spcBef>
                          <a:spcPts val="600"/>
                        </a:spcBef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          </m:t>
                                </m:r>
                              </m:e>
                            </m:d>
                          </m:oMath>
                        </m:oMathPara>
                      </a14:m>
                      <a:endParaRPr lang="en-US" sz="28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p:txBody>
                </p:sp>
              </mc:Choice>
              <mc:Fallback>
                <p:sp>
                  <p:nvSpPr>
                    <p:cNvPr id="26" name="文本框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45191" y="3324958"/>
                      <a:ext cx="1577227" cy="430887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7130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01099" y="3569672"/>
                <a:ext cx="5064015" cy="650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</m:t>
                      </m:r>
                      <m:box>
                        <m:box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8</m:t>
                              </m:r>
                            </m:den>
                          </m:f>
                        </m:e>
                      </m:box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9" y="3569672"/>
                <a:ext cx="5064015" cy="6506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A09D213-F1F8-4531-9E34-67C1D353B5D2}"/>
              </a:ext>
            </a:extLst>
          </p:cNvPr>
          <p:cNvSpPr txBox="1"/>
          <p:nvPr/>
        </p:nvSpPr>
        <p:spPr>
          <a:xfrm>
            <a:off x="1399727" y="798122"/>
            <a:ext cx="41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字魂54号-贤黑" panose="00000500000000000000" pitchFamily="2" charset="-122"/>
                <a:cs typeface="Times New Roman" panose="02020603050405020304" pitchFamily="18" charset="0"/>
              </a:rPr>
              <a:t>分段线性插值</a:t>
            </a:r>
            <a:endParaRPr lang="zh-CN" altLang="en-US" sz="2800" dirty="0">
              <a:solidFill>
                <a:srgbClr val="0070C0"/>
              </a:solidFill>
              <a:ea typeface="字魂54号-贤黑" panose="00000500000000000000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AC855A7E-7B0C-41D7-A489-CE234937B066}"/>
              </a:ext>
            </a:extLst>
          </p:cNvPr>
          <p:cNvSpPr/>
          <p:nvPr/>
        </p:nvSpPr>
        <p:spPr>
          <a:xfrm>
            <a:off x="911936" y="855442"/>
            <a:ext cx="487791" cy="39029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思源宋体 Heavy" panose="02020900000000000000" pitchFamily="18" charset="-122"/>
                <a:ea typeface="思源宋体 Heavy" panose="02020900000000000000" pitchFamily="18" charset="-122"/>
              </a:rPr>
              <a:t>2</a:t>
            </a:r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01099" y="1493643"/>
                <a:ext cx="3628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9" y="1493643"/>
                <a:ext cx="3628417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529"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01099" y="1830803"/>
                <a:ext cx="7608237" cy="1053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9" y="1830803"/>
                <a:ext cx="7608237" cy="10532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878399" y="2907944"/>
                <a:ext cx="859210" cy="606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99" y="2907944"/>
                <a:ext cx="859210" cy="60676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86497" y="4229474"/>
                <a:ext cx="4493217" cy="594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≤</m:t>
                      </m:r>
                      <m:box>
                        <m:box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8</m:t>
                              </m:r>
                            </m:den>
                          </m:f>
                        </m:e>
                      </m:box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97" y="4229474"/>
                <a:ext cx="4493217" cy="5943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886497" y="4905931"/>
                <a:ext cx="4432880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≤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97" y="4905931"/>
                <a:ext cx="4432880" cy="563680"/>
              </a:xfrm>
              <a:prstGeom prst="rect">
                <a:avLst/>
              </a:prstGeom>
              <a:blipFill rotWithShape="0">
                <a:blip r:embed="rId7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772790" y="5469611"/>
                <a:ext cx="5436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上一致收敛到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790" y="5469611"/>
                <a:ext cx="5436546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3953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93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千图网海量PPT模板www.58pic.com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600"/>
          </a:spcBef>
          <a:defRPr sz="2800" dirty="0" smtClean="0">
            <a:latin typeface="黑体" panose="02010609060101010101" pitchFamily="49" charset="-122"/>
            <a:ea typeface="黑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439</Words>
  <Application>Microsoft Office PowerPoint</Application>
  <PresentationFormat>宽屏</PresentationFormat>
  <Paragraphs>115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黑体</vt:lpstr>
      <vt:lpstr>思源宋体 Heavy</vt:lpstr>
      <vt:lpstr>宋体</vt:lpstr>
      <vt:lpstr>字魂54号-贤黑</vt:lpstr>
      <vt:lpstr>Arial</vt:lpstr>
      <vt:lpstr>Cambria Math</vt:lpstr>
      <vt:lpstr>Times New Roman</vt:lpstr>
      <vt:lpstr>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Olivia Fung</dc:creator>
  <cp:lastModifiedBy>Gang Xie</cp:lastModifiedBy>
  <cp:revision>336</cp:revision>
  <dcterms:created xsi:type="dcterms:W3CDTF">2019-06-25T11:16:20Z</dcterms:created>
  <dcterms:modified xsi:type="dcterms:W3CDTF">2019-09-04T16:44:47Z</dcterms:modified>
</cp:coreProperties>
</file>