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92" r:id="rId2"/>
    <p:sldId id="393" r:id="rId3"/>
    <p:sldId id="394" r:id="rId4"/>
    <p:sldId id="395" r:id="rId5"/>
    <p:sldId id="396" r:id="rId6"/>
    <p:sldId id="397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398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B7B"/>
    <a:srgbClr val="6C589B"/>
    <a:srgbClr val="74066F"/>
    <a:srgbClr val="0070C0"/>
    <a:srgbClr val="80D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70" autoAdjust="0"/>
  </p:normalViewPr>
  <p:slideViewPr>
    <p:cSldViewPr snapToGrid="0">
      <p:cViewPr varScale="1">
        <p:scale>
          <a:sx n="111" d="100"/>
          <a:sy n="111" d="100"/>
        </p:scale>
        <p:origin x="32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BACD-6953-4199-8765-F311EBB1D0E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768D-0CDD-4AFB-905E-A8147AE5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9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>
            <a:extLst>
              <a:ext uri="{FF2B5EF4-FFF2-40B4-BE49-F238E27FC236}">
                <a16:creationId xmlns:a16="http://schemas.microsoft.com/office/drawing/2014/main" xmlns="" id="{63384B7A-08CA-4633-B69F-BDBE11627370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BBCB3BC-55F4-45D6-B2C5-60F6485306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D692693-3526-4ED1-AEBA-15A930A9D4C5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xmlns="" id="{20FFDAA8-71B0-43F5-8C77-860D8E3B3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xmlns="" id="{97F70F8D-CBA3-49A3-9793-249D39AE6F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0F3F049-ED9C-4F2A-A294-702101022906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DF392B87-C464-41E7-BBDB-17723DDD6A4F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AEE85FC3-6A2D-4783-A632-929B77BE7EED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E06B4FE4-9C05-4AC1-B008-FA2A4803A51C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36589D2F-88EE-4EA8-A8B7-E44FE668521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2A2C4FB3-A69B-4F88-8F0D-07BB6B33EE7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20A8B1BB-CC06-499B-B50D-30F9342D616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DEDA47EE-5B04-4EF3-A12B-A7DF95513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37528E19-5EB7-4BF1-9DC2-8FD738FA834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EFFBF108-4649-4239-8B46-F1EE16D32FC8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D37D5537-E6A1-4F44-9BF8-681235AFB39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95C0C95-5A6A-465B-8823-D4408B4237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512DC05F-5FC7-4A0F-9D4D-82627536C7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A9492391-594D-46D5-BFED-988A8C525D0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D1D67A2-44FD-4C5A-ABDC-664066E845E5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6C24B9A7-C5E0-4A89-A825-7A89B290E349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1FC20C9D-E56C-4B3F-96E4-8DCCB562863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9F5E8A8F-57C3-46D0-913E-02526E2F6CB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xmlns="" id="{3E2BF19F-F304-4801-9B55-9D575701933D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xmlns="" id="{981EA355-FB58-44E1-B399-E5036F21764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D8340CC5-F172-4D2F-A1D5-3B766AAA02E5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C677185A-DB3F-4A34-AB65-41F9E37EB4E9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A1755854-0EB0-46E3-8850-8B56F8A67D6A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82A27547-41F9-4F86-8FD8-AB415907AE7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B2E01210-1092-4DDA-9DF6-89A5E80F24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 descr="图片包含 物体&#10;&#10;描述已自动生成">
            <a:extLst>
              <a:ext uri="{FF2B5EF4-FFF2-40B4-BE49-F238E27FC236}">
                <a16:creationId xmlns:a16="http://schemas.microsoft.com/office/drawing/2014/main" xmlns="" id="{256D6C78-4522-402C-B338-0A8762C28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>
            <a:extLst>
              <a:ext uri="{FF2B5EF4-FFF2-40B4-BE49-F238E27FC236}">
                <a16:creationId xmlns:a16="http://schemas.microsoft.com/office/drawing/2014/main" xmlns="" id="{3963D8C1-F4C5-45D2-AE12-CA64E114DE6D}"/>
              </a:ext>
            </a:extLst>
          </p:cNvPr>
          <p:cNvSpPr/>
          <p:nvPr userDrawn="1"/>
        </p:nvSpPr>
        <p:spPr>
          <a:xfrm>
            <a:off x="-1730440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17A47F2-FA62-488D-9335-20810367ADDA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C123160-D807-48F5-9CA5-ADA1532FC6E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AFA41B03-72B3-46EB-B474-A2E26858D694}"/>
              </a:ext>
            </a:extLst>
          </p:cNvPr>
          <p:cNvGrpSpPr/>
          <p:nvPr userDrawn="1"/>
        </p:nvGrpSpPr>
        <p:grpSpPr>
          <a:xfrm>
            <a:off x="4272203" y="1724348"/>
            <a:ext cx="8417884" cy="3611958"/>
            <a:chOff x="2110441" y="1639875"/>
            <a:chExt cx="7672467" cy="326037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366A82C0-738A-4AE8-993B-408009D3EB27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0856F9C7-B715-442B-8039-45925CF49E00}"/>
                </a:ext>
              </a:extLst>
            </p:cNvPr>
            <p:cNvSpPr/>
            <p:nvPr userDrawn="1"/>
          </p:nvSpPr>
          <p:spPr>
            <a:xfrm>
              <a:off x="2110441" y="1639875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图片包含 物体&#10;&#10;描述已自动生成">
            <a:extLst>
              <a:ext uri="{FF2B5EF4-FFF2-40B4-BE49-F238E27FC236}">
                <a16:creationId xmlns:a16="http://schemas.microsoft.com/office/drawing/2014/main" xmlns="" id="{FC8FC2D8-98F9-43E0-BDF7-3971DF558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35358" r="52225" b="37804"/>
          <a:stretch/>
        </p:blipFill>
        <p:spPr>
          <a:xfrm>
            <a:off x="0" y="4505093"/>
            <a:ext cx="2688573" cy="230659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496AEB77-7253-44D4-AC6D-963C129F5BB0}"/>
              </a:ext>
            </a:extLst>
          </p:cNvPr>
          <p:cNvGrpSpPr/>
          <p:nvPr userDrawn="1"/>
        </p:nvGrpSpPr>
        <p:grpSpPr>
          <a:xfrm>
            <a:off x="3004843" y="5679191"/>
            <a:ext cx="1711267" cy="410307"/>
            <a:chOff x="8251429" y="5666682"/>
            <a:chExt cx="1711267" cy="41030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8942FB55-D8F0-47A0-BE49-D2C13A1CB24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6F52555E-1437-405B-8BE4-996FD5358F2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D9C96B61-B828-4063-9386-B2862CE275A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1538AB0C-85EF-4176-B4FB-CFE64AEBAE1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08FD5E7-E097-42B7-9494-48B4CCA5445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12A5E684-5F1C-4D22-A779-9AAA0E09E491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161C792E-EA9A-44F9-A921-E69D23F5B19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BC4EA326-C4EE-4151-8714-65E2745EF22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77EA2682-F4CF-4831-96A6-3570E72BC4C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EC78FAA9-CFAA-413B-A95D-1E19A2C7E18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0F9AA897-A64A-4E92-BE95-E34D6585DB47}"/>
              </a:ext>
            </a:extLst>
          </p:cNvPr>
          <p:cNvGrpSpPr/>
          <p:nvPr userDrawn="1"/>
        </p:nvGrpSpPr>
        <p:grpSpPr>
          <a:xfrm flipH="1">
            <a:off x="9412746" y="916621"/>
            <a:ext cx="1711267" cy="410307"/>
            <a:chOff x="8251429" y="5666682"/>
            <a:chExt cx="1711267" cy="41030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8FD05D50-E484-41AF-B218-7364DC0DFE4D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16BCBF02-51C0-4626-B28B-68F8D60B0CA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7FEC384E-CE71-46C8-931A-FCE7C68591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2DED0B5D-E551-4539-B5D5-E2A321B4943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F7FCA56F-1D7C-41B1-A8FF-28C0CBB5C69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8FD0648C-0C67-43FA-A191-95DDBFB42C30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E8C42C38-9D1A-4F32-B11D-1AAE44F97BD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BDAE3C8D-DBA9-4DE5-A0CF-9954F1D881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8973C014-78B3-4ADD-9732-494428BB85D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40857222-7422-4F94-8FED-BFB233B6EE0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3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平行四边形 45">
            <a:extLst>
              <a:ext uri="{FF2B5EF4-FFF2-40B4-BE49-F238E27FC236}">
                <a16:creationId xmlns:a16="http://schemas.microsoft.com/office/drawing/2014/main" xmlns="" id="{53B45F38-0975-4688-8741-CA9156D6E890}"/>
              </a:ext>
            </a:extLst>
          </p:cNvPr>
          <p:cNvSpPr/>
          <p:nvPr userDrawn="1"/>
        </p:nvSpPr>
        <p:spPr>
          <a:xfrm>
            <a:off x="483554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1566036-CD61-4C6A-8E3D-DC39C17DA67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3E49579-8BAF-4AA3-A641-019E2A9F1B80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855AA822-9506-432A-BB7D-08C453E2BE6C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987F3A2D-387C-49C0-BD49-CD280E5863F0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67A63405-DDB4-41E8-8A87-321B8D9F004E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物体&#10;&#10;描述已自动生成">
            <a:extLst>
              <a:ext uri="{FF2B5EF4-FFF2-40B4-BE49-F238E27FC236}">
                <a16:creationId xmlns:a16="http://schemas.microsoft.com/office/drawing/2014/main" xmlns="" id="{32B77A93-FCD2-473A-9060-DAF539877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2" t="33372" r="8176" b="33877"/>
          <a:stretch/>
        </p:blipFill>
        <p:spPr>
          <a:xfrm>
            <a:off x="1029810" y="1764983"/>
            <a:ext cx="2621498" cy="319908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30869BCC-F382-447A-A353-12177D803E49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54AFFA2F-BCF3-49EB-B645-1BDD5D4882F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91F2A8E0-5D47-4424-A23F-7718FD5C637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6CF52B80-A5C3-4AEE-85D6-4FF40E2FA3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602DB64D-6C4E-4A43-BD81-F00D20482BE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F3A33AC0-E11B-4E03-BBAA-DF9ECFD5C3C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9A6930C6-0672-4686-8AB9-D491F12CB48E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D8B1C98B-FF54-44D5-A81D-4C2675C6C4A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17CA597D-C38F-4C19-B828-0235D674706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44C57DC1-E5EF-47F0-B3FF-467E2444A77C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AB39AB21-3527-4FE1-836C-A3C6BD8EFA14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583F008C-B3E3-4501-B8DF-25327F09C9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82A835FC-403D-478D-A4C8-43DE51A3F270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xmlns="" id="{CAAF0C21-1477-49F7-B429-6DA4C1E6E43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xmlns="" id="{E0333859-DFB7-448D-902B-4399266C0DB7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xmlns="" id="{152BD744-81AB-4C12-A21B-1999BD05508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xmlns="" id="{9943F786-288E-4EEA-A1FA-2B9994D669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xmlns="" id="{E8D1C69E-2235-4E3D-AEA7-4590B8A9645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xmlns="" id="{851940BF-9E45-4E10-BADF-4A68DE401FB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xmlns="" id="{6802DBE4-6631-4ABB-BA58-432447CD53F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xmlns="" id="{3A056AF5-1BA3-4DC4-BE21-2B5A93CCEDB6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xmlns="" id="{7135D42A-3DE8-4A90-9400-185BF27AA0E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6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13109E5-5701-403E-BFCC-2A82F6F26D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809A09E-C27E-4AF1-801D-063CCE5CDCB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08B7EAC-B500-4AEE-80E8-8D9AFF5C62D5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77257C62-9D91-4740-B505-91D46B5678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BCAE07BC-3F9B-4953-B24E-01C16A8E2C4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180F843A-2999-4024-BD9B-D592D4048DD9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BA548ADE-B9C0-4CDD-8294-C9DE9A5F7787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362619EA-A65F-48CC-B42E-DCAE64485C2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03C5EEFB-3A13-4FEF-B153-F419B461B00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E333C541-A305-47A1-B8AA-40FD59BCB764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A2073EBA-AA65-4142-8EC4-D4EDF938DF7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0293D1CD-CD56-46F4-8F72-1138A59CE8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B98E046F-361C-4F2B-B250-6D59A25FDC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9A8BA70-49E8-4630-99B9-0B208C0A4ED1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CC15704C-E540-4C4D-A10E-15FB14ED3F2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CCCF9935-114A-4074-9FCF-E27FF4C6F5A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0EFC8E15-2DC4-41D4-9700-8906FA1247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81B7E4B6-0635-4527-BC8F-10C41405071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7CFBFC51-501A-435B-BDE0-0633F87B50C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34623855-066D-4567-9F51-69E8E1B500EA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B7CD793E-9A31-4CF4-B1D3-FF4408D2058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A84623B3-5C1B-40D4-8792-12F5962CF5C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8B2CE62E-3FA3-4EA3-8DE1-70F3E2B5C68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09DC0A59-BE71-43AB-957C-BDCDCED7381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1C7D32DE-F2A9-4F89-A745-333AEF8A15AB}"/>
              </a:ext>
            </a:extLst>
          </p:cNvPr>
          <p:cNvGrpSpPr/>
          <p:nvPr userDrawn="1"/>
        </p:nvGrpSpPr>
        <p:grpSpPr>
          <a:xfrm>
            <a:off x="786934" y="754709"/>
            <a:ext cx="5015659" cy="706618"/>
            <a:chOff x="2121055" y="1273662"/>
            <a:chExt cx="7661853" cy="362658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8B7BC702-CCA5-4C0F-A0BB-701BA5B57F1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3721FD4F-9E63-4C8F-AC10-D8E5EF5C9F3A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图片包含 物体&#10;&#10;描述已自动生成">
            <a:extLst>
              <a:ext uri="{FF2B5EF4-FFF2-40B4-BE49-F238E27FC236}">
                <a16:creationId xmlns:a16="http://schemas.microsoft.com/office/drawing/2014/main" xmlns="" id="{C35AE620-4DE2-46C2-ACC9-DA355B2C6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450" r="53909" b="69529"/>
          <a:stretch/>
        </p:blipFill>
        <p:spPr>
          <a:xfrm>
            <a:off x="10577067" y="4270917"/>
            <a:ext cx="2034111" cy="25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1AF9F6D-0C41-43F0-A1F6-3F4B1766EA9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4A6E08F-1C0F-4AC5-AF47-49E5F89F5841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9616E153-7D87-4F09-86A1-9FA485CAD8C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3822548B-22D5-4289-800A-49E48DB1F95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503777C3-66D9-47D5-AF95-50C2FE80ECF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7107B8BA-1A6F-4618-831E-63AF5E3C16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6B72DFA0-5E55-46FF-9DDB-415EEEE8EB6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630F264A-3B17-4011-8451-1D9312DE7CF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6BD7904F-8589-4B9B-97A6-4591B934379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07879535-55F1-472F-AF63-EA983106D29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E564F914-9723-43C0-A14C-2869179942F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FEDC07E7-000A-4566-B2DE-3FF8281A376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640EC0D2-FF9D-4849-A512-33FCF9561AD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194BD386-C5B5-4BC2-89C9-2284BFCE86EC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693E79D6-22A7-4AD3-A5E2-92D794B019B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DA739520-AE19-4E18-8591-CC0B40A2E18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7C273ED2-E8DF-4920-B083-0A4E7724FB9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848FB023-A795-43E3-A8A5-E1413FF0CBB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45D531F2-0C34-44F6-BF53-FBF1E9032D4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34D5DAB5-CD87-414D-A21D-DFD584594E6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EEF91578-5228-4B06-8912-D7B144D9C59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FCBBCFFB-06B6-4A4D-A4D9-673D91EBD68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9A610763-9A7A-4397-936C-119D646D128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62B75858-1642-4260-AF08-C71056DDD96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3FE2BDCA-4981-49E7-8967-6F2A78DE07F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34412ED2-14F6-4704-9DDF-202B9EB1534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BB98482B-2FDA-4D9A-8263-F1A208D68DED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 descr="图片包含 物体&#10;&#10;描述已自动生成">
            <a:extLst>
              <a:ext uri="{FF2B5EF4-FFF2-40B4-BE49-F238E27FC236}">
                <a16:creationId xmlns:a16="http://schemas.microsoft.com/office/drawing/2014/main" xmlns="" id="{30C061CE-77F7-4B7F-9F20-4E7236399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2" t="62" r="9690" b="69917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D97F70E-850D-40DD-93C8-8E86BF7445E9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C992FC8-F35F-4A03-8D4E-763504753927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C894702D-D85B-4500-8F19-84654DF32E8D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7A897D1-7E58-4421-97F8-A7A2170683BC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7E0CB584-8FC4-430C-AC8F-E82154E4406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79E4E0FD-5D4E-498B-9510-8DCEDA9D206E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06F48698-30BA-4370-B5C7-4A205D87E88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5F40CFC7-4DCB-48F3-97A2-8AEE40A741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E05CAB6A-54E0-4714-A773-A9595170EE56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xmlns="" id="{29113390-6B35-46F0-B949-A8B0D8FAEB0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="" id="{5733C355-89F0-4F12-85F3-643F86F44A9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86D26BA1-F3B9-44E5-B5D2-6FE2349C832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395318DA-CD7E-421D-A36A-899F496FC01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6D8CE80E-23F1-4D5D-A941-648C941725FD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E23142F-82C0-4897-9ACF-D9BD347F84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756F470E-221F-45A1-8F64-23B4EE6D6B0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E3B6370C-FE87-4792-A203-CB01AF64FED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C9488196-4464-40C3-9377-65A564DECB5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13FBEFCD-582A-41F9-A448-0959E22CAB1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37CD4B24-99C7-4BF4-B2C8-47F81288725B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9A94F312-F9E0-4525-9C6B-98D8EE1E6F7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8754F178-A3C1-4B0A-AAC2-ABFA79D6028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6FC28056-455A-4B1D-8B7D-2AED8E719C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DA8B9457-4E14-4736-8E25-A6C6D734F27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EE44A63D-947C-47BC-A4CD-500C10CDDBB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0B5B42C5-12A3-491F-A6CF-C5281B6F9CB6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A098527C-3B67-4499-A365-A917E58FDFD2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图片包含 物体&#10;&#10;描述已自动生成">
            <a:extLst>
              <a:ext uri="{FF2B5EF4-FFF2-40B4-BE49-F238E27FC236}">
                <a16:creationId xmlns:a16="http://schemas.microsoft.com/office/drawing/2014/main" xmlns="" id="{8D1409F3-2BC1-459D-8F01-2C96DCF405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4" t="34489" r="11578" b="35490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1468BAD-71BA-4E08-B4A4-9D4FEB1B53B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1345EA5-DFB1-423A-A158-54AA96F31054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2E8EF60D-073D-435B-81FB-92BBFC6C464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DE063478-615A-468D-911D-7BB73848A8CA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B85C14CB-97D2-472B-A9EF-45E6953EE7E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16CD6F26-C891-412C-8C22-B4EE4B3319C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F941EE11-B252-4988-B5D5-F612815458EB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3EAF408E-9E96-4974-89DD-F7EC6CCE214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FEF57BE4-D8E9-4E3F-B1F9-40907124052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0" name="等腰三角形 9">
                <a:extLst>
                  <a:ext uri="{FF2B5EF4-FFF2-40B4-BE49-F238E27FC236}">
                    <a16:creationId xmlns:a16="http://schemas.microsoft.com/office/drawing/2014/main" xmlns="" id="{915CB432-2B7A-4A33-A075-B310454C47F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xmlns="" id="{C787E8D0-D19B-475A-8391-534D2A017563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="" id="{22A59440-C46F-43AE-835B-3C518797105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085EFA02-311E-40DA-A449-73ACA950F2D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49D0A13F-63B9-44A6-BF5D-4962DAABD916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49616770-3679-484C-A8E8-03E70A0EE10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28BE740A-9CEC-47C3-B37E-3C0BF5195CC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1156CD06-E295-4A34-9E94-898687C53A4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1022312A-225B-4035-84A6-E7204F1A0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67927FBD-F483-4694-9426-F3C72B0394D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8B2ECEE5-BBA5-452B-AC19-FEB8252C2734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BEAF6F4F-C435-45F4-B5B3-FB9FCF7C40B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0E2D9198-1436-4A02-BC42-7B7BFAED138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E6FEDD8A-363E-48F9-9B29-E82FB45378B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3E8B6778-DD9A-4589-9C71-AA0F7FEDFD6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C7C6C957-0535-4BFC-AE18-9E0F9BC6EE28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33C1495A-1C2F-4570-81F7-BF406B07C762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2D78641-6E5E-463D-A696-D3AA7DBF1AC9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图片包含 物体&#10;&#10;描述已自动生成">
            <a:extLst>
              <a:ext uri="{FF2B5EF4-FFF2-40B4-BE49-F238E27FC236}">
                <a16:creationId xmlns:a16="http://schemas.microsoft.com/office/drawing/2014/main" xmlns="" id="{55B9454B-F8BD-4F0A-AE8D-15D4A8465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68010" r="52083" b="4654"/>
          <a:stretch/>
        </p:blipFill>
        <p:spPr>
          <a:xfrm>
            <a:off x="10012967" y="4826963"/>
            <a:ext cx="2114794" cy="20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xmlns="" id="{F054E8DC-5102-4769-8F78-6687CDA4B25B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7FFE6FB-35C5-4B10-9CA8-696CC4EA7A5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965F281-CF09-41B0-AA8F-95C2FE9EFAE3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xmlns="" id="{368B8B38-F47B-40D6-B6BC-270A4AED94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xmlns="" id="{A355DF8C-89CF-46E2-A99D-A904DFC0CC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7AC3DD43-2818-4A5B-AABA-77D2FBC8E432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2E669B3C-B5F7-4E48-9B8A-DDB55E258013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C87B9BA-3E38-4BF7-A61B-FCDBC7C3E198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CC68A89-2F09-4B2A-9058-79C39663C323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CEA896F7-381B-4848-8F8A-78C63AE628F6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A9D26A1B-F1AB-43E8-8039-10637294B71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A380A83B-8DBE-4902-BD68-3B0C4BD5A28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7A16A78C-4A52-439C-A226-DA938664709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A30D2FE8-00CC-4F2A-B126-EF3AC720A9C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F82D3E41-97F2-4591-ACD7-D9A2133E352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F7D1F2BF-83A7-4FF9-B12C-DB712C7503F3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0A6BDE32-4357-4F3F-BDEE-450C196B58C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8FDE500D-5BBC-406B-8F32-6486CD249B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20E9BE63-2AA8-4625-B305-DB04C68434E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D6CD65F-5FF1-44AA-9194-84E4781577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94419B5D-BDD0-403A-A640-683636DA6AC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62E4EF7E-ECEE-4D76-B4A8-BD77FE9D01D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92A60656-CC76-46C4-B1CA-59FAE86C365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12AD04F1-6068-41B3-9987-D0FA8FB8029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xmlns="" id="{83D78D02-C9BF-46D3-AFAC-6A62A36052D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0D7E1716-342E-4595-8CC6-37B61DF6715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6CA7DD14-9D96-46AE-A36A-ECF8F21AABB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DD9B28F8-1F5A-4CA4-8A05-4DCE357F09B0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24987B3A-6E46-4D78-B0E0-CFC739971B5F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0DB7665A-58DC-4521-A8C7-1CB39748E4AA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" name="图片 37" descr="图片包含 物体&#10;&#10;描述已自动生成">
            <a:extLst>
              <a:ext uri="{FF2B5EF4-FFF2-40B4-BE49-F238E27FC236}">
                <a16:creationId xmlns:a16="http://schemas.microsoft.com/office/drawing/2014/main" xmlns="" id="{43CBAC49-9120-43AA-9988-EC5617DBC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1694C54-27CC-4E05-9037-74643112359B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684FAD6-BCE6-47B7-9B17-CC115D0A8F1E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0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淋浴&#10;&#10;描述已自动生成">
            <a:extLst>
              <a:ext uri="{FF2B5EF4-FFF2-40B4-BE49-F238E27FC236}">
                <a16:creationId xmlns:a16="http://schemas.microsoft.com/office/drawing/2014/main" xmlns="" id="{A1D552EC-E893-413F-B42D-FB6BE7D486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9" Type="http://schemas.openxmlformats.org/officeDocument/2006/relationships/image" Target="../media/image122.png"/><Relationship Id="rId21" Type="http://schemas.openxmlformats.org/officeDocument/2006/relationships/image" Target="../media/image104.png"/><Relationship Id="rId34" Type="http://schemas.openxmlformats.org/officeDocument/2006/relationships/image" Target="../media/image117.png"/><Relationship Id="rId42" Type="http://schemas.openxmlformats.org/officeDocument/2006/relationships/image" Target="../media/image125.png"/><Relationship Id="rId47" Type="http://schemas.openxmlformats.org/officeDocument/2006/relationships/image" Target="../media/image130.png"/><Relationship Id="rId50" Type="http://schemas.openxmlformats.org/officeDocument/2006/relationships/image" Target="../media/image133.png"/><Relationship Id="rId55" Type="http://schemas.openxmlformats.org/officeDocument/2006/relationships/image" Target="../media/image138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9" Type="http://schemas.openxmlformats.org/officeDocument/2006/relationships/image" Target="../media/image112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5.png"/><Relationship Id="rId37" Type="http://schemas.openxmlformats.org/officeDocument/2006/relationships/image" Target="../media/image120.png"/><Relationship Id="rId40" Type="http://schemas.openxmlformats.org/officeDocument/2006/relationships/image" Target="../media/image123.png"/><Relationship Id="rId45" Type="http://schemas.openxmlformats.org/officeDocument/2006/relationships/image" Target="../media/image128.png"/><Relationship Id="rId53" Type="http://schemas.openxmlformats.org/officeDocument/2006/relationships/image" Target="../media/image136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4" Type="http://schemas.openxmlformats.org/officeDocument/2006/relationships/image" Target="../media/image127.png"/><Relationship Id="rId52" Type="http://schemas.openxmlformats.org/officeDocument/2006/relationships/image" Target="../media/image135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43" Type="http://schemas.openxmlformats.org/officeDocument/2006/relationships/image" Target="../media/image126.png"/><Relationship Id="rId48" Type="http://schemas.openxmlformats.org/officeDocument/2006/relationships/image" Target="../media/image131.png"/><Relationship Id="rId8" Type="http://schemas.openxmlformats.org/officeDocument/2006/relationships/image" Target="../media/image91.png"/><Relationship Id="rId51" Type="http://schemas.openxmlformats.org/officeDocument/2006/relationships/image" Target="../media/image134.png"/><Relationship Id="rId3" Type="http://schemas.openxmlformats.org/officeDocument/2006/relationships/image" Target="../media/image86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image" Target="../media/image121.png"/><Relationship Id="rId46" Type="http://schemas.openxmlformats.org/officeDocument/2006/relationships/image" Target="../media/image129.png"/><Relationship Id="rId20" Type="http://schemas.openxmlformats.org/officeDocument/2006/relationships/image" Target="../media/image103.png"/><Relationship Id="rId41" Type="http://schemas.openxmlformats.org/officeDocument/2006/relationships/image" Target="../media/image124.png"/><Relationship Id="rId54" Type="http://schemas.openxmlformats.org/officeDocument/2006/relationships/image" Target="../media/image1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49" Type="http://schemas.openxmlformats.org/officeDocument/2006/relationships/image" Target="../media/image1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3" Type="http://schemas.openxmlformats.org/officeDocument/2006/relationships/image" Target="../media/image303.png"/><Relationship Id="rId21" Type="http://schemas.openxmlformats.org/officeDocument/2006/relationships/image" Target="../media/image156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" Type="http://schemas.openxmlformats.org/officeDocument/2006/relationships/image" Target="../media/image302.png"/><Relationship Id="rId16" Type="http://schemas.openxmlformats.org/officeDocument/2006/relationships/image" Target="../media/image151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24" Type="http://schemas.openxmlformats.org/officeDocument/2006/relationships/image" Target="../media/image159.pn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23" Type="http://schemas.openxmlformats.org/officeDocument/2006/relationships/image" Target="../media/image158.png"/><Relationship Id="rId10" Type="http://schemas.openxmlformats.org/officeDocument/2006/relationships/image" Target="../media/image145.png"/><Relationship Id="rId19" Type="http://schemas.openxmlformats.org/officeDocument/2006/relationships/image" Target="../media/image154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1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png"/><Relationship Id="rId2" Type="http://schemas.openxmlformats.org/officeDocument/2006/relationships/image" Target="../media/image30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9.png"/><Relationship Id="rId5" Type="http://schemas.openxmlformats.org/officeDocument/2006/relationships/image" Target="../media/image308.png"/><Relationship Id="rId4" Type="http://schemas.openxmlformats.org/officeDocument/2006/relationships/image" Target="../media/image30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7" Type="http://schemas.openxmlformats.org/officeDocument/2006/relationships/image" Target="../media/image318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7.png"/><Relationship Id="rId5" Type="http://schemas.openxmlformats.org/officeDocument/2006/relationships/image" Target="../media/image316.png"/><Relationship Id="rId4" Type="http://schemas.openxmlformats.org/officeDocument/2006/relationships/image" Target="../media/image3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3" Type="http://schemas.openxmlformats.org/officeDocument/2006/relationships/image" Target="../media/image328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2" Type="http://schemas.openxmlformats.org/officeDocument/2006/relationships/image" Target="../media/image168.png"/><Relationship Id="rId16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4" Type="http://schemas.openxmlformats.org/officeDocument/2006/relationships/image" Target="../media/image329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33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image" Target="../media/image193.png"/><Relationship Id="rId7" Type="http://schemas.openxmlformats.org/officeDocument/2006/relationships/image" Target="../media/image197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10" Type="http://schemas.openxmlformats.org/officeDocument/2006/relationships/image" Target="../media/image200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5" Type="http://schemas.openxmlformats.org/officeDocument/2006/relationships/image" Target="../media/image273.png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2E4F5E8-F976-4BD8-BDE1-091A4BA6DE32}"/>
              </a:ext>
            </a:extLst>
          </p:cNvPr>
          <p:cNvGrpSpPr/>
          <p:nvPr/>
        </p:nvGrpSpPr>
        <p:grpSpPr>
          <a:xfrm>
            <a:off x="3554118" y="2971507"/>
            <a:ext cx="5606609" cy="909482"/>
            <a:chOff x="8139732" y="4092291"/>
            <a:chExt cx="5606609" cy="90948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347610CF-36B1-4D89-83A3-5D20EC7A8EEC}"/>
                </a:ext>
              </a:extLst>
            </p:cNvPr>
            <p:cNvSpPr txBox="1"/>
            <p:nvPr/>
          </p:nvSpPr>
          <p:spPr>
            <a:xfrm>
              <a:off x="9119242" y="4170776"/>
              <a:ext cx="46270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  三次样条插值</a:t>
              </a:r>
              <a:endParaRPr lang="zh-CN" altLang="en-US" sz="4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D4381532-0C0D-45B5-80C7-BBB0172C7049}"/>
                </a:ext>
              </a:extLst>
            </p:cNvPr>
            <p:cNvSpPr/>
            <p:nvPr/>
          </p:nvSpPr>
          <p:spPr>
            <a:xfrm>
              <a:off x="8139732" y="4092291"/>
              <a:ext cx="909482" cy="90948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6</a:t>
              </a:r>
              <a:endParaRPr lang="zh-CN" altLang="en-US" sz="4400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78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1884" y="3190088"/>
                <a:ext cx="5685466" cy="496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=3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84" y="3190088"/>
                <a:ext cx="5685466" cy="4964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1884" y="3727609"/>
                <a:ext cx="3685817" cy="953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84" y="3727609"/>
                <a:ext cx="3685817" cy="9532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281714" y="3727609"/>
                <a:ext cx="3552254" cy="953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14" y="3727609"/>
                <a:ext cx="3552254" cy="9532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1884" y="4680819"/>
                <a:ext cx="748387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若加上第一种边界条件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，就可得到关于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的线性方程组，写成矩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阵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84" y="4680819"/>
                <a:ext cx="7483874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1711" t="-8974" r="-1385" b="-16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三转角法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60454" y="5555252"/>
            <a:ext cx="237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latin typeface="黑体" panose="02010609060101010101" pitchFamily="49" charset="-122"/>
              </a:rPr>
              <a:t>形式就是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01884" y="1560274"/>
                <a:ext cx="7288662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=1,⋯,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84" y="1560274"/>
                <a:ext cx="7288662" cy="465577"/>
              </a:xfrm>
              <a:prstGeom prst="rect">
                <a:avLst/>
              </a:prstGeom>
              <a:blipFill rotWithShape="0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29247" y="2131788"/>
                <a:ext cx="2346412" cy="952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7" y="2131788"/>
                <a:ext cx="2346412" cy="9521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525220" y="2130526"/>
                <a:ext cx="2389565" cy="952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220" y="2130526"/>
                <a:ext cx="2389565" cy="9521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8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6419" y="4082245"/>
            <a:ext cx="3810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若加上第二种边界条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件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35021" y="4631343"/>
                <a:ext cx="6146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′′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21" y="4631343"/>
                <a:ext cx="6146041" cy="430887"/>
              </a:xfrm>
              <a:prstGeom prst="rect">
                <a:avLst/>
              </a:prstGeom>
              <a:blipFill rotWithShape="0">
                <a:blip r:embed="rId2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32297" y="5120598"/>
                <a:ext cx="73244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′′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97" y="5120598"/>
                <a:ext cx="732444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821021" y="5600125"/>
            <a:ext cx="410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对应的线性方程组为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三转角法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91771" y="1453546"/>
            <a:ext cx="7723422" cy="2594803"/>
            <a:chOff x="1704579" y="3636029"/>
            <a:chExt cx="7723422" cy="2594803"/>
          </a:xfrm>
        </p:grpSpPr>
        <p:grpSp>
          <p:nvGrpSpPr>
            <p:cNvPr id="31" name="组合 30"/>
            <p:cNvGrpSpPr/>
            <p:nvPr/>
          </p:nvGrpSpPr>
          <p:grpSpPr>
            <a:xfrm>
              <a:off x="5640889" y="3673531"/>
              <a:ext cx="3787112" cy="2520386"/>
              <a:chOff x="6185038" y="1976103"/>
              <a:chExt cx="3787112" cy="2520386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7544691" y="1976103"/>
                <a:ext cx="2427459" cy="2520386"/>
                <a:chOff x="7544691" y="1976103"/>
                <a:chExt cx="2427459" cy="252038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8361810" y="4065602"/>
                      <a:ext cx="150368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75" name="文本框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1810" y="4065602"/>
                      <a:ext cx="1503680" cy="43088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4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7544691" y="1976103"/>
                      <a:ext cx="2427459" cy="251043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𝑛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𝑛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               </m:t>
                                    </m:r>
                                  </m:e>
                                </m:eqArr>
                              </m:e>
                            </m:d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76" name="文本框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44691" y="1976103"/>
                      <a:ext cx="2427459" cy="251043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7269957" y="3015874"/>
                    <a:ext cx="44723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9957" y="3015874"/>
                    <a:ext cx="447237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185038" y="2081301"/>
                    <a:ext cx="1264705" cy="24035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038" y="2081301"/>
                    <a:ext cx="1264705" cy="240354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组合 31"/>
            <p:cNvGrpSpPr/>
            <p:nvPr/>
          </p:nvGrpSpPr>
          <p:grpSpPr>
            <a:xfrm>
              <a:off x="1704579" y="3636029"/>
              <a:ext cx="4072910" cy="2594803"/>
              <a:chOff x="5077305" y="1470799"/>
              <a:chExt cx="4072910" cy="259480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5176410" y="1470799"/>
                <a:ext cx="3892340" cy="2594803"/>
                <a:chOff x="5176410" y="1470799"/>
                <a:chExt cx="3892340" cy="259480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411946" y="1943749"/>
                      <a:ext cx="29174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5" name="文本框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1946" y="1943749"/>
                      <a:ext cx="291747" cy="43088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7554586" y="2773816"/>
                      <a:ext cx="40075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⋱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6" name="文本框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4586" y="2773816"/>
                      <a:ext cx="400751" cy="43088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8418104" y="2363485"/>
                      <a:ext cx="29174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7" name="文本框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8104" y="2363485"/>
                      <a:ext cx="291747" cy="43088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6986087" y="2784170"/>
                      <a:ext cx="40075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⋱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8" name="文本框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86087" y="2784170"/>
                      <a:ext cx="400751" cy="430887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6807508" y="1470800"/>
                      <a:ext cx="487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9" name="文本框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07508" y="1470800"/>
                      <a:ext cx="487313" cy="43088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7585897" y="1470799"/>
                      <a:ext cx="487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0" name="文本框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85897" y="1470799"/>
                      <a:ext cx="487313" cy="43088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8368666" y="1513506"/>
                      <a:ext cx="37830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8666" y="1513506"/>
                      <a:ext cx="378309" cy="43088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2" name="组合 41"/>
                <p:cNvGrpSpPr/>
                <p:nvPr/>
              </p:nvGrpSpPr>
              <p:grpSpPr>
                <a:xfrm>
                  <a:off x="5176410" y="1513507"/>
                  <a:ext cx="532646" cy="2541730"/>
                  <a:chOff x="5443816" y="1513507"/>
                  <a:chExt cx="532646" cy="254173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5464981" y="1513507"/>
                        <a:ext cx="37830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6" name="文本框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64981" y="1513507"/>
                        <a:ext cx="378309" cy="430887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5443816" y="1957552"/>
                        <a:ext cx="53264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7" name="文本框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43816" y="1957552"/>
                        <a:ext cx="532646" cy="430887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文本框 67"/>
                      <p:cNvSpPr txBox="1"/>
                      <p:nvPr/>
                    </p:nvSpPr>
                    <p:spPr>
                      <a:xfrm>
                        <a:off x="5466793" y="2401597"/>
                        <a:ext cx="37830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8" name="文本框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66793" y="2401597"/>
                        <a:ext cx="378309" cy="430887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5475115" y="3624350"/>
                        <a:ext cx="37830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9" name="文本框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75115" y="3624350"/>
                        <a:ext cx="378309" cy="430887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5511847" y="2786298"/>
                        <a:ext cx="291747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0" name="文本框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11847" y="2786298"/>
                        <a:ext cx="291747" cy="430887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5518395" y="3179625"/>
                        <a:ext cx="291747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1" name="文本框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18395" y="3179625"/>
                        <a:ext cx="291747" cy="430887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814666" y="2342929"/>
                      <a:ext cx="54386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3" name="文本框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4666" y="2342929"/>
                      <a:ext cx="543867" cy="430887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694462" y="3167585"/>
                      <a:ext cx="89781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4" name="文本框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94462" y="3167585"/>
                      <a:ext cx="897810" cy="430887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888531" y="3624349"/>
                      <a:ext cx="37830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88531" y="3624349"/>
                      <a:ext cx="378309" cy="430887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7460411" y="3624348"/>
                      <a:ext cx="89781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6" name="文本框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60411" y="3624348"/>
                      <a:ext cx="897810" cy="430887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7645648" y="3179625"/>
                      <a:ext cx="37830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7" name="文本框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5648" y="3179625"/>
                      <a:ext cx="378309" cy="430887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8159720" y="3161742"/>
                      <a:ext cx="9090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8" name="文本框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9720" y="3161742"/>
                      <a:ext cx="909030" cy="430887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8368667" y="3624348"/>
                      <a:ext cx="37830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9" name="文本框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8667" y="3624348"/>
                      <a:ext cx="378309" cy="430887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8368664" y="2800432"/>
                      <a:ext cx="37830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50" name="文本框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8664" y="2800432"/>
                      <a:ext cx="378309" cy="430887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1" name="组合 50"/>
                <p:cNvGrpSpPr/>
                <p:nvPr/>
              </p:nvGrpSpPr>
              <p:grpSpPr>
                <a:xfrm>
                  <a:off x="5640093" y="1470802"/>
                  <a:ext cx="572642" cy="2594800"/>
                  <a:chOff x="5847117" y="1470802"/>
                  <a:chExt cx="572642" cy="259480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5918469" y="2786039"/>
                        <a:ext cx="400751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⋱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18469" y="2786039"/>
                        <a:ext cx="400751" cy="430887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5853424" y="1470802"/>
                        <a:ext cx="53559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53424" y="1470802"/>
                        <a:ext cx="535596" cy="430887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5915093" y="1957552"/>
                        <a:ext cx="37830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15093" y="1957552"/>
                        <a:ext cx="378309" cy="430887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5887113" y="2393155"/>
                        <a:ext cx="53264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7113" y="2393155"/>
                        <a:ext cx="532646" cy="430887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 b="-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5847117" y="3634715"/>
                        <a:ext cx="487313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5" name="文本框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7117" y="3634715"/>
                        <a:ext cx="487313" cy="430887"/>
                      </a:xfrm>
                      <a:prstGeom prst="rect">
                        <a:avLst/>
                      </a:prstGeom>
                      <a:blipFill rotWithShape="0"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2" name="组合 51"/>
                <p:cNvGrpSpPr/>
                <p:nvPr/>
              </p:nvGrpSpPr>
              <p:grpSpPr>
                <a:xfrm>
                  <a:off x="6198022" y="1513507"/>
                  <a:ext cx="543867" cy="2552094"/>
                  <a:chOff x="6284282" y="1513507"/>
                  <a:chExt cx="543867" cy="255209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5" name="文本框 54"/>
                      <p:cNvSpPr txBox="1"/>
                      <p:nvPr/>
                    </p:nvSpPr>
                    <p:spPr>
                      <a:xfrm>
                        <a:off x="6340643" y="2794372"/>
                        <a:ext cx="400751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⋱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5" name="文本框 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0643" y="2794372"/>
                        <a:ext cx="400751" cy="430887"/>
                      </a:xfrm>
                      <a:prstGeom prst="rect">
                        <a:avLst/>
                      </a:prstGeom>
                      <a:blipFill rotWithShape="0"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6" name="文本框 55"/>
                      <p:cNvSpPr txBox="1"/>
                      <p:nvPr/>
                    </p:nvSpPr>
                    <p:spPr>
                      <a:xfrm>
                        <a:off x="6332007" y="1513507"/>
                        <a:ext cx="37830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6" name="文本框 5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32007" y="1513507"/>
                        <a:ext cx="378309" cy="430887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6284282" y="1901688"/>
                        <a:ext cx="543867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84282" y="1901688"/>
                        <a:ext cx="543867" cy="430887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8" name="文本框 57"/>
                      <p:cNvSpPr txBox="1"/>
                      <p:nvPr/>
                    </p:nvSpPr>
                    <p:spPr>
                      <a:xfrm>
                        <a:off x="6326196" y="2383472"/>
                        <a:ext cx="37830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8" name="文本框 5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6196" y="2383472"/>
                        <a:ext cx="378309" cy="430887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6304432" y="3634714"/>
                        <a:ext cx="487313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04432" y="3634714"/>
                        <a:ext cx="487313" cy="430887"/>
                      </a:xfrm>
                      <a:prstGeom prst="rect">
                        <a:avLst/>
                      </a:prstGeom>
                      <a:blipFill rotWithShape="0">
                        <a:blip r:embed="rId3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6319080" y="3173635"/>
                        <a:ext cx="400751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⋱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0" name="文本框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9080" y="3173635"/>
                        <a:ext cx="400751" cy="430887"/>
                      </a:xfrm>
                      <a:prstGeom prst="rect">
                        <a:avLst/>
                      </a:prstGeom>
                      <a:blipFill rotWithShape="0">
                        <a:blip r:embed="rId3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文本框 52"/>
                    <p:cNvSpPr txBox="1"/>
                    <p:nvPr/>
                  </p:nvSpPr>
                  <p:spPr>
                    <a:xfrm>
                      <a:off x="6855433" y="1927385"/>
                      <a:ext cx="40075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⋱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53" name="文本框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55433" y="1927385"/>
                      <a:ext cx="400751" cy="430887"/>
                    </a:xfrm>
                    <a:prstGeom prst="rect">
                      <a:avLst/>
                    </a:prstGeom>
                    <a:blipFill rotWithShape="0"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4" name="文本框 53"/>
                    <p:cNvSpPr txBox="1"/>
                    <p:nvPr/>
                  </p:nvSpPr>
                  <p:spPr>
                    <a:xfrm>
                      <a:off x="7656777" y="2392097"/>
                      <a:ext cx="40075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⋱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54" name="文本框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6777" y="2392097"/>
                      <a:ext cx="400751" cy="430887"/>
                    </a:xfrm>
                    <a:prstGeom prst="rect">
                      <a:avLst/>
                    </a:prstGeom>
                    <a:blipFill rotWithShape="0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5077305" y="1584484"/>
                    <a:ext cx="4072910" cy="23786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               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4" name="文本框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7305" y="1584484"/>
                    <a:ext cx="4072910" cy="2378664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7" name="组合 76"/>
          <p:cNvGrpSpPr/>
          <p:nvPr/>
        </p:nvGrpSpPr>
        <p:grpSpPr>
          <a:xfrm>
            <a:off x="4188137" y="4139158"/>
            <a:ext cx="4135419" cy="430903"/>
            <a:chOff x="3560502" y="3343724"/>
            <a:chExt cx="4135419" cy="430903"/>
          </a:xfrm>
        </p:grpSpPr>
        <p:grpSp>
          <p:nvGrpSpPr>
            <p:cNvPr id="78" name="组合 77"/>
            <p:cNvGrpSpPr/>
            <p:nvPr/>
          </p:nvGrpSpPr>
          <p:grpSpPr>
            <a:xfrm>
              <a:off x="3560502" y="3343724"/>
              <a:ext cx="2148153" cy="430893"/>
              <a:chOff x="5564703" y="2268307"/>
              <a:chExt cx="2148153" cy="430893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865961" y="2268313"/>
                <a:ext cx="1184490" cy="430887"/>
                <a:chOff x="5865961" y="2268313"/>
                <a:chExt cx="1184490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文本框 91"/>
                    <p:cNvSpPr txBox="1"/>
                    <p:nvPr/>
                  </p:nvSpPr>
                  <p:spPr>
                    <a:xfrm>
                      <a:off x="5978106" y="2268313"/>
                      <a:ext cx="5339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92" name="文本框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78106" y="2268313"/>
                      <a:ext cx="533928" cy="430887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3" name="文本框 92"/>
                    <p:cNvSpPr txBox="1"/>
                    <p:nvPr/>
                  </p:nvSpPr>
                  <p:spPr>
                    <a:xfrm>
                      <a:off x="6297276" y="2268313"/>
                      <a:ext cx="64601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+0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93" name="文本框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7276" y="2268313"/>
                      <a:ext cx="646010" cy="430887"/>
                    </a:xfrm>
                    <a:prstGeom prst="rect">
                      <a:avLst/>
                    </a:prstGeom>
                    <a:blipFill rotWithShape="0"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文本框 93"/>
                    <p:cNvSpPr txBox="1"/>
                    <p:nvPr/>
                  </p:nvSpPr>
                  <p:spPr>
                    <a:xfrm>
                      <a:off x="5865961" y="2268313"/>
                      <a:ext cx="118449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94" name="文本框 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5961" y="2268313"/>
                      <a:ext cx="1184490" cy="430887"/>
                    </a:xfrm>
                    <a:prstGeom prst="rect">
                      <a:avLst/>
                    </a:prstGeom>
                    <a:blipFill rotWithShape="0"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564703" y="2268312"/>
                    <a:ext cx="5624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703" y="2268312"/>
                    <a:ext cx="562462" cy="430887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6844803" y="2268311"/>
                    <a:ext cx="44723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89" name="文本框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4803" y="2268311"/>
                    <a:ext cx="447237" cy="430887"/>
                  </a:xfrm>
                  <a:prstGeom prst="rect">
                    <a:avLst/>
                  </a:prstGeom>
                  <a:blipFill rotWithShape="0"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113397" y="2268309"/>
                    <a:ext cx="59945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3397" y="2268309"/>
                    <a:ext cx="599459" cy="430887"/>
                  </a:xfrm>
                  <a:prstGeom prst="rect">
                    <a:avLst/>
                  </a:prstGeom>
                  <a:blipFill rotWithShape="0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7420840" y="2268307"/>
                    <a:ext cx="25327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91" name="文本框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0840" y="2268307"/>
                    <a:ext cx="253274" cy="430887"/>
                  </a:xfrm>
                  <a:prstGeom prst="rect">
                    <a:avLst/>
                  </a:prstGeom>
                  <a:blipFill rotWithShape="0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组合 78"/>
            <p:cNvGrpSpPr/>
            <p:nvPr/>
          </p:nvGrpSpPr>
          <p:grpSpPr>
            <a:xfrm>
              <a:off x="5563784" y="3343730"/>
              <a:ext cx="2132137" cy="430897"/>
              <a:chOff x="5563784" y="3343730"/>
              <a:chExt cx="2132137" cy="430897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5865961" y="3343740"/>
                <a:ext cx="1184490" cy="430887"/>
                <a:chOff x="5865961" y="2268313"/>
                <a:chExt cx="1184490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865961" y="2268313"/>
                      <a:ext cx="118449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84" name="文本框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5961" y="2268313"/>
                      <a:ext cx="1184490" cy="430887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5" name="文本框 84"/>
                    <p:cNvSpPr txBox="1"/>
                    <p:nvPr/>
                  </p:nvSpPr>
                  <p:spPr>
                    <a:xfrm>
                      <a:off x="5978106" y="2268313"/>
                      <a:ext cx="55605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85" name="文本框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78106" y="2268313"/>
                      <a:ext cx="556050" cy="430887"/>
                    </a:xfrm>
                    <a:prstGeom prst="rect">
                      <a:avLst/>
                    </a:prstGeom>
                    <a:blipFill rotWithShape="0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6" name="文本框 85"/>
                    <p:cNvSpPr txBox="1"/>
                    <p:nvPr/>
                  </p:nvSpPr>
                  <p:spPr>
                    <a:xfrm>
                      <a:off x="6297276" y="2268313"/>
                      <a:ext cx="64601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86" name="文本框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7276" y="2268313"/>
                      <a:ext cx="646011" cy="430887"/>
                    </a:xfrm>
                    <a:prstGeom prst="rect">
                      <a:avLst/>
                    </a:prstGeom>
                    <a:blipFill rotWithShape="0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文本框 80"/>
                  <p:cNvSpPr txBox="1"/>
                  <p:nvPr/>
                </p:nvSpPr>
                <p:spPr>
                  <a:xfrm>
                    <a:off x="5563784" y="3343740"/>
                    <a:ext cx="5624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′′</m:t>
                              </m:r>
                            </m:sup>
                          </m:sSup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81" name="文本框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3784" y="3343740"/>
                    <a:ext cx="562462" cy="430887"/>
                  </a:xfrm>
                  <a:prstGeom prst="rect">
                    <a:avLst/>
                  </a:prstGeom>
                  <a:blipFill rotWithShape="0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6836177" y="3343736"/>
                    <a:ext cx="44723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82" name="文本框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6177" y="3343736"/>
                    <a:ext cx="447237" cy="430887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7096462" y="3343730"/>
                    <a:ext cx="59945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6462" y="3343730"/>
                    <a:ext cx="599459" cy="430887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48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12841" y="1561289"/>
                <a:ext cx="7552773" cy="2440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⋯ 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 0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 </m:t>
                                      </m:r>
                                    </m:e>
                                    <m:e/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 ⋮ 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  ⋱  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 ⋮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⋮</m:t>
                                      </m:r>
                                    </m:e>
                                    <m:e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1" y="1561289"/>
                <a:ext cx="7552773" cy="24400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12841" y="4001381"/>
                <a:ext cx="8822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若加上第三种周期性边界条件，则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1" y="4001381"/>
                <a:ext cx="882298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1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三转角法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2841" y="4537587"/>
            <a:ext cx="7611339" cy="976665"/>
            <a:chOff x="612475" y="3463253"/>
            <a:chExt cx="7611339" cy="976665"/>
          </a:xfrm>
        </p:grpSpPr>
        <p:grpSp>
          <p:nvGrpSpPr>
            <p:cNvPr id="12" name="组合 11"/>
            <p:cNvGrpSpPr/>
            <p:nvPr/>
          </p:nvGrpSpPr>
          <p:grpSpPr>
            <a:xfrm>
              <a:off x="612475" y="3463253"/>
              <a:ext cx="1436291" cy="951501"/>
              <a:chOff x="5848709" y="2954294"/>
              <a:chExt cx="1436291" cy="951501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5849839" y="2954294"/>
                <a:ext cx="1426315" cy="430887"/>
                <a:chOff x="5164999" y="3868947"/>
                <a:chExt cx="1426315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文本框 32"/>
                    <p:cNvSpPr txBox="1"/>
                    <p:nvPr/>
                  </p:nvSpPr>
                  <p:spPr>
                    <a:xfrm>
                      <a:off x="5477774" y="3868947"/>
                      <a:ext cx="47949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3" name="文本框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7774" y="3868947"/>
                      <a:ext cx="479490" cy="43088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4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文本框 33"/>
                    <p:cNvSpPr txBox="1"/>
                    <p:nvPr/>
                  </p:nvSpPr>
                  <p:spPr>
                    <a:xfrm>
                      <a:off x="5727937" y="3868947"/>
                      <a:ext cx="75546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4" name="文本框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27937" y="3868947"/>
                      <a:ext cx="755463" cy="43088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4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5328276" y="3868947"/>
                      <a:ext cx="126303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5" name="文本框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8276" y="3868947"/>
                      <a:ext cx="1263038" cy="43088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5164999" y="3868947"/>
                      <a:ext cx="37830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6" name="文本框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64999" y="3868947"/>
                      <a:ext cx="378309" cy="43088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5848709" y="2971800"/>
                    <a:ext cx="1436291" cy="8440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/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8709" y="2971800"/>
                    <a:ext cx="1436291" cy="84401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6291041" y="3466444"/>
                    <a:ext cx="551625" cy="4393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1041" y="3466444"/>
                    <a:ext cx="551625" cy="4393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874332" y="3727122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332" y="3727122"/>
                  <a:ext cx="447238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155273" y="3516427"/>
                  <a:ext cx="846834" cy="8810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273" y="3516427"/>
                  <a:ext cx="846834" cy="88107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841865" y="3724268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1865" y="3724268"/>
                  <a:ext cx="44723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112389" y="3523514"/>
                  <a:ext cx="838563" cy="882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389" y="3523514"/>
                  <a:ext cx="838563" cy="88261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792145" y="3732125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2145" y="3732125"/>
                  <a:ext cx="447237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4058893" y="3525662"/>
                  <a:ext cx="1211998" cy="8822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893" y="3525662"/>
                  <a:ext cx="1211998" cy="88222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103457" y="3732124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457" y="3732124"/>
                  <a:ext cx="447238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370206" y="3526432"/>
                  <a:ext cx="910634" cy="8806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0206" y="3526432"/>
                  <a:ext cx="910634" cy="88069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6117714" y="3732893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714" y="3732893"/>
                  <a:ext cx="447237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组合 21"/>
            <p:cNvGrpSpPr/>
            <p:nvPr/>
          </p:nvGrpSpPr>
          <p:grpSpPr>
            <a:xfrm>
              <a:off x="6394787" y="3480384"/>
              <a:ext cx="1829027" cy="959534"/>
              <a:chOff x="8089694" y="2001763"/>
              <a:chExt cx="1829027" cy="95953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8089694" y="2001763"/>
                <a:ext cx="1823388" cy="430887"/>
                <a:chOff x="5159461" y="1919377"/>
                <a:chExt cx="1823388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文本框 25"/>
                    <p:cNvSpPr txBox="1"/>
                    <p:nvPr/>
                  </p:nvSpPr>
                  <p:spPr>
                    <a:xfrm>
                      <a:off x="5482608" y="1919377"/>
                      <a:ext cx="49584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2608" y="1919377"/>
                      <a:ext cx="495841" cy="430887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文本框 26"/>
                    <p:cNvSpPr txBox="1"/>
                    <p:nvPr/>
                  </p:nvSpPr>
                  <p:spPr>
                    <a:xfrm>
                      <a:off x="5765141" y="1919377"/>
                      <a:ext cx="11206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7" name="文本框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141" y="1919377"/>
                      <a:ext cx="1120628" cy="430887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5327076" y="1919377"/>
                      <a:ext cx="165577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7076" y="1919377"/>
                      <a:ext cx="1655773" cy="430887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文本框 28"/>
                    <p:cNvSpPr txBox="1"/>
                    <p:nvPr/>
                  </p:nvSpPr>
                  <p:spPr>
                    <a:xfrm>
                      <a:off x="5159461" y="1919377"/>
                      <a:ext cx="37830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9" name="文本框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59461" y="1919377"/>
                      <a:ext cx="378309" cy="430887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8548890" y="2523228"/>
                    <a:ext cx="910634" cy="4380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8890" y="2523228"/>
                    <a:ext cx="910634" cy="43806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8089694" y="2019015"/>
                    <a:ext cx="1829027" cy="8440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/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    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9694" y="2019015"/>
                    <a:ext cx="1829027" cy="84401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3808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12843" y="1551563"/>
                <a:ext cx="6289992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3" y="1551563"/>
                <a:ext cx="6289992" cy="9681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12843" y="2519713"/>
                <a:ext cx="5172955" cy="8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3" y="2519713"/>
                <a:ext cx="5172955" cy="882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12843" y="3487863"/>
                <a:ext cx="48180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3" y="3487863"/>
                <a:ext cx="481804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68179" y="3991049"/>
                <a:ext cx="5117619" cy="8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9" y="3991049"/>
                <a:ext cx="5117619" cy="8912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29337" y="5040090"/>
                <a:ext cx="58823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=3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37" y="5040090"/>
                <a:ext cx="5882316" cy="430887"/>
              </a:xfrm>
              <a:prstGeom prst="rect">
                <a:avLst/>
              </a:prstGeom>
              <a:blipFill rotWithShape="0"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2821021" y="5556513"/>
            <a:ext cx="649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对应的线性方程组为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三转角法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三转角法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12841" y="1561289"/>
                <a:ext cx="7229222" cy="2541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⋯    0         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⋱                0   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⋱      ⋱         ⋮   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1" y="1561289"/>
                <a:ext cx="7229222" cy="25415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71209" y="4102819"/>
                <a:ext cx="7645940" cy="1496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≥0,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</a:rPr>
                  <a:t>系数矩阵都是严格对角占优阵。这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些线性方程组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都有唯一解，都可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以用第六章的追赶法求解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。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9" y="4102819"/>
                <a:ext cx="7645940" cy="1496628"/>
              </a:xfrm>
              <a:prstGeom prst="rect">
                <a:avLst/>
              </a:prstGeom>
              <a:blipFill rotWithShape="0">
                <a:blip r:embed="rId3"/>
                <a:stretch>
                  <a:fillRect l="-1595" t="-5285" r="-1754" b="-10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8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1279" y="1490902"/>
                <a:ext cx="7947498" cy="4031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</a:rPr>
                  <a:t>三弯矩法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：假定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=0,1,⋯,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上是三次多项式，故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上是线性函数，可表示为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积分两次并利用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可定出积分常数，于是得到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上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的表达式：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79" y="1490902"/>
                <a:ext cx="7947498" cy="4031232"/>
              </a:xfrm>
              <a:prstGeom prst="rect">
                <a:avLst/>
              </a:prstGeom>
              <a:blipFill rotWithShape="0">
                <a:blip r:embed="rId2"/>
                <a:stretch>
                  <a:fillRect l="-1612" t="-1664" r="-1458" b="-3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三弯矩法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9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93388" y="1561290"/>
            <a:ext cx="7805080" cy="1968104"/>
            <a:chOff x="593388" y="1561290"/>
            <a:chExt cx="7805080" cy="1968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93388" y="1561290"/>
                  <a:ext cx="6655092" cy="9407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6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6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88" y="1561290"/>
                  <a:ext cx="6655092" cy="9407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719847" y="2501997"/>
                  <a:ext cx="3727367" cy="1018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7" y="2501997"/>
                  <a:ext cx="3727367" cy="10180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5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4328058" y="2501997"/>
                  <a:ext cx="4070410" cy="1027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058" y="2501997"/>
                  <a:ext cx="4070410" cy="10273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19847" y="3529394"/>
                <a:ext cx="27277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=0,1,⋯,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−1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47" y="3529394"/>
                <a:ext cx="272773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612839" y="3990386"/>
            <a:ext cx="7100085" cy="1867851"/>
            <a:chOff x="612839" y="3990386"/>
            <a:chExt cx="7100085" cy="1867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612839" y="3990386"/>
                  <a:ext cx="7100085" cy="9407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39" y="3990386"/>
                  <a:ext cx="7100085" cy="9407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3122581" y="5039102"/>
                  <a:ext cx="4364400" cy="8191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581" y="5039102"/>
                  <a:ext cx="4364400" cy="8191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三弯矩法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92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07103" y="1521712"/>
                <a:ext cx="6806479" cy="830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03" y="1521712"/>
                <a:ext cx="6806479" cy="8305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7103" y="2352260"/>
                <a:ext cx="7622497" cy="1019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类似地可求出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上的表达式，进而得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03" y="2352260"/>
                <a:ext cx="7622497" cy="1019638"/>
              </a:xfrm>
              <a:prstGeom prst="rect">
                <a:avLst/>
              </a:prstGeom>
              <a:blipFill rotWithShape="0">
                <a:blip r:embed="rId3"/>
                <a:stretch>
                  <a:fillRect l="-1680" t="-6587" r="-6320" b="-16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7102" y="3139409"/>
                <a:ext cx="7165038" cy="830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02" y="3139409"/>
                <a:ext cx="7165038" cy="8305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7101" y="3995835"/>
                <a:ext cx="5758774" cy="588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利用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−0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可得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01" y="3995835"/>
                <a:ext cx="5758774" cy="588751"/>
              </a:xfrm>
              <a:prstGeom prst="rect">
                <a:avLst/>
              </a:prstGeom>
              <a:blipFill rotWithShape="0">
                <a:blip r:embed="rId5"/>
                <a:stretch>
                  <a:fillRect l="-2225" t="-10309" b="-16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7101" y="4543482"/>
                <a:ext cx="6965946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=1,⋯,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−1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01" y="4543482"/>
                <a:ext cx="6965946" cy="465577"/>
              </a:xfrm>
              <a:prstGeom prst="rect">
                <a:avLst/>
              </a:prstGeom>
              <a:blipFill rotWithShape="0">
                <a:blip r:embed="rId6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990607" y="5284349"/>
                <a:ext cx="2346412" cy="952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607" y="5284349"/>
                <a:ext cx="2346412" cy="9521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580593" y="5284349"/>
                <a:ext cx="2389565" cy="952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593" y="5284349"/>
                <a:ext cx="2389565" cy="9521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96810" y="5029336"/>
                <a:ext cx="3493264" cy="496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0" y="5029336"/>
                <a:ext cx="3493264" cy="4964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三弯矩法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0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22567" y="1566150"/>
                <a:ext cx="8433881" cy="1341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对于第一种边界条件，有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67" y="1566150"/>
                <a:ext cx="8433881" cy="1341265"/>
              </a:xfrm>
              <a:prstGeom prst="rect">
                <a:avLst/>
              </a:prstGeom>
              <a:blipFill rotWithShape="0">
                <a:blip r:embed="rId2"/>
                <a:stretch>
                  <a:fillRect l="-1445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55884" y="3759964"/>
                <a:ext cx="6132256" cy="8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84" y="3759964"/>
                <a:ext cx="6132256" cy="882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5289" y="4579558"/>
                <a:ext cx="4747517" cy="882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89" y="4579558"/>
                <a:ext cx="4747517" cy="8822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22567" y="3917660"/>
            <a:ext cx="110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21021" y="5436135"/>
            <a:ext cx="649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对应的线性方程组为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三弯矩法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2567" y="2922025"/>
            <a:ext cx="7195923" cy="821462"/>
            <a:chOff x="626078" y="3776279"/>
            <a:chExt cx="7195923" cy="8214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315517" y="3990525"/>
                  <a:ext cx="5064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517" y="3990525"/>
                  <a:ext cx="5064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953168" y="3990528"/>
                  <a:ext cx="55605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68" y="3990528"/>
                  <a:ext cx="556050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289599" y="3990528"/>
                  <a:ext cx="64601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−0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599" y="3990528"/>
                  <a:ext cx="646010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834944" y="3990528"/>
                  <a:ext cx="118449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44" y="3990528"/>
                  <a:ext cx="1184490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26078" y="3990528"/>
                  <a:ext cx="4694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078" y="3990528"/>
                  <a:ext cx="469487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795815" y="3990528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815" y="3990528"/>
                  <a:ext cx="447237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069261" y="3779697"/>
                  <a:ext cx="1787925" cy="8180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261" y="3779697"/>
                  <a:ext cx="1787925" cy="8180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634585" y="3991123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4585" y="3991123"/>
                  <a:ext cx="44723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915639" y="3776279"/>
                  <a:ext cx="1444883" cy="8180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den>
                        </m:f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639" y="3776279"/>
                  <a:ext cx="1444883" cy="8180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160852" y="3990528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852" y="3990528"/>
                  <a:ext cx="447237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418975" y="3990527"/>
                  <a:ext cx="186833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975" y="3990527"/>
                  <a:ext cx="1868332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7063688" y="3990526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688" y="3990526"/>
                  <a:ext cx="447237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436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12841" y="1561289"/>
                <a:ext cx="7729232" cy="2533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⋯ 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  0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 </m:t>
                                      </m:r>
                                    </m:e>
                                    <m:e/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  ⋮ 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  ⋱  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   ⋮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⋮</m:t>
                                      </m:r>
                                    </m:e>
                                    <m:e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1" y="1561289"/>
                <a:ext cx="7729232" cy="25332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49030" y="4221804"/>
                <a:ext cx="7593043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对于第二种边界条件，有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30" y="4221804"/>
                <a:ext cx="7593043" cy="1031051"/>
              </a:xfrm>
              <a:prstGeom prst="rect">
                <a:avLst/>
              </a:prstGeom>
              <a:blipFill rotWithShape="0">
                <a:blip r:embed="rId3"/>
                <a:stretch>
                  <a:fillRect l="-1687" t="-8284" b="-14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629037" y="5252855"/>
            <a:ext cx="649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可以得到与上面一样的线性方程组。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三弯矩法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4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引言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0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505" y="1484112"/>
            <a:ext cx="780525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前面讨论的分段低次插值函数都有一致收敛性，但光滑度较差，对于像飞机的机翼和高速火车的车头，它们的型线往往要求有二阶光滑度，即有二阶连续导数。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早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期工程师制图时，把富有弹性的细长木条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样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条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用压铁固定在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样点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上，在其他地方让它自由弯曲，然后沿木条画下曲线，称为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样条曲线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样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条曲线实际上是由分段三次曲线拼接而成，在连接点即样点上要求二阶导数连续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7704" y="1490182"/>
                <a:ext cx="8667344" cy="1341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对于第三种边界条件，有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及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04" y="1490182"/>
                <a:ext cx="8667344" cy="1341265"/>
              </a:xfrm>
              <a:prstGeom prst="rect">
                <a:avLst/>
              </a:prstGeom>
              <a:blipFill rotWithShape="0">
                <a:blip r:embed="rId2"/>
                <a:stretch>
                  <a:fillRect l="-1478" t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28413" y="3649491"/>
                <a:ext cx="47634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13" y="3649491"/>
                <a:ext cx="4763420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7704" y="4209768"/>
                <a:ext cx="5117619" cy="8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04" y="4209768"/>
                <a:ext cx="5117619" cy="8912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640432" y="5223261"/>
                <a:ext cx="4883453" cy="910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=6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432" y="5223261"/>
                <a:ext cx="4883453" cy="9102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三弯矩法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7704" y="2800288"/>
            <a:ext cx="7265063" cy="818044"/>
            <a:chOff x="586596" y="2191626"/>
            <a:chExt cx="7265063" cy="8180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86596" y="2402457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96" y="2402457"/>
                  <a:ext cx="44723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53344" y="2191626"/>
                  <a:ext cx="1787925" cy="8180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344" y="2191626"/>
                  <a:ext cx="1787925" cy="8180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417650" y="2402457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650" y="2402457"/>
                  <a:ext cx="447237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684398" y="2191626"/>
                  <a:ext cx="1444883" cy="8180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den>
                        </m:f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398" y="2191626"/>
                  <a:ext cx="1444883" cy="8180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907765" y="2385204"/>
                  <a:ext cx="213603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7765" y="2385204"/>
                  <a:ext cx="2136034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820180" y="2402457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180" y="2402457"/>
                  <a:ext cx="447237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081623" y="2385204"/>
                  <a:ext cx="17700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−0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623" y="2385204"/>
                  <a:ext cx="1770036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39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12841" y="1561289"/>
                <a:ext cx="7229222" cy="2541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⋯    0         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⋱                0   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⋱      ⋱         ⋮   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1" y="1561289"/>
                <a:ext cx="7229222" cy="25415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71209" y="4102819"/>
                <a:ext cx="7645940" cy="1496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≥0,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</a:rPr>
                  <a:t>系数矩阵都是严格对角占优阵。这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些线性方程组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都有唯一解，都可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以用第六章的追赶法求解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。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9" y="4102819"/>
                <a:ext cx="7645940" cy="1496628"/>
              </a:xfrm>
              <a:prstGeom prst="rect">
                <a:avLst/>
              </a:prstGeom>
              <a:blipFill rotWithShape="0">
                <a:blip r:embed="rId3"/>
                <a:stretch>
                  <a:fillRect l="-1595" t="-5285" r="-1754" b="-10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三弯矩法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63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误差界与收敛性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1098" y="1498060"/>
                <a:ext cx="7266543" cy="4598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是满足第一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种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第二种边界条件的三次样条插值函数。令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=0,1,2;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384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24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/>
                  <a:t>这个定理不但给出了三次样条插值函数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的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误</a:t>
                </a:r>
                <a:r>
                  <a:rPr lang="zh-CN" altLang="en-US" sz="2800" dirty="0"/>
                  <a:t>差估计，而且说明当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sz="28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及其</a:t>
                </a:r>
                <a:r>
                  <a:rPr lang="zh-CN" altLang="en-US" sz="2800" dirty="0" smtClean="0"/>
                  <a:t>一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阶导</a:t>
                </a:r>
                <a:r>
                  <a:rPr lang="zh-CN" altLang="en-US" sz="2800" dirty="0"/>
                  <a:t>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和二阶导数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均分别一致收</a:t>
                </a:r>
                <a:r>
                  <a:rPr lang="zh-CN" altLang="en-US" sz="2800" dirty="0" smtClean="0"/>
                  <a:t>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                       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及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。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8" y="1498060"/>
                <a:ext cx="7266543" cy="4598759"/>
              </a:xfrm>
              <a:prstGeom prst="rect">
                <a:avLst/>
              </a:prstGeom>
              <a:blipFill rotWithShape="0">
                <a:blip r:embed="rId2"/>
                <a:stretch>
                  <a:fillRect l="-1846" t="-1989" r="-1426" b="-2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628078" y="3011520"/>
            <a:ext cx="7239563" cy="609067"/>
            <a:chOff x="688460" y="3011520"/>
            <a:chExt cx="7239563" cy="609067"/>
          </a:xfrm>
        </p:grpSpPr>
        <p:sp>
          <p:nvSpPr>
            <p:cNvPr id="9" name="文本框 8"/>
            <p:cNvSpPr txBox="1"/>
            <p:nvPr/>
          </p:nvSpPr>
          <p:spPr>
            <a:xfrm>
              <a:off x="688460" y="3011520"/>
              <a:ext cx="700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则</a:t>
              </a:r>
              <a:endPara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38655" y="3011520"/>
              <a:ext cx="6889368" cy="609067"/>
              <a:chOff x="118284" y="3973321"/>
              <a:chExt cx="6889368" cy="60906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6098877" y="4001278"/>
                    <a:ext cx="908775" cy="4385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4−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p>
                          </m:sSup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8877" y="4001278"/>
                    <a:ext cx="908775" cy="43858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4810673" y="3973322"/>
                    <a:ext cx="1510349" cy="4944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0673" y="3973322"/>
                    <a:ext cx="1510349" cy="49449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4011282" y="3973322"/>
                    <a:ext cx="1393202" cy="5636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/>
                          </m:func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1282" y="3973322"/>
                    <a:ext cx="1393202" cy="56368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3709248" y="3973322"/>
                    <a:ext cx="55457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9248" y="3973322"/>
                    <a:ext cx="554575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3464432" y="3973321"/>
                    <a:ext cx="4488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≤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432" y="3973321"/>
                    <a:ext cx="448841" cy="4308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组合 15"/>
              <p:cNvGrpSpPr/>
              <p:nvPr/>
            </p:nvGrpSpPr>
            <p:grpSpPr>
              <a:xfrm>
                <a:off x="118284" y="3984026"/>
                <a:ext cx="3570568" cy="598362"/>
                <a:chOff x="1500263" y="2053001"/>
                <a:chExt cx="3570568" cy="59836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1500263" y="2087683"/>
                      <a:ext cx="1393202" cy="5636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≤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≤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𝑏</m:t>
                                    </m:r>
                                  </m:lim>
                                </m:limLow>
                              </m:fName>
                              <m:e/>
                            </m:func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17" name="文本框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0263" y="2087683"/>
                      <a:ext cx="1393202" cy="56368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" name="组合 17"/>
                <p:cNvGrpSpPr/>
                <p:nvPr/>
              </p:nvGrpSpPr>
              <p:grpSpPr>
                <a:xfrm>
                  <a:off x="2289621" y="2053001"/>
                  <a:ext cx="2781210" cy="494494"/>
                  <a:chOff x="4599944" y="1840436"/>
                  <a:chExt cx="2781210" cy="49449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" name="文本框 18"/>
                      <p:cNvSpPr txBox="1"/>
                      <p:nvPr/>
                    </p:nvSpPr>
                    <p:spPr>
                      <a:xfrm>
                        <a:off x="4599944" y="1840436"/>
                        <a:ext cx="2781210" cy="4944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9" name="文本框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99944" y="1840436"/>
                        <a:ext cx="2781210" cy="494494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" name="文本框 19"/>
                      <p:cNvSpPr txBox="1"/>
                      <p:nvPr/>
                    </p:nvSpPr>
                    <p:spPr>
                      <a:xfrm>
                        <a:off x="5789304" y="1840436"/>
                        <a:ext cx="1527919" cy="4599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" name="文本框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89304" y="1840436"/>
                        <a:ext cx="1527919" cy="459934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92139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三次样条函数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7708" y="1496044"/>
                <a:ext cx="7604645" cy="4705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对于给定节点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&lt;⋯&lt;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若存在函数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满足：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8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1)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在每个小区间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上是一个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次的多项式；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8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2)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在每个内节点上具有直到二阶的连续导数，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三次样条函数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若在节点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上给定函数值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=0,1,⋯,</m:t>
                    </m:r>
                  </m:oMath>
                </a14:m>
                <a:endParaRPr lang="en-US" altLang="zh-CN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并满足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="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=0,1,⋯,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6.1</m:t>
                        </m:r>
                      </m:e>
                    </m:d>
                  </m:oMath>
                </a14:m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三次样条插值函数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08" y="1496044"/>
                <a:ext cx="7604645" cy="4705519"/>
              </a:xfrm>
              <a:prstGeom prst="rect">
                <a:avLst/>
              </a:prstGeom>
              <a:blipFill rotWithShape="0">
                <a:blip r:embed="rId2"/>
                <a:stretch>
                  <a:fillRect l="-1764" t="-1813" r="-6335" b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4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6420" y="1492738"/>
                <a:ext cx="8011370" cy="4497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要求出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每个小区间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上要确定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个待定系数，而共有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个小区间，故应确定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4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个参数。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这共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−3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个条件。再加上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满足插值条件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6.1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共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4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−2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个条件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此还需要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个条件才能确定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通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常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在端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各加一个条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件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20" y="1492738"/>
                <a:ext cx="8011370" cy="4497513"/>
              </a:xfrm>
              <a:prstGeom prst="rect">
                <a:avLst/>
              </a:prstGeom>
              <a:blipFill rotWithShape="0">
                <a:blip r:embed="rId2"/>
                <a:stretch>
                  <a:fillRect l="-1521" t="-1491" r="-380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三次样条函数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97628" y="2470639"/>
            <a:ext cx="7913326" cy="1480689"/>
            <a:chOff x="597628" y="2470639"/>
            <a:chExt cx="7913326" cy="14806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597628" y="2470639"/>
                  <a:ext cx="7913326" cy="988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CN" altLang="en-US" sz="2800" dirty="0">
                      <a:latin typeface="黑体" panose="02010609060101010101" pitchFamily="49" charset="-122"/>
                    </a:rPr>
                    <a:t>因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2800" dirty="0">
                      <a:latin typeface="黑体" panose="02010609060101010101" pitchFamily="49" charset="-122"/>
                    </a:rPr>
                    <a:t>二阶导数连续，故在内节点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2800" dirty="0">
                      <a:latin typeface="黑体" panose="02010609060101010101" pitchFamily="49" charset="-122"/>
                    </a:rPr>
                    <a:t>上满足连续性条</a:t>
                  </a:r>
                  <a:r>
                    <a:rPr lang="zh-CN" altLang="en-US" sz="2800" dirty="0" smtClean="0">
                      <a:latin typeface="黑体" panose="02010609060101010101" pitchFamily="49" charset="-122"/>
                    </a:rPr>
                    <a:t>件</a:t>
                  </a:r>
                  <a:endParaRPr lang="en-US" altLang="zh-CN" sz="2800" dirty="0"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28" y="2470639"/>
                  <a:ext cx="7913326" cy="9887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41" t="-8025" r="-154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组合 4"/>
            <p:cNvGrpSpPr/>
            <p:nvPr/>
          </p:nvGrpSpPr>
          <p:grpSpPr>
            <a:xfrm>
              <a:off x="1399727" y="2962531"/>
              <a:ext cx="5548559" cy="488751"/>
              <a:chOff x="652456" y="1881077"/>
              <a:chExt cx="5548559" cy="48875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52456" y="1890347"/>
                <a:ext cx="1356974" cy="474847"/>
                <a:chOff x="652456" y="1890347"/>
                <a:chExt cx="1356974" cy="47484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文本框 25"/>
                    <p:cNvSpPr txBox="1"/>
                    <p:nvPr/>
                  </p:nvSpPr>
                  <p:spPr>
                    <a:xfrm>
                      <a:off x="652456" y="1890347"/>
                      <a:ext cx="135697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456" y="1890347"/>
                      <a:ext cx="1356974" cy="43088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7" name="组合 26"/>
                <p:cNvGrpSpPr/>
                <p:nvPr/>
              </p:nvGrpSpPr>
              <p:grpSpPr>
                <a:xfrm>
                  <a:off x="954310" y="1899617"/>
                  <a:ext cx="918570" cy="465577"/>
                  <a:chOff x="5846884" y="2971800"/>
                  <a:chExt cx="918570" cy="46557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8" name="文本框 27"/>
                      <p:cNvSpPr txBox="1"/>
                      <p:nvPr/>
                    </p:nvSpPr>
                    <p:spPr>
                      <a:xfrm>
                        <a:off x="5846884" y="2971800"/>
                        <a:ext cx="482055" cy="4655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8" name="文本框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6884" y="2971800"/>
                        <a:ext cx="482055" cy="46557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26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文本框 28"/>
                      <p:cNvSpPr txBox="1"/>
                      <p:nvPr/>
                    </p:nvSpPr>
                    <p:spPr>
                      <a:xfrm>
                        <a:off x="6119444" y="2971800"/>
                        <a:ext cx="64601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−0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9" name="文本框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19444" y="2971800"/>
                        <a:ext cx="646010" cy="430887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780450" y="1881077"/>
                    <a:ext cx="4472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0450" y="1881077"/>
                    <a:ext cx="447238" cy="4308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组合 7"/>
              <p:cNvGrpSpPr/>
              <p:nvPr/>
            </p:nvGrpSpPr>
            <p:grpSpPr>
              <a:xfrm>
                <a:off x="2032445" y="1894981"/>
                <a:ext cx="1356974" cy="474847"/>
                <a:chOff x="652456" y="1890347"/>
                <a:chExt cx="1356974" cy="47484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652456" y="1890347"/>
                      <a:ext cx="135697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2" name="文本框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456" y="1890347"/>
                      <a:ext cx="1356974" cy="43088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" name="组合 22"/>
                <p:cNvGrpSpPr/>
                <p:nvPr/>
              </p:nvGrpSpPr>
              <p:grpSpPr>
                <a:xfrm>
                  <a:off x="954310" y="1899617"/>
                  <a:ext cx="918570" cy="465577"/>
                  <a:chOff x="5846884" y="2971800"/>
                  <a:chExt cx="918570" cy="46557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文本框 23"/>
                      <p:cNvSpPr txBox="1"/>
                      <p:nvPr/>
                    </p:nvSpPr>
                    <p:spPr>
                      <a:xfrm>
                        <a:off x="5846884" y="2971800"/>
                        <a:ext cx="482055" cy="4655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" name="文本框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6884" y="2971800"/>
                        <a:ext cx="482055" cy="465577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b="-1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>
                        <a:off x="6119444" y="2971800"/>
                        <a:ext cx="64601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5" name="文本框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19444" y="2971800"/>
                        <a:ext cx="646010" cy="430887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3164004" y="1908885"/>
                    <a:ext cx="25327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4004" y="1908885"/>
                    <a:ext cx="253274" cy="43088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组合 9"/>
              <p:cNvGrpSpPr/>
              <p:nvPr/>
            </p:nvGrpSpPr>
            <p:grpSpPr>
              <a:xfrm>
                <a:off x="3279245" y="1894981"/>
                <a:ext cx="2921770" cy="474847"/>
                <a:chOff x="967441" y="3625838"/>
                <a:chExt cx="2921770" cy="474847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967441" y="3625838"/>
                  <a:ext cx="1442574" cy="474847"/>
                  <a:chOff x="546952" y="1890347"/>
                  <a:chExt cx="1442574" cy="47484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文本框 17"/>
                      <p:cNvSpPr txBox="1"/>
                      <p:nvPr/>
                    </p:nvSpPr>
                    <p:spPr>
                      <a:xfrm>
                        <a:off x="546952" y="1890347"/>
                        <a:ext cx="1442574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文本框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6952" y="1890347"/>
                        <a:ext cx="1442574" cy="430887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954310" y="1899617"/>
                    <a:ext cx="918570" cy="465577"/>
                    <a:chOff x="5846884" y="2971800"/>
                    <a:chExt cx="918570" cy="465577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" name="文本框 19"/>
                        <p:cNvSpPr txBox="1"/>
                        <p:nvPr/>
                      </p:nvSpPr>
                      <p:spPr>
                        <a:xfrm>
                          <a:off x="5846884" y="2971800"/>
                          <a:ext cx="482055" cy="4655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" name="文本框 1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46884" y="2971800"/>
                          <a:ext cx="482055" cy="4655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1" name="文本框 20"/>
                        <p:cNvSpPr txBox="1"/>
                        <p:nvPr/>
                      </p:nvSpPr>
                      <p:spPr>
                        <a:xfrm>
                          <a:off x="6119444" y="2971800"/>
                          <a:ext cx="646010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−0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1" name="文本框 2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119444" y="2971800"/>
                          <a:ext cx="646010" cy="430887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2195915" y="3635107"/>
                      <a:ext cx="44723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5915" y="3635107"/>
                      <a:ext cx="447238" cy="43088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" name="组合 12"/>
                <p:cNvGrpSpPr/>
                <p:nvPr/>
              </p:nvGrpSpPr>
              <p:grpSpPr>
                <a:xfrm>
                  <a:off x="2446637" y="3625838"/>
                  <a:ext cx="1442574" cy="470211"/>
                  <a:chOff x="3225890" y="3586514"/>
                  <a:chExt cx="1442574" cy="47021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3225890" y="3586514"/>
                        <a:ext cx="1442574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25890" y="3586514"/>
                        <a:ext cx="1442574" cy="430887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3620270" y="3591148"/>
                    <a:ext cx="918570" cy="465577"/>
                    <a:chOff x="5846884" y="2971800"/>
                    <a:chExt cx="918570" cy="465577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" name="文本框 15"/>
                        <p:cNvSpPr txBox="1"/>
                        <p:nvPr/>
                      </p:nvSpPr>
                      <p:spPr>
                        <a:xfrm>
                          <a:off x="5846884" y="2971800"/>
                          <a:ext cx="482055" cy="4655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6" name="文本框 1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46884" y="2971800"/>
                          <a:ext cx="482055" cy="465577"/>
                        </a:xfrm>
                        <a:prstGeom prst="rect">
                          <a:avLst/>
                        </a:prstGeom>
                        <a:blipFill rotWithShape="0">
                          <a:blip r:embed="rId17"/>
                          <a:stretch>
                            <a:fillRect b="-263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文本框 16"/>
                        <p:cNvSpPr txBox="1"/>
                        <p:nvPr/>
                      </p:nvSpPr>
                      <p:spPr>
                        <a:xfrm>
                          <a:off x="6119444" y="2971800"/>
                          <a:ext cx="646010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7" name="文本框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119444" y="2971800"/>
                          <a:ext cx="646010" cy="430887"/>
                        </a:xfrm>
                        <a:prstGeom prst="rect">
                          <a:avLst/>
                        </a:prstGeom>
                        <a:blipFill rotWithShape="0">
                          <a:blip r:embed="rId1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853418" y="3454910"/>
                  <a:ext cx="6622262" cy="4964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−0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+0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. 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=1,⋯,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18" y="3454910"/>
                  <a:ext cx="6622262" cy="49641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821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三次样条函数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8726" y="1944734"/>
                <a:ext cx="7849475" cy="3262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常见三种边界条件：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特殊情况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：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0.</m:t>
                    </m:r>
                  </m:oMath>
                </a14:m>
                <a:r>
                  <a:rPr lang="en-US" altLang="zh-CN" sz="2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自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然边界条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件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为周期的周期函数时，则要求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也是周期函数。这时，边界条件应满足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−0</m:t>
                          </m:r>
                        </m:e>
                      </m:d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26" y="1944734"/>
                <a:ext cx="7849475" cy="3262432"/>
              </a:xfrm>
              <a:prstGeom prst="rect">
                <a:avLst/>
              </a:prstGeom>
              <a:blipFill rotWithShape="0">
                <a:blip r:embed="rId2"/>
                <a:stretch>
                  <a:fillRect l="-1630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767291" y="5644661"/>
                <a:ext cx="55479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+0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已经成立。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291" y="5644661"/>
                <a:ext cx="554794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08726" y="1477107"/>
            <a:ext cx="507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</a:rPr>
              <a:t>这两个条件称</a:t>
            </a:r>
            <a:r>
              <a:rPr lang="zh-CN" altLang="en-US" sz="2800" dirty="0">
                <a:latin typeface="黑体" panose="02010609060101010101" pitchFamily="49" charset="-122"/>
              </a:rPr>
              <a:t>为</a:t>
            </a:r>
            <a:r>
              <a:rPr lang="zh-CN" altLang="en-US" sz="2800" dirty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边界条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件</a:t>
            </a:r>
            <a:r>
              <a:rPr lang="zh-CN" altLang="en-US" sz="2800" dirty="0" smtClean="0">
                <a:latin typeface="黑体" panose="02010609060101010101" pitchFamily="49" charset="-122"/>
              </a:rPr>
              <a:t>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8726" y="5164304"/>
                <a:ext cx="65745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注意：因这时插值条件满足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，故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             </a:t>
                </a:r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26" y="5164304"/>
                <a:ext cx="657458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948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7521" y="1490535"/>
                <a:ext cx="7716971" cy="2023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求三次样条插值函数常用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三弯矩法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三转角法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三转角法：假定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=0,1,⋯,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，根据分段三次埃尔米特插值函数的表达式，在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上，有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21" y="1490535"/>
                <a:ext cx="7716971" cy="2023887"/>
              </a:xfrm>
              <a:prstGeom prst="rect">
                <a:avLst/>
              </a:prstGeom>
              <a:blipFill rotWithShape="0">
                <a:blip r:embed="rId2"/>
                <a:stretch>
                  <a:fillRect l="-1659" t="-3614" r="-711" b="-4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806506" y="5700603"/>
                <a:ext cx="2336152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06" y="5700603"/>
                <a:ext cx="2336152" cy="465577"/>
              </a:xfrm>
              <a:prstGeom prst="rect">
                <a:avLst/>
              </a:prstGeom>
              <a:blipFill rotWithShape="0">
                <a:blip r:embed="rId3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三转角法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7521" y="3454453"/>
            <a:ext cx="6575170" cy="2221664"/>
            <a:chOff x="607521" y="3100787"/>
            <a:chExt cx="6575170" cy="2221664"/>
          </a:xfrm>
        </p:grpSpPr>
        <p:grpSp>
          <p:nvGrpSpPr>
            <p:cNvPr id="13" name="组合 12"/>
            <p:cNvGrpSpPr/>
            <p:nvPr/>
          </p:nvGrpSpPr>
          <p:grpSpPr>
            <a:xfrm>
              <a:off x="607521" y="3100787"/>
              <a:ext cx="5803965" cy="777392"/>
              <a:chOff x="1854679" y="2695755"/>
              <a:chExt cx="5803965" cy="7773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854679" y="2790645"/>
                    <a:ext cx="85170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679" y="2790645"/>
                    <a:ext cx="851708" cy="43088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2482768" y="2803367"/>
                    <a:ext cx="4472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6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768" y="2803367"/>
                    <a:ext cx="447238" cy="43088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2732265" y="2695755"/>
                    <a:ext cx="4702761" cy="7773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box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+2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2265" y="2695755"/>
                    <a:ext cx="4702761" cy="77739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7211407" y="2803366"/>
                    <a:ext cx="44723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1407" y="2803366"/>
                    <a:ext cx="447237" cy="4308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/>
            <p:cNvGrpSpPr/>
            <p:nvPr/>
          </p:nvGrpSpPr>
          <p:grpSpPr>
            <a:xfrm>
              <a:off x="607521" y="3812420"/>
              <a:ext cx="5437521" cy="777392"/>
              <a:chOff x="973965" y="3860285"/>
              <a:chExt cx="5437521" cy="7773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232088" y="3860285"/>
                    <a:ext cx="4955780" cy="7773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box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+2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2088" y="3860285"/>
                    <a:ext cx="4955780" cy="77739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964249" y="3946549"/>
                    <a:ext cx="44723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4249" y="3946549"/>
                    <a:ext cx="447237" cy="43088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973965" y="3972427"/>
                    <a:ext cx="44723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965" y="3972427"/>
                    <a:ext cx="447237" cy="43088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组合 24"/>
            <p:cNvGrpSpPr/>
            <p:nvPr/>
          </p:nvGrpSpPr>
          <p:grpSpPr>
            <a:xfrm>
              <a:off x="607521" y="4618925"/>
              <a:ext cx="6575170" cy="703526"/>
              <a:chOff x="741416" y="3882459"/>
              <a:chExt cx="6575170" cy="703526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741416" y="3882459"/>
                <a:ext cx="3257857" cy="703526"/>
                <a:chOff x="5201273" y="2933554"/>
                <a:chExt cx="3257857" cy="70352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5201273" y="2933554"/>
                      <a:ext cx="809131" cy="70352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box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9" name="文本框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01273" y="2933554"/>
                      <a:ext cx="809131" cy="703526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0" name="组合 39"/>
                <p:cNvGrpSpPr/>
                <p:nvPr/>
              </p:nvGrpSpPr>
              <p:grpSpPr>
                <a:xfrm>
                  <a:off x="5848709" y="2950806"/>
                  <a:ext cx="1184490" cy="472874"/>
                  <a:chOff x="5848709" y="2950806"/>
                  <a:chExt cx="1184490" cy="472874"/>
                </a:xfrm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5971187" y="2950806"/>
                    <a:ext cx="939533" cy="472874"/>
                    <a:chOff x="5676181" y="3177225"/>
                    <a:chExt cx="939533" cy="472874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8" name="文本框 47"/>
                        <p:cNvSpPr txBox="1"/>
                        <p:nvPr/>
                      </p:nvSpPr>
                      <p:spPr>
                        <a:xfrm>
                          <a:off x="5676181" y="3177225"/>
                          <a:ext cx="38119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8" name="文本框 4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76181" y="3177225"/>
                          <a:ext cx="381194" cy="430887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9" name="文本框 48"/>
                        <p:cNvSpPr txBox="1"/>
                        <p:nvPr/>
                      </p:nvSpPr>
                      <p:spPr>
                        <a:xfrm>
                          <a:off x="5865957" y="3184522"/>
                          <a:ext cx="749757" cy="4655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9" name="文本框 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65957" y="3184522"/>
                          <a:ext cx="749757" cy="4655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5848709" y="2971800"/>
                        <a:ext cx="118449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8709" y="2971800"/>
                        <a:ext cx="1184490" cy="430887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6793289" y="2950806"/>
                  <a:ext cx="1665841" cy="472874"/>
                  <a:chOff x="7266037" y="5061830"/>
                  <a:chExt cx="1665841" cy="472874"/>
                </a:xfrm>
              </p:grpSpPr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7370129" y="5061830"/>
                    <a:ext cx="1282576" cy="472874"/>
                    <a:chOff x="5676181" y="3177225"/>
                    <a:chExt cx="1282576" cy="472874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4" name="文本框 43"/>
                        <p:cNvSpPr txBox="1"/>
                        <p:nvPr/>
                      </p:nvSpPr>
                      <p:spPr>
                        <a:xfrm>
                          <a:off x="5676181" y="3177225"/>
                          <a:ext cx="38119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4" name="文本框 4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76181" y="3177225"/>
                          <a:ext cx="381194" cy="430887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5" name="文本框 44"/>
                        <p:cNvSpPr txBox="1"/>
                        <p:nvPr/>
                      </p:nvSpPr>
                      <p:spPr>
                        <a:xfrm>
                          <a:off x="5865957" y="3184522"/>
                          <a:ext cx="1092800" cy="4655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5" name="文本框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65957" y="3184522"/>
                          <a:ext cx="1092800" cy="465577"/>
                        </a:xfrm>
                        <a:prstGeom prst="rect">
                          <a:avLst/>
                        </a:prstGeom>
                        <a:blipFill rotWithShape="0">
                          <a:blip r:embed="rId16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文本框 42"/>
                      <p:cNvSpPr txBox="1"/>
                      <p:nvPr/>
                    </p:nvSpPr>
                    <p:spPr>
                      <a:xfrm>
                        <a:off x="7266037" y="5087708"/>
                        <a:ext cx="1665841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            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" name="文本框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66037" y="5087708"/>
                        <a:ext cx="1665841" cy="430887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7" name="组合 26"/>
              <p:cNvGrpSpPr/>
              <p:nvPr/>
            </p:nvGrpSpPr>
            <p:grpSpPr>
              <a:xfrm>
                <a:off x="3782684" y="3882459"/>
                <a:ext cx="3533902" cy="703526"/>
                <a:chOff x="3292360" y="5029453"/>
                <a:chExt cx="3533902" cy="703526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5474610" y="5065675"/>
                  <a:ext cx="1351652" cy="472874"/>
                  <a:chOff x="1250834" y="2976491"/>
                  <a:chExt cx="1351652" cy="472874"/>
                </a:xfrm>
              </p:grpSpPr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1373312" y="2976491"/>
                    <a:ext cx="939533" cy="472874"/>
                    <a:chOff x="5676181" y="3177225"/>
                    <a:chExt cx="939533" cy="472874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7" name="文本框 36"/>
                        <p:cNvSpPr txBox="1"/>
                        <p:nvPr/>
                      </p:nvSpPr>
                      <p:spPr>
                        <a:xfrm>
                          <a:off x="5676181" y="3177225"/>
                          <a:ext cx="38119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7" name="文本框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76181" y="3177225"/>
                          <a:ext cx="381194" cy="430887"/>
                        </a:xfrm>
                        <a:prstGeom prst="rect">
                          <a:avLst/>
                        </a:prstGeom>
                        <a:blipFill rotWithShape="0">
                          <a:blip r:embed="rId1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8" name="文本框 37"/>
                        <p:cNvSpPr txBox="1"/>
                        <p:nvPr/>
                      </p:nvSpPr>
                      <p:spPr>
                        <a:xfrm>
                          <a:off x="5865957" y="3184522"/>
                          <a:ext cx="749757" cy="4655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8" name="文本框 3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65957" y="3184522"/>
                          <a:ext cx="749757" cy="465577"/>
                        </a:xfrm>
                        <a:prstGeom prst="rect">
                          <a:avLst/>
                        </a:prstGeom>
                        <a:blipFill rotWithShape="0">
                          <a:blip r:embed="rId19"/>
                          <a:stretch>
                            <a:fillRect b="-263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1250834" y="2997485"/>
                        <a:ext cx="135165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        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6" name="文本框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0834" y="2997485"/>
                        <a:ext cx="1351652" cy="430887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4218317" y="5055331"/>
                  <a:ext cx="1498680" cy="472874"/>
                  <a:chOff x="4218317" y="5055331"/>
                  <a:chExt cx="1498680" cy="472874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4322409" y="5055331"/>
                    <a:ext cx="1282576" cy="472874"/>
                    <a:chOff x="5676181" y="3177225"/>
                    <a:chExt cx="1282576" cy="472874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3" name="文本框 32"/>
                        <p:cNvSpPr txBox="1"/>
                        <p:nvPr/>
                      </p:nvSpPr>
                      <p:spPr>
                        <a:xfrm>
                          <a:off x="5676181" y="3177225"/>
                          <a:ext cx="38119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3" name="文本框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76181" y="3177225"/>
                          <a:ext cx="381194" cy="430887"/>
                        </a:xfrm>
                        <a:prstGeom prst="rect">
                          <a:avLst/>
                        </a:prstGeom>
                        <a:blipFill rotWithShape="0">
                          <a:blip r:embed="rId2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4" name="文本框 33"/>
                        <p:cNvSpPr txBox="1"/>
                        <p:nvPr/>
                      </p:nvSpPr>
                      <p:spPr>
                        <a:xfrm>
                          <a:off x="5865957" y="3184522"/>
                          <a:ext cx="1092800" cy="4655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4" name="文本框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65957" y="3184522"/>
                          <a:ext cx="1092800" cy="465577"/>
                        </a:xfrm>
                        <a:prstGeom prst="rect">
                          <a:avLst/>
                        </a:prstGeom>
                        <a:blipFill rotWithShape="0">
                          <a:blip r:embed="rId22"/>
                          <a:stretch>
                            <a:fillRect b="-129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文本框 31"/>
                      <p:cNvSpPr txBox="1"/>
                      <p:nvPr/>
                    </p:nvSpPr>
                    <p:spPr>
                      <a:xfrm>
                        <a:off x="4218317" y="5081209"/>
                        <a:ext cx="149868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" name="文本框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18317" y="5081209"/>
                        <a:ext cx="1498680" cy="430887"/>
                      </a:xfrm>
                      <a:prstGeom prst="rect">
                        <a:avLst/>
                      </a:prstGeom>
                      <a:blipFill rotWithShape="0"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3292360" y="5029453"/>
                      <a:ext cx="1097673" cy="70352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𝑗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box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0" name="文本框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2360" y="5029453"/>
                      <a:ext cx="1097673" cy="703526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 b="-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90673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03115" y="1532106"/>
                <a:ext cx="6386107" cy="1064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1532106"/>
                <a:ext cx="6386107" cy="10647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03115" y="3763678"/>
                <a:ext cx="6633034" cy="1061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3763678"/>
                <a:ext cx="6633034" cy="10614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03115" y="4938855"/>
                <a:ext cx="6848272" cy="588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同理可得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上的表达式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4938855"/>
                <a:ext cx="6848272" cy="588751"/>
              </a:xfrm>
              <a:prstGeom prst="rect">
                <a:avLst/>
              </a:prstGeom>
              <a:blipFill rotWithShape="0">
                <a:blip r:embed="rId4"/>
                <a:stretch>
                  <a:fillRect l="-1870" t="-10309" b="-16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三转角法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03115" y="2665829"/>
            <a:ext cx="7149725" cy="984116"/>
            <a:chOff x="603115" y="2596821"/>
            <a:chExt cx="7149725" cy="9841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03115" y="2596821"/>
                  <a:ext cx="3522567" cy="9841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15" y="2596821"/>
                  <a:ext cx="3522567" cy="98411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组合 18"/>
            <p:cNvGrpSpPr/>
            <p:nvPr/>
          </p:nvGrpSpPr>
          <p:grpSpPr>
            <a:xfrm>
              <a:off x="1725284" y="2825149"/>
              <a:ext cx="2233849" cy="465578"/>
              <a:chOff x="1794294" y="4472796"/>
              <a:chExt cx="2233849" cy="46557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1794294" y="4472797"/>
                    <a:ext cx="57996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4294" y="4472797"/>
                    <a:ext cx="579967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191109" y="4472797"/>
                    <a:ext cx="749757" cy="465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109" y="4472797"/>
                    <a:ext cx="749757" cy="4655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2736572" y="4472796"/>
                    <a:ext cx="1291571" cy="465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6572" y="4472796"/>
                    <a:ext cx="1291571" cy="4655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887230" y="2596821"/>
                  <a:ext cx="3865610" cy="9841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230" y="2596821"/>
                  <a:ext cx="3865610" cy="98411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组合 20"/>
            <p:cNvGrpSpPr/>
            <p:nvPr/>
          </p:nvGrpSpPr>
          <p:grpSpPr>
            <a:xfrm>
              <a:off x="5371228" y="2825149"/>
              <a:ext cx="2212101" cy="465578"/>
              <a:chOff x="1656272" y="4093233"/>
              <a:chExt cx="2212101" cy="46557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656272" y="4093234"/>
                    <a:ext cx="57996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6272" y="4093234"/>
                    <a:ext cx="579967" cy="43088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2039964" y="4093234"/>
                    <a:ext cx="948529" cy="465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9964" y="4093234"/>
                    <a:ext cx="948529" cy="4655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2775573" y="4093233"/>
                    <a:ext cx="1092800" cy="465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5573" y="4093233"/>
                    <a:ext cx="1092800" cy="4655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368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3115" y="1626260"/>
                <a:ext cx="6386107" cy="1064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1626260"/>
                <a:ext cx="6386107" cy="10647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03115" y="3868627"/>
                <a:ext cx="6674712" cy="1061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3868627"/>
                <a:ext cx="6674712" cy="10614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03115" y="4930071"/>
                <a:ext cx="7840493" cy="588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+0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−0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=1,⋯,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可得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4930071"/>
                <a:ext cx="7840493" cy="588751"/>
              </a:xfrm>
              <a:prstGeom prst="rect">
                <a:avLst/>
              </a:prstGeom>
              <a:blipFill rotWithShape="0">
                <a:blip r:embed="rId4"/>
                <a:stretch>
                  <a:fillRect l="-1633" t="-11458" b="-17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三转角法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3115" y="2787683"/>
            <a:ext cx="7034619" cy="984386"/>
            <a:chOff x="585863" y="2596821"/>
            <a:chExt cx="7034619" cy="9843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85863" y="2596821"/>
                  <a:ext cx="3787062" cy="9841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63" y="2596821"/>
                  <a:ext cx="3787062" cy="98411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/>
            <p:cNvGrpSpPr/>
            <p:nvPr/>
          </p:nvGrpSpPr>
          <p:grpSpPr>
            <a:xfrm>
              <a:off x="2053088" y="2825150"/>
              <a:ext cx="2173475" cy="465577"/>
              <a:chOff x="5848709" y="2971800"/>
              <a:chExt cx="2173475" cy="4655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848709" y="2971800"/>
                    <a:ext cx="57996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8709" y="2971800"/>
                    <a:ext cx="579967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6228265" y="2971800"/>
                    <a:ext cx="1092799" cy="465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8265" y="2971800"/>
                    <a:ext cx="1092799" cy="4655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7073655" y="2971800"/>
                    <a:ext cx="948529" cy="465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3655" y="2971800"/>
                    <a:ext cx="948529" cy="4655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4134784" y="2597091"/>
                  <a:ext cx="3485698" cy="9841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784" y="2597091"/>
                  <a:ext cx="3485698" cy="98411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组合 15"/>
            <p:cNvGrpSpPr/>
            <p:nvPr/>
          </p:nvGrpSpPr>
          <p:grpSpPr>
            <a:xfrm>
              <a:off x="5286542" y="2790506"/>
              <a:ext cx="2207620" cy="482921"/>
              <a:chOff x="3890513" y="4041291"/>
              <a:chExt cx="2207620" cy="48292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3890513" y="4075981"/>
                    <a:ext cx="57996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0513" y="4075981"/>
                    <a:ext cx="579967" cy="43088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287327" y="4058635"/>
                    <a:ext cx="1291571" cy="465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7327" y="4058635"/>
                    <a:ext cx="1291571" cy="4655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5348376" y="4041291"/>
                    <a:ext cx="749757" cy="465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376" y="4041291"/>
                    <a:ext cx="749757" cy="4655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863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92281" y="1510632"/>
                <a:ext cx="4448077" cy="1061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1" y="1510632"/>
                <a:ext cx="4448077" cy="10614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2281" y="3555487"/>
                <a:ext cx="6189707" cy="977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1" y="3555487"/>
                <a:ext cx="6189707" cy="9775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18745" y="4604598"/>
                <a:ext cx="4449616" cy="1018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=3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5" y="4604598"/>
                <a:ext cx="4449616" cy="10180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5072301" y="4604598"/>
            <a:ext cx="3419374" cy="931024"/>
            <a:chOff x="6118698" y="3768647"/>
            <a:chExt cx="3419374" cy="931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7960140" y="3768647"/>
                  <a:ext cx="1577932" cy="931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140" y="3768647"/>
                  <a:ext cx="1577932" cy="93102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/>
            <p:cNvSpPr txBox="1"/>
            <p:nvPr/>
          </p:nvSpPr>
          <p:spPr>
            <a:xfrm>
              <a:off x="6118698" y="3939702"/>
              <a:ext cx="20038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两边同除以</a:t>
              </a:r>
              <a:endPara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三转角法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536830" y="2496185"/>
                <a:ext cx="4857227" cy="1061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30" y="2496185"/>
                <a:ext cx="4857227" cy="10614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3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28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683</Words>
  <Application>Microsoft Office PowerPoint</Application>
  <PresentationFormat>宽屏</PresentationFormat>
  <Paragraphs>310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黑体</vt:lpstr>
      <vt:lpstr>思源宋体 Heavy</vt:lpstr>
      <vt:lpstr>字魂54号-贤黑</vt:lpstr>
      <vt:lpstr>Arial</vt:lpstr>
      <vt:lpstr>Cambria Math</vt:lpstr>
      <vt:lpstr>Times New Roman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Olivia Fung</dc:creator>
  <cp:lastModifiedBy>Gang Xie</cp:lastModifiedBy>
  <cp:revision>347</cp:revision>
  <dcterms:created xsi:type="dcterms:W3CDTF">2019-06-25T11:16:20Z</dcterms:created>
  <dcterms:modified xsi:type="dcterms:W3CDTF">2019-09-04T18:46:14Z</dcterms:modified>
</cp:coreProperties>
</file>