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>
        <p:scale>
          <a:sx n="60" d="100"/>
          <a:sy n="60" d="100"/>
        </p:scale>
        <p:origin x="11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0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9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0314" y="1878598"/>
            <a:ext cx="6752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70C0"/>
                </a:solidFill>
                <a:ea typeface="字魂54号-贤黑" panose="00000500000000000000" pitchFamily="2" charset="-122"/>
              </a:rPr>
              <a:t>第</a:t>
            </a:r>
            <a:r>
              <a:rPr lang="en-US" altLang="zh-CN" sz="7200" dirty="0">
                <a:solidFill>
                  <a:srgbClr val="0070C0"/>
                </a:solidFill>
                <a:ea typeface="字魂54号-贤黑" panose="00000500000000000000" pitchFamily="2" charset="-122"/>
              </a:rPr>
              <a:t>4</a:t>
            </a:r>
            <a:r>
              <a:rPr lang="zh-CN" altLang="en-US" sz="7200" dirty="0">
                <a:solidFill>
                  <a:srgbClr val="0070C0"/>
                </a:solidFill>
                <a:ea typeface="字魂54号-贤黑" panose="00000500000000000000" pitchFamily="2" charset="-122"/>
              </a:rPr>
              <a:t>章   </a:t>
            </a:r>
            <a:endParaRPr lang="en-US" altLang="zh-CN" sz="72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  <a:p>
            <a:r>
              <a:rPr lang="zh-CN" altLang="en-US" sz="72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数值积分与数值微分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887844" y="4482790"/>
            <a:ext cx="1260000" cy="37914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数值分析</a:t>
            </a:r>
            <a:r>
              <a:rPr lang="en-US" altLang="zh-CN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endParaRPr lang="zh-CN" altLang="en-US" sz="1600" dirty="0">
              <a:solidFill>
                <a:schemeClr val="bg1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793960" y="4482790"/>
            <a:ext cx="864000" cy="37914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谢纲</a:t>
            </a:r>
            <a:r>
              <a:rPr lang="en-US" altLang="zh-CN" sz="1600" dirty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endParaRPr lang="zh-CN" altLang="en-US" sz="1600" dirty="0">
              <a:solidFill>
                <a:schemeClr val="bg1"/>
              </a:solidFill>
              <a:ea typeface="字魂54号-贤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42025" y="1639110"/>
                <a:ext cx="5661037" cy="371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5" y="1639110"/>
                <a:ext cx="5661037" cy="3711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042825" y="3279462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1.4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825" y="3279462"/>
                <a:ext cx="94897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498060"/>
                <a:ext cx="8005863" cy="4266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如果我们事先选定求积节点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，譬如，以区间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的等距分点作为节点，这时，取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求解线性方程组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即可确定求积系数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，而使求积公式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了构造出形如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式的求积公式，原则上是一个确定参数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的代数问题。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求积公式为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498060"/>
                <a:ext cx="8005863" cy="426668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1857" r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507787"/>
                <a:ext cx="7684851" cy="419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这就是梯形公式。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07787"/>
                <a:ext cx="7684851" cy="4190699"/>
              </a:xfrm>
              <a:prstGeom prst="rect">
                <a:avLst/>
              </a:prstGeom>
              <a:blipFill rotWithShape="0">
                <a:blip r:embed="rId2"/>
                <a:stretch>
                  <a:fillRect l="-1586" t="-174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78604"/>
                <a:ext cx="7704307" cy="388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式的第三个式子不成立，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≠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故梯形公式的代数精度为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中如果节点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及系数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都不确定，那么方程组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个参数的非线性方程组。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此方程组当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时求解是很困难的。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78604"/>
                <a:ext cx="7704307" cy="3885872"/>
              </a:xfrm>
              <a:prstGeom prst="rect">
                <a:avLst/>
              </a:prstGeom>
              <a:blipFill rotWithShape="0">
                <a:blip r:embed="rId2"/>
                <a:stretch>
                  <a:fillRect l="-1582" t="-2041" r="-712" b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830749" y="5364476"/>
                <a:ext cx="48151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下面我们讨论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的情况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49" y="5364476"/>
                <a:ext cx="481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32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73157" y="1561289"/>
                <a:ext cx="3469796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1561289"/>
                <a:ext cx="3469796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386" y="2538672"/>
                <a:ext cx="4270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2538672"/>
                <a:ext cx="427044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5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32689" y="3136676"/>
                <a:ext cx="3342325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89" y="3136676"/>
                <a:ext cx="3342325" cy="13756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3386" y="4587093"/>
                <a:ext cx="239616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4587093"/>
                <a:ext cx="2396169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960371" y="4728798"/>
            <a:ext cx="552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得到的求积公式就是中矩形公式。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517515"/>
                <a:ext cx="7655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，代入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的第三式，有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517515"/>
                <a:ext cx="765566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72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5839" y="2040735"/>
                <a:ext cx="6931962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9" y="2040735"/>
                <a:ext cx="6931962" cy="1053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3897" y="3128500"/>
                <a:ext cx="7735194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≠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7" y="3128500"/>
                <a:ext cx="7735194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116" y="4181737"/>
                <a:ext cx="7422204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这说明中矩形公式对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不精确成立。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故中矩形公式的代数精度为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" y="4181737"/>
                <a:ext cx="7422204" cy="1031051"/>
              </a:xfrm>
              <a:prstGeom prst="rect">
                <a:avLst/>
              </a:prstGeom>
              <a:blipFill rotWithShape="0">
                <a:blip r:embed="rId5"/>
                <a:stretch>
                  <a:fillRect l="-1726" t="-7692" b="-14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1488333"/>
                <a:ext cx="7986409" cy="354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设给定一组节点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&lt;⋯&lt;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且已知函数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在这些节点上的值，作插值函数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的原函数是容易求出的，取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作为积分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的近似值，这样得到的求积公式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88333"/>
                <a:ext cx="7986409" cy="3540906"/>
              </a:xfrm>
              <a:prstGeom prst="rect">
                <a:avLst/>
              </a:prstGeom>
              <a:blipFill rotWithShape="0">
                <a:blip r:embed="rId2"/>
                <a:stretch>
                  <a:fillRect l="-1527" t="-2065" r="-1527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75253" y="4617072"/>
                <a:ext cx="2803781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53" y="4617072"/>
                <a:ext cx="2803781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79034" y="5608257"/>
            <a:ext cx="36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称为是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插值型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43810" y="4980570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1.5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10" y="4980570"/>
                <a:ext cx="94897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1025" y="2602045"/>
                <a:ext cx="6718442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5" y="2602045"/>
                <a:ext cx="6718442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45202" y="3637899"/>
            <a:ext cx="6634265" cy="955839"/>
            <a:chOff x="603114" y="2611876"/>
            <a:chExt cx="6634265" cy="955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3114" y="2611876"/>
                  <a:ext cx="4439933" cy="9558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!</m:t>
                            </m:r>
                          </m:den>
                        </m:f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14" y="2611876"/>
                  <a:ext cx="4439933" cy="955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043047" y="2828185"/>
                  <a:ext cx="21943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依赖于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047" y="2828185"/>
                  <a:ext cx="219433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3953" b="-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5202" y="1566192"/>
                <a:ext cx="556145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2" y="1566192"/>
                <a:ext cx="5561459" cy="977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1025" y="4688732"/>
                <a:ext cx="77755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是插值型的，按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1.7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式，对于次数不超过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，其余项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5" y="4688732"/>
                <a:ext cx="7775579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567" t="-7643" r="-13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387626" y="2875292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1.7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26" y="2875292"/>
                <a:ext cx="94897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65168" y="5642839"/>
                <a:ext cx="54714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求积公式至少具有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68" y="5642839"/>
                <a:ext cx="547143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227" t="-15294" r="-557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87626" y="1839439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26" y="1839439"/>
                <a:ext cx="94897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78604"/>
                <a:ext cx="7733490" cy="276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反之，如果求积公式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则它必定是插值型的。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式对插值基函数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准确成立：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78604"/>
                <a:ext cx="7733490" cy="2760179"/>
              </a:xfrm>
              <a:prstGeom prst="rect">
                <a:avLst/>
              </a:prstGeom>
              <a:blipFill rotWithShape="0">
                <a:blip r:embed="rId2"/>
                <a:stretch>
                  <a:fillRect l="-1576" t="-2876" r="-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387" y="4075889"/>
                <a:ext cx="35214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1.6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075889"/>
                <a:ext cx="352141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46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4669277"/>
                <a:ext cx="76362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式的求积公式至少有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次代数精度的充分必要条件是，它是插值型的。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669277"/>
                <a:ext cx="7636213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676" t="-9615" r="-31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插值型求积公式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91429" y="1506154"/>
                <a:ext cx="5139804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29" y="1506154"/>
                <a:ext cx="5139804" cy="1176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93387" y="1799619"/>
            <a:ext cx="788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求积公式                             的余项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45540" y="2862841"/>
                <a:ext cx="3044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是线性的：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40" y="2862841"/>
                <a:ext cx="304475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00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8410" y="2616304"/>
                <a:ext cx="394954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0" y="2616304"/>
                <a:ext cx="3949543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63181" y="3469611"/>
                <a:ext cx="4706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81" y="3469611"/>
                <a:ext cx="47060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90898" y="3979400"/>
                <a:ext cx="74927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的代数精度为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处的泰勒展开式为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98" y="3979400"/>
                <a:ext cx="7492787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709" t="-8333" r="-814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85916" y="4963989"/>
                <a:ext cx="3608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6" y="4963989"/>
                <a:ext cx="360823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数值积分概论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32298" y="1571018"/>
                <a:ext cx="4838953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8" y="1571018"/>
                <a:ext cx="4838953" cy="1176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2298" y="2786971"/>
                <a:ext cx="5687326" cy="933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8" y="2786971"/>
                <a:ext cx="5687326" cy="933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5021" y="3759652"/>
                <a:ext cx="72480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1" y="3759652"/>
                <a:ext cx="724801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08939" y="4271207"/>
                <a:ext cx="4462312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39" y="4271207"/>
                <a:ext cx="4462312" cy="961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2842" y="4490178"/>
            <a:ext cx="7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记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20503" y="5232368"/>
                <a:ext cx="563859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03" y="5232368"/>
                <a:ext cx="5638595" cy="9773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541834"/>
                <a:ext cx="6205288" cy="985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41834"/>
                <a:ext cx="6205288" cy="9859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60894" y="2527745"/>
                <a:ext cx="5237781" cy="985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94" y="2527745"/>
                <a:ext cx="5237781" cy="985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3584643"/>
                <a:ext cx="5646097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584643"/>
                <a:ext cx="5646097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61098" y="4570554"/>
                <a:ext cx="5105757" cy="985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98" y="4570554"/>
                <a:ext cx="5105757" cy="9859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4204" y="1502922"/>
                <a:ext cx="5646097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1502922"/>
                <a:ext cx="5646097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70433" y="2480305"/>
                <a:ext cx="6002990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3" y="2480305"/>
                <a:ext cx="6002990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6924" y="3656909"/>
                <a:ext cx="589667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4" y="3656909"/>
                <a:ext cx="5896678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8357" y="4561139"/>
                <a:ext cx="5947141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57" y="4561139"/>
                <a:ext cx="5947141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3931" y="2644787"/>
                <a:ext cx="5153847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1" y="2644787"/>
                <a:ext cx="5153847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9869" y="3591407"/>
                <a:ext cx="4828886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" y="3591407"/>
                <a:ext cx="4828886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9597" y="4596395"/>
                <a:ext cx="3188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4596395"/>
                <a:ext cx="318824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97842" y="4578518"/>
                <a:ext cx="3332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不依赖于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42" y="4578518"/>
                <a:ext cx="333253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656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9671" y="5101738"/>
            <a:ext cx="34971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皮亚诺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(Peano)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核定理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9869" y="1525903"/>
            <a:ext cx="7815792" cy="1176604"/>
            <a:chOff x="710123" y="3745367"/>
            <a:chExt cx="7815792" cy="117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10123" y="411822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23" y="4118228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008566" y="3909520"/>
                  <a:ext cx="589649" cy="809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566" y="3909520"/>
                  <a:ext cx="589649" cy="8093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55803" y="3835251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03" y="3835251"/>
                  <a:ext cx="963534" cy="97738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692616" y="4103704"/>
                  <a:ext cx="1671804" cy="4599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16" y="4103704"/>
                  <a:ext cx="1671804" cy="45993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121220" y="3844979"/>
                  <a:ext cx="5071901" cy="985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                                   </m:t>
                                </m:r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220" y="3844979"/>
                  <a:ext cx="5071901" cy="9859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453319" y="4118226"/>
                  <a:ext cx="19309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319" y="4118226"/>
                  <a:ext cx="193097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252936" y="410849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936" y="4108498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512107" y="3745367"/>
                  <a:ext cx="1079013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107" y="3745367"/>
                  <a:ext cx="1079013" cy="117660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943002" y="4098770"/>
                  <a:ext cx="20966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002" y="4098770"/>
                  <a:ext cx="2096663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988139" y="4098770"/>
                  <a:ext cx="5377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139" y="4098770"/>
                  <a:ext cx="537776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488332"/>
                <a:ext cx="8161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对于梯形公式，代数精度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488332"/>
                <a:ext cx="816150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68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3660" y="2673033"/>
                <a:ext cx="785150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2673033"/>
                <a:ext cx="7851508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57210" y="3497092"/>
                <a:ext cx="474745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0" y="3497092"/>
                <a:ext cx="4747453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111" y="4299372"/>
                <a:ext cx="7125990" cy="1124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1" y="4299372"/>
                <a:ext cx="7125990" cy="11246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0906" y="1962021"/>
                <a:ext cx="4252959" cy="81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6" y="1962021"/>
                <a:ext cx="4252959" cy="815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22969" y="5376360"/>
                <a:ext cx="443185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69" y="5376360"/>
                <a:ext cx="4431854" cy="8617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3115" y="1541834"/>
                <a:ext cx="3517117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41834"/>
                <a:ext cx="3517117" cy="8178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091048" y="1745044"/>
                <a:ext cx="2475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≤0,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1745044"/>
                <a:ext cx="247542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62264" y="2894708"/>
                <a:ext cx="405873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64" y="2894708"/>
                <a:ext cx="4058739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35386" y="3944565"/>
                <a:ext cx="4738670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86" y="3944565"/>
                <a:ext cx="4738670" cy="977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09741" y="4994422"/>
                <a:ext cx="354045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41" y="4994422"/>
                <a:ext cx="3540456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916366" y="4246996"/>
                <a:ext cx="15853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366" y="4246996"/>
                <a:ext cx="158530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819" y="2364435"/>
            <a:ext cx="738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由积分中值定理得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488332"/>
                <a:ext cx="8161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对于中矩形公式，代数精度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488332"/>
                <a:ext cx="816150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68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3660" y="2011552"/>
                <a:ext cx="390767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2011552"/>
                <a:ext cx="3907673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3660" y="2896769"/>
                <a:ext cx="785150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2896769"/>
                <a:ext cx="7851508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57210" y="3672188"/>
                <a:ext cx="474745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0" y="3672188"/>
                <a:ext cx="4747453" cy="977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5724" y="4615278"/>
                <a:ext cx="6213496" cy="1129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24" y="4615278"/>
                <a:ext cx="6213496" cy="11291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3115" y="1522379"/>
                <a:ext cx="7137980" cy="20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22379"/>
                <a:ext cx="7137980" cy="20120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3115" y="3534405"/>
                <a:ext cx="3694601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3534405"/>
                <a:ext cx="3694601" cy="19424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892174" y="5621687"/>
                <a:ext cx="3284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≥0,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74" y="5621687"/>
                <a:ext cx="328404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2297" y="1947259"/>
                <a:ext cx="405873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7" y="1947259"/>
                <a:ext cx="4058739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0512" y="2943268"/>
                <a:ext cx="529170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12" y="2943268"/>
                <a:ext cx="5291705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2297" y="4004412"/>
                <a:ext cx="7180234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7" y="4004412"/>
                <a:ext cx="7180234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52925" y="5373889"/>
                <a:ext cx="321293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25" y="5373889"/>
                <a:ext cx="3212931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113" y="1478604"/>
            <a:ext cx="429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由积分中值定理得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求积公式的收敛性与稳定性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5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3387" y="3388798"/>
                <a:ext cx="8064230" cy="1004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中，由于计算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可能产生误差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实际得到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388798"/>
                <a:ext cx="8064230" cy="1004827"/>
              </a:xfrm>
              <a:prstGeom prst="rect">
                <a:avLst/>
              </a:prstGeom>
              <a:blipFill rotWithShape="0">
                <a:blip r:embed="rId2"/>
                <a:stretch>
                  <a:fillRect l="-1512" t="-787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00967" y="4393625"/>
                <a:ext cx="3396378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67" y="4393625"/>
                <a:ext cx="3396378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25502" y="4393625"/>
                <a:ext cx="2715038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02" y="4393625"/>
                <a:ext cx="2715038" cy="1176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93387" y="1510779"/>
            <a:ext cx="7957226" cy="1791224"/>
            <a:chOff x="593387" y="1510779"/>
            <a:chExt cx="7957226" cy="1791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950906" y="1510779"/>
                  <a:ext cx="5349192" cy="1268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→+∞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→0</m:t>
                                    </m:r>
                                  </m:e>
                                </m:eqAr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nary>
                          <m:nary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𝑑𝑥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</m:oMath>
                    </m:oMathPara>
                  </a14:m>
                  <a:endParaRPr lang="en-US" sz="2800" b="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06" y="1510779"/>
                  <a:ext cx="5349192" cy="12689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93387" y="2709139"/>
                  <a:ext cx="78891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                   </a:t>
                  </a:r>
                  <a:r>
                    <a:rPr lang="zh-CN" altLang="en-US" sz="2800" dirty="0">
                      <a:latin typeface="黑体" panose="02010609060101010101" pitchFamily="49" charset="-122"/>
                    </a:rPr>
                    <a:t>则称求积公式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是</a:t>
                  </a:r>
                  <a:r>
                    <a:rPr lang="zh-CN" altLang="en-US" sz="2800" dirty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</a:rPr>
                    <a:t>收敛</a:t>
                  </a:r>
                  <a:r>
                    <a:rPr lang="zh-CN" altLang="en-US" sz="2800" dirty="0">
                      <a:latin typeface="黑体" panose="02010609060101010101" pitchFamily="49" charset="-122"/>
                    </a:rPr>
                    <a:t>的</a:t>
                  </a: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。</a:t>
                  </a:r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7" y="2709139"/>
                  <a:ext cx="788913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5116" r="-6182" b="-360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95828" y="2738323"/>
                  <a:ext cx="3412344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28" y="2738323"/>
                  <a:ext cx="3412344" cy="563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593387" y="1870730"/>
              <a:ext cx="7957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</a:rPr>
                <a:t>定义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</a:rPr>
                <a:t>若                             其中</a:t>
              </a:r>
              <a:endParaRPr lang="en-US" altLang="zh-CN" sz="2800" dirty="0">
                <a:latin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93387" y="4708191"/>
            <a:ext cx="58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5223" y="1490648"/>
                <a:ext cx="7798278" cy="393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莱布尼兹公式：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但很多被积函数的原函数不能用初等函数表达：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还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有的被积函数的原函数表达式很复杂，使积分的计算仍然很困难。如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的原函数是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490648"/>
                <a:ext cx="7798278" cy="3930563"/>
              </a:xfrm>
              <a:prstGeom prst="rect">
                <a:avLst/>
              </a:prstGeom>
              <a:blipFill rotWithShape="0">
                <a:blip r:embed="rId3"/>
                <a:stretch>
                  <a:fillRect l="-1642" t="-1708" b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68877"/>
                <a:ext cx="7976681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只要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68877"/>
                <a:ext cx="7976681" cy="1009572"/>
              </a:xfrm>
              <a:prstGeom prst="rect">
                <a:avLst/>
              </a:prstGeom>
              <a:blipFill rotWithShape="0">
                <a:blip r:embed="rId2"/>
                <a:stretch>
                  <a:fillRect l="-1604" t="-7229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58798" y="2154676"/>
                <a:ext cx="6645858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𝜀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98" y="2154676"/>
                <a:ext cx="6645858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4" y="3331280"/>
                <a:ext cx="5058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则称求积公式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稳定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的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3331280"/>
                <a:ext cx="505838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530" t="-15116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3387" y="3854500"/>
                <a:ext cx="76264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若求积系数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是稳定的。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854500"/>
                <a:ext cx="762648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679" t="-8917" r="-1279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3387" y="4808607"/>
                <a:ext cx="7976681" cy="668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 对任给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808607"/>
                <a:ext cx="7976681" cy="668837"/>
              </a:xfrm>
              <a:prstGeom prst="rect">
                <a:avLst/>
              </a:prstGeom>
              <a:blipFill rotWithShape="0">
                <a:blip r:embed="rId6"/>
                <a:stretch>
                  <a:fillRect l="-1528" t="-6364" r="-764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1021" y="5477444"/>
                <a:ext cx="585605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要求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5477444"/>
                <a:ext cx="5856051" cy="578685"/>
              </a:xfrm>
              <a:prstGeom prst="rect">
                <a:avLst/>
              </a:prstGeom>
              <a:blipFill rotWithShape="0">
                <a:blip r:embed="rId7"/>
                <a:stretch>
                  <a:fillRect l="-2188" t="-11702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求积公式的收敛性与稳定性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5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0041" y="1551561"/>
                <a:ext cx="606191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41" y="1551561"/>
                <a:ext cx="6061916" cy="1176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2570" y="2728165"/>
                <a:ext cx="771050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𝜀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2728165"/>
                <a:ext cx="7710509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4" y="3936826"/>
                <a:ext cx="7710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其中我们假定求积公式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是准确的，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3936826"/>
                <a:ext cx="77105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5116" r="-6245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60706" y="4430862"/>
                <a:ext cx="2463175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430862"/>
                <a:ext cx="2463175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03114" y="4757554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从而有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求积公式的收敛性与稳定性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5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7968" y="1479428"/>
                <a:ext cx="594560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8" y="1479428"/>
                <a:ext cx="5945602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7968" y="2376577"/>
                <a:ext cx="4283159" cy="986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8" y="2376577"/>
                <a:ext cx="4283159" cy="986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7968" y="3363514"/>
                <a:ext cx="7712017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是由测量或数值计算给出的一张数据表时，牛顿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莱布尼兹公式也不能直接运用。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此有必要研究积分的数值计算问题。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根据积分中值定理，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8" y="3363514"/>
                <a:ext cx="7712017" cy="1969770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5" r="-6245" b="-7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57601" y="4844592"/>
                <a:ext cx="4211922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4844592"/>
                <a:ext cx="4211922" cy="977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72332" y="5715000"/>
                <a:ext cx="17500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32" y="5715000"/>
                <a:ext cx="175009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69" y="1533685"/>
            <a:ext cx="2678021" cy="2151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46089" y="1490555"/>
                <a:ext cx="507329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下方的曲边梯形的面积等于以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为底，高为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的矩形面积。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可是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的具体位置一般是不知道的，因而无法算出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89" y="1490555"/>
                <a:ext cx="5073291" cy="2323713"/>
              </a:xfrm>
              <a:prstGeom prst="rect">
                <a:avLst/>
              </a:prstGeom>
              <a:blipFill rotWithShape="0">
                <a:blip r:embed="rId3"/>
                <a:stretch>
                  <a:fillRect l="-2524" t="-3412" b="-5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849" y="3752491"/>
                <a:ext cx="7901796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上的平均高度。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要对平均高度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提供一种算法，相应的便获得一种数值求积方法。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3752491"/>
                <a:ext cx="7901796" cy="1461939"/>
              </a:xfrm>
              <a:prstGeom prst="rect">
                <a:avLst/>
              </a:prstGeom>
              <a:blipFill rotWithShape="0">
                <a:blip r:embed="rId4"/>
                <a:stretch>
                  <a:fillRect l="-1543" t="-5439" r="-1003" b="-1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6" name="椭圆 5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6596" y="1500996"/>
                <a:ext cx="7565366" cy="2870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如果我们用两端点的“高度”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的算术平均值作为平均高度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的近似值，这样导出的求积公式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便是我们所熟悉的梯形公式。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" y="1500996"/>
                <a:ext cx="7565366" cy="2870209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548" b="-4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911265" y="3578875"/>
            <a:ext cx="3571875" cy="2678906"/>
            <a:chOff x="4911265" y="3578875"/>
            <a:chExt cx="3571875" cy="26789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265" y="3578875"/>
              <a:ext cx="3571875" cy="26789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479424" y="4071025"/>
                  <a:ext cx="76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424" y="4071025"/>
                  <a:ext cx="761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800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536970"/>
                <a:ext cx="7587575" cy="3528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而如果改用区间中点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的“高度”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来近似平均高度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，则又导出所谓中矩形公式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更一般地，我们可以在区间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上适当选取某些节点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，然后用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的加权平均来近似平均高度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的值：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36970"/>
                <a:ext cx="7587575" cy="3528274"/>
              </a:xfrm>
              <a:prstGeom prst="rect">
                <a:avLst/>
              </a:prstGeom>
              <a:blipFill rotWithShape="0">
                <a:blip r:embed="rId2"/>
                <a:stretch>
                  <a:fillRect l="-1606" r="-803" b="-3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26863" y="4738552"/>
                <a:ext cx="4067267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63" y="4738552"/>
                <a:ext cx="4067267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5065244"/>
                <a:ext cx="3054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求积节点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5065244"/>
                <a:ext cx="3054485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6279" r="-3593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75177" y="5101682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1.3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7" y="5101682"/>
                <a:ext cx="9489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4217" y="1496824"/>
                <a:ext cx="7926940" cy="333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求积系数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，也称为伴随节点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权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只与节点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的选取有关，而不依赖于被积函数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类数值积分方法通常称为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机械求积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，它的特点是把求积分的问题转化为被积函数值的计算。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这就避开了牛顿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莱布尼兹公式需要求原函数的困难，很适合在计算机上使用。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17" y="1496824"/>
                <a:ext cx="7926940" cy="3339376"/>
              </a:xfrm>
              <a:prstGeom prst="rect">
                <a:avLst/>
              </a:prstGeom>
              <a:blipFill rotWithShape="0">
                <a:blip r:embed="rId2"/>
                <a:stretch>
                  <a:fillRect l="-1538" t="-2559" r="-385" b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数值积分的基本思想</a:t>
            </a: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34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代数精度的概念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5" y="1507787"/>
                <a:ext cx="7947498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数值积分的方法是近似方法，为了保证精度，我们自然希望求积公式能对“尽可能多”的被积函数准确地成立。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如果某个求积公式对于次数不超过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的多项式都能准确地成立，但对于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次多项式就不准确成立，则称该求积公式具有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31B7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梯形公式和中矩形公式都有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般地，要使求积公式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次代数精度，只要令它对于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都能准确成立。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07787"/>
                <a:ext cx="7947498" cy="4201150"/>
              </a:xfrm>
              <a:prstGeom prst="rect">
                <a:avLst/>
              </a:prstGeom>
              <a:blipFill rotWithShape="0">
                <a:blip r:embed="rId2"/>
                <a:stretch>
                  <a:fillRect l="-1687" t="-1449" r="-537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宽屏</PresentationFormat>
  <Paragraphs>231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605</cp:revision>
  <dcterms:created xsi:type="dcterms:W3CDTF">2019-06-25T11:16:00Z</dcterms:created>
  <dcterms:modified xsi:type="dcterms:W3CDTF">2019-09-03T02:37:42Z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