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55" r:id="rId2"/>
    <p:sldId id="354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80DAFC"/>
    <a:srgbClr val="6C589B"/>
    <a:srgbClr val="74066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70" autoAdjust="0"/>
  </p:normalViewPr>
  <p:slideViewPr>
    <p:cSldViewPr snapToGrid="0">
      <p:cViewPr>
        <p:scale>
          <a:sx n="90" d="100"/>
          <a:sy n="90" d="100"/>
        </p:scale>
        <p:origin x="-1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1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4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>
            <a:fillRect/>
          </a:stretch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>
            <a:fillRect/>
          </a:stretch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2262553" y="1420712"/>
            <a:ext cx="8606552" cy="4011832"/>
            <a:chOff x="2409092" y="1969478"/>
            <a:chExt cx="7666893" cy="3203331"/>
          </a:xfrm>
        </p:grpSpPr>
        <p:sp>
          <p:nvSpPr>
            <p:cNvPr id="14" name="矩形 13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>
            <a:fillRect/>
          </a:stretch>
        </p:blipFill>
        <p:spPr>
          <a:xfrm>
            <a:off x="9016148" y="2555880"/>
            <a:ext cx="1734405" cy="1989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>
            <a:fillRect/>
          </a:stretch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/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/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>
            <a:fillRect/>
          </a:stretch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786933" y="754709"/>
            <a:ext cx="5595013" cy="706618"/>
            <a:chOff x="2121055" y="1273662"/>
            <a:chExt cx="7661853" cy="3626584"/>
          </a:xfrm>
        </p:grpSpPr>
        <p:sp>
          <p:nvSpPr>
            <p:cNvPr id="33" name="矩形 32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>
            <a:fillRect/>
          </a:stretch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>
            <a:fillRect/>
          </a:stretch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>
            <a:fillRect/>
          </a:stretch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>
            <a:fillRect/>
          </a:stretch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>
            <a:fillRect/>
          </a:stretch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>
            <a:fillRect/>
          </a:stretch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>
            <a:fillRect/>
          </a:stretch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54118" y="2971507"/>
            <a:ext cx="5779663" cy="909482"/>
            <a:chOff x="8139732" y="4092291"/>
            <a:chExt cx="5779663" cy="909482"/>
          </a:xfrm>
        </p:grpSpPr>
        <p:sp>
          <p:nvSpPr>
            <p:cNvPr id="3" name="文本框 2"/>
            <p:cNvSpPr txBox="1"/>
            <p:nvPr/>
          </p:nvSpPr>
          <p:spPr>
            <a:xfrm>
              <a:off x="9119242" y="4170776"/>
              <a:ext cx="48001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牛顿</a:t>
              </a:r>
              <a:r>
                <a:rPr lang="en-US" altLang="zh-CN" sz="4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-</a:t>
              </a:r>
              <a:r>
                <a:rPr lang="zh-CN" altLang="en-US" sz="4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柯特斯公式</a:t>
              </a:r>
              <a:endParaRPr lang="zh-CN" altLang="en-US" sz="4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8139732" y="4092291"/>
              <a:ext cx="909482" cy="90948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2</a:t>
              </a:r>
              <a:endParaRPr lang="zh-CN" altLang="en-US" sz="44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辛普森公式的余项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3387" y="1517515"/>
            <a:ext cx="796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辛普森公式有三次代数精度，由皮亚诺核定理得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18158" y="2040735"/>
                <a:ext cx="4367671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58" y="2040735"/>
                <a:ext cx="4367671" cy="9773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31710" y="3018118"/>
                <a:ext cx="3129254" cy="434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10" y="3018118"/>
                <a:ext cx="3129254" cy="434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26854" y="3506809"/>
                <a:ext cx="4802020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854" y="3506809"/>
                <a:ext cx="4802020" cy="9773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593387" y="4541776"/>
            <a:ext cx="8175198" cy="977383"/>
            <a:chOff x="593387" y="4541776"/>
            <a:chExt cx="8175198" cy="977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3554722" y="4699864"/>
                  <a:ext cx="5213863" cy="6576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sz="280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en-US" sz="2800" b="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722" y="4699864"/>
                  <a:ext cx="5213863" cy="65768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593387" y="4815025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87" y="4815025"/>
                  <a:ext cx="44723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817005" y="4541776"/>
                  <a:ext cx="963534" cy="97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05" y="4541776"/>
                  <a:ext cx="963534" cy="9773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011440" y="4815025"/>
                  <a:ext cx="18335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440" y="4815025"/>
                  <a:ext cx="1833514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2694562" y="4815025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2" y="4815025"/>
                  <a:ext cx="447237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3039389" y="4762797"/>
                  <a:ext cx="704359" cy="5353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389" y="4762797"/>
                  <a:ext cx="704359" cy="5353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3636744" y="4815025"/>
                  <a:ext cx="1469441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744" y="4815025"/>
                  <a:ext cx="1469441" cy="43441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4902739" y="4815025"/>
                  <a:ext cx="6460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+4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739" y="4815025"/>
                  <a:ext cx="646011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6920436" y="4815025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36" y="4815025"/>
                  <a:ext cx="447237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7188698" y="4811498"/>
                  <a:ext cx="1462131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8698" y="4811498"/>
                  <a:ext cx="1462131" cy="43441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2" name="组合 31"/>
          <p:cNvGrpSpPr/>
          <p:nvPr/>
        </p:nvGrpSpPr>
        <p:grpSpPr>
          <a:xfrm>
            <a:off x="2752804" y="5519159"/>
            <a:ext cx="5898025" cy="657681"/>
            <a:chOff x="2081719" y="2291704"/>
            <a:chExt cx="5898025" cy="6576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2081719" y="2291704"/>
                  <a:ext cx="5898025" cy="6576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box>
                          <m:box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𝑏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box>
                          <m:box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291704"/>
                  <a:ext cx="5898025" cy="65768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6190381" y="2405100"/>
                  <a:ext cx="169136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381" y="2405100"/>
                  <a:ext cx="1691360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593387" y="1543308"/>
                <a:ext cx="6881301" cy="58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</m:t>
                    </m:r>
                    <m:box>
                      <m:box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时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543308"/>
                <a:ext cx="6881301" cy="581506"/>
              </a:xfrm>
              <a:prstGeom prst="rect">
                <a:avLst/>
              </a:prstGeom>
              <a:blipFill rotWithShape="0">
                <a:blip r:embed="rId2"/>
                <a:stretch>
                  <a:fillRect l="-1771" t="-1145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2949078" y="1507135"/>
                <a:ext cx="4385880" cy="564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𝑏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box>
                        <m:box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6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078" y="1507135"/>
                <a:ext cx="4385880" cy="5645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3109672" y="2205604"/>
                <a:ext cx="4187878" cy="514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≤0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672" y="2205604"/>
                <a:ext cx="4187878" cy="514372"/>
              </a:xfrm>
              <a:prstGeom prst="rect">
                <a:avLst/>
              </a:prstGeom>
              <a:blipFill rotWithShape="0">
                <a:blip r:embed="rId4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593386" y="2904885"/>
                <a:ext cx="4191265" cy="58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box>
                      <m:box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时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6" y="2904885"/>
                <a:ext cx="4191265" cy="581506"/>
              </a:xfrm>
              <a:prstGeom prst="rect">
                <a:avLst/>
              </a:prstGeom>
              <a:blipFill rotWithShape="0">
                <a:blip r:embed="rId5"/>
                <a:stretch>
                  <a:fillRect l="-2907" t="-12632" b="-1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519060" y="3595744"/>
            <a:ext cx="6668300" cy="657681"/>
            <a:chOff x="1964860" y="2396578"/>
            <a:chExt cx="6668300" cy="6576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964860" y="2396578"/>
                  <a:ext cx="6668300" cy="6576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)=</m:t>
                        </m:r>
                        <m:box>
                          <m:box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𝑏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box>
                          <m:box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860" y="2396578"/>
                  <a:ext cx="6668300" cy="65768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6773917" y="2509976"/>
                  <a:ext cx="169136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917" y="2509976"/>
                  <a:ext cx="1691360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1408661" y="4391112"/>
                <a:ext cx="4195187" cy="514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≤0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61" y="4391112"/>
                <a:ext cx="4195187" cy="51437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辛普森公式的余项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93387" y="1741252"/>
            <a:ext cx="527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由积分中值定理得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498712" y="1507787"/>
                <a:ext cx="4255909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6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𝜉</m:t>
                          </m:r>
                        </m:e>
                      </m:d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12" y="1507787"/>
                <a:ext cx="4255909" cy="9773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593387" y="2348978"/>
            <a:ext cx="8117135" cy="977383"/>
            <a:chOff x="573932" y="1862847"/>
            <a:chExt cx="8117135" cy="977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591962" y="2144553"/>
                  <a:ext cx="169136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962" y="2144553"/>
                  <a:ext cx="1691360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73932" y="1862847"/>
                  <a:ext cx="963534" cy="97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32" y="1862847"/>
                  <a:ext cx="963534" cy="97738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78212" y="2136094"/>
                  <a:ext cx="124662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𝐾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𝑑𝑡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12" y="2136094"/>
                  <a:ext cx="1246623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877438" y="213609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438" y="2136094"/>
                  <a:ext cx="44723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2101056" y="1862847"/>
                  <a:ext cx="963534" cy="97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1056" y="1862847"/>
                  <a:ext cx="963534" cy="9773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454886" y="2030352"/>
                  <a:ext cx="1371850" cy="5618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𝑏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𝑑𝑡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886" y="2030352"/>
                  <a:ext cx="1371850" cy="5618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657364" y="2134730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364" y="2134730"/>
                  <a:ext cx="447237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954104" y="2082503"/>
                  <a:ext cx="704359" cy="5353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104" y="2082503"/>
                  <a:ext cx="704359" cy="5353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419510" y="1862847"/>
                  <a:ext cx="963534" cy="97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510" y="1862847"/>
                  <a:ext cx="963534" cy="97738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8153291" y="2144551"/>
                  <a:ext cx="53777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𝑑𝑡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291" y="2144551"/>
                  <a:ext cx="537776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710751" y="2030352"/>
                  <a:ext cx="3654141" cy="6592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en-US" sz="2800" b="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0751" y="2030352"/>
                  <a:ext cx="3654141" cy="6592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4852549" y="2173733"/>
                  <a:ext cx="37830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549" y="2173733"/>
                  <a:ext cx="378309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3" name="组合 32"/>
          <p:cNvGrpSpPr/>
          <p:nvPr/>
        </p:nvGrpSpPr>
        <p:grpSpPr>
          <a:xfrm>
            <a:off x="576421" y="3295998"/>
            <a:ext cx="7139288" cy="1130694"/>
            <a:chOff x="615333" y="3354366"/>
            <a:chExt cx="7139288" cy="1130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2823784" y="3465668"/>
                  <a:ext cx="4930837" cy="9859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          </m:t>
                            </m:r>
                            <m:nary>
                              <m:nary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</m:sup>
                              <m:e/>
                            </m:nary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4" y="3465668"/>
                  <a:ext cx="4930837" cy="98591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615333" y="3561528"/>
                  <a:ext cx="1681038" cy="7941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5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20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33" y="3561528"/>
                  <a:ext cx="1681038" cy="79419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986934" y="377236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934" y="3772364"/>
                  <a:ext cx="447237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2296371" y="3710908"/>
                  <a:ext cx="704359" cy="51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371" y="3710908"/>
                  <a:ext cx="704359" cy="514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2937529" y="3776994"/>
                  <a:ext cx="37830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529" y="3776994"/>
                  <a:ext cx="378309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3068316" y="3354366"/>
                  <a:ext cx="1384033" cy="11306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sub>
                          <m:sup>
                            <m:box>
                              <m:box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316" y="3354366"/>
                  <a:ext cx="1384033" cy="113069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3668325" y="3659985"/>
                  <a:ext cx="1771254" cy="5972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𝑎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+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𝑏</m:t>
                                        </m:r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325" y="3659985"/>
                  <a:ext cx="1771254" cy="59727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5141415" y="3776993"/>
                  <a:ext cx="53777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𝑑𝑡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415" y="3776993"/>
                  <a:ext cx="537776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5504212" y="3757536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212" y="3757536"/>
                  <a:ext cx="447237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5893082" y="3763166"/>
                  <a:ext cx="142365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3082" y="3763166"/>
                  <a:ext cx="1423658" cy="430887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7086764" y="3770355"/>
                  <a:ext cx="53777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𝑑𝑡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764" y="3770355"/>
                  <a:ext cx="537776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72861" y="4355719"/>
                <a:ext cx="1696234" cy="56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𝑏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480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4355719"/>
                <a:ext cx="1696234" cy="5682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87738" y="4929912"/>
                <a:ext cx="5552995" cy="606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90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𝑏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38" y="4929912"/>
                <a:ext cx="5552995" cy="606128"/>
              </a:xfrm>
              <a:prstGeom prst="rect">
                <a:avLst/>
              </a:prstGeom>
              <a:blipFill rotWithShape="0">
                <a:blip r:embed="rId27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辛普森公式的余项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3387" y="1468877"/>
                <a:ext cx="7889132" cy="2320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将积分区间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做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等分，步长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在等距节点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𝑘h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上的插值型求积公式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468877"/>
                <a:ext cx="7889132" cy="2320379"/>
              </a:xfrm>
              <a:prstGeom prst="rect">
                <a:avLst/>
              </a:prstGeom>
              <a:blipFill rotWithShape="0">
                <a:blip r:embed="rId2"/>
                <a:stretch>
                  <a:fillRect l="-1546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93387" y="3594700"/>
                <a:ext cx="7966953" cy="1062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称为</a:t>
                </a:r>
                <a:r>
                  <a:rPr lang="zh-CN" altLang="en-US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</a:rPr>
                  <a:t>牛顿</a:t>
                </a:r>
                <a:r>
                  <a:rPr lang="en-US" altLang="zh-CN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</a:rPr>
                  <a:t>-</a:t>
                </a:r>
                <a:r>
                  <a:rPr lang="zh-CN" altLang="en-US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</a:rPr>
                  <a:t>柯特斯</a:t>
                </a:r>
                <a:r>
                  <a:rPr lang="en-US" altLang="zh-CN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(Newton-Cotes)</a:t>
                </a:r>
                <a:r>
                  <a:rPr lang="zh-CN" altLang="en-US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</a:rPr>
                  <a:t>公式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称为</a:t>
                </a:r>
                <a:r>
                  <a:rPr lang="zh-CN" altLang="en-US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</a:rPr>
                  <a:t>柯特斯系数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。</a:t>
                </a:r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3594700"/>
                <a:ext cx="7966953" cy="1062983"/>
              </a:xfrm>
              <a:prstGeom prst="rect">
                <a:avLst/>
              </a:prstGeom>
              <a:blipFill rotWithShape="0">
                <a:blip r:embed="rId3"/>
                <a:stretch>
                  <a:fillRect l="-1530" t="-1149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64203" y="4531219"/>
                <a:ext cx="7894789" cy="1527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3" y="4531219"/>
                <a:ext cx="7894789" cy="15273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91842" y="5663197"/>
                <a:ext cx="31420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作变换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𝑡h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842" y="5663197"/>
                <a:ext cx="3142033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4078" t="-13953" r="-1359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柯特斯系数与辛普森公式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5566" y="1541835"/>
                <a:ext cx="4670125" cy="1527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6" y="1541835"/>
                <a:ext cx="4670125" cy="15273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12842" y="2738329"/>
                <a:ext cx="7849585" cy="1527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⋯1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⋯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2" y="2738329"/>
                <a:ext cx="7849585" cy="15273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324910" y="3594363"/>
                <a:ext cx="3479734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!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!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910" y="3594363"/>
                <a:ext cx="3479734" cy="4385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3930" y="4090566"/>
                <a:ext cx="7861576" cy="1527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!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=0,1,⋯,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30" y="4090566"/>
                <a:ext cx="7861576" cy="15273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850628" y="5160002"/>
            <a:ext cx="610897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由于是多项式积分，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柯特斯系数的计算一般不难。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柯特斯系数与辛普森公式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3387" y="1731531"/>
                <a:ext cx="18579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731531"/>
                <a:ext cx="1857983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967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169268" y="3721115"/>
                <a:ext cx="5139933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den>
                      </m:f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268" y="3721115"/>
                <a:ext cx="5139933" cy="9687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3115" y="4483023"/>
                <a:ext cx="4543423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4483023"/>
                <a:ext cx="4543423" cy="9687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55650" y="5247878"/>
                <a:ext cx="4347344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den>
                      </m:f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50" y="5247878"/>
                <a:ext cx="4347344" cy="9687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3115" y="3971480"/>
                <a:ext cx="2266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时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，</a:t>
                </a:r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" y="3971480"/>
                <a:ext cx="2266544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169268" y="1509194"/>
                <a:ext cx="4134978" cy="967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268" y="1509194"/>
                <a:ext cx="4134978" cy="9678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42027" y="2254751"/>
                <a:ext cx="2874633" cy="967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𝑡𝑑𝑡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27" y="2254751"/>
                <a:ext cx="2874633" cy="9678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588636" y="3175831"/>
            <a:ext cx="495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黑体" panose="02010609060101010101" pitchFamily="49" charset="-122"/>
              </a:rPr>
              <a:t>这时求积公式就是梯形公式。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柯特斯系数与辛普森公式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3387" y="1488332"/>
            <a:ext cx="807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得到的求积公式称为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辛普森</a:t>
            </a:r>
            <a:r>
              <a:rPr lang="en-US" altLang="zh-CN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(Simpson)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14399" y="2011552"/>
                <a:ext cx="6011774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2011552"/>
                <a:ext cx="6011774" cy="9681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3387" y="2979702"/>
                <a:ext cx="7500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=4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时得到的求积公式称为柯特斯公式：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2979702"/>
                <a:ext cx="750002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593387" y="3454282"/>
            <a:ext cx="6873292" cy="818044"/>
            <a:chOff x="593387" y="3502922"/>
            <a:chExt cx="6873292" cy="818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93387" y="3502922"/>
                  <a:ext cx="6873292" cy="8180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90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7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+32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 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87" y="3502922"/>
                  <a:ext cx="6873292" cy="8180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7188740" y="3754877"/>
              <a:ext cx="165371" cy="418289"/>
            </a:xfrm>
            <a:prstGeom prst="rect">
              <a:avLst/>
            </a:prstGeom>
            <a:solidFill>
              <a:srgbClr val="80D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30627" y="4172976"/>
            <a:ext cx="3521027" cy="430887"/>
            <a:chOff x="3104307" y="4844186"/>
            <a:chExt cx="3521027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104307" y="4844186"/>
                  <a:ext cx="35210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+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32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+7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307" y="4844186"/>
                  <a:ext cx="3521027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3200400" y="4844186"/>
              <a:ext cx="155643" cy="430887"/>
            </a:xfrm>
            <a:prstGeom prst="rect">
              <a:avLst/>
            </a:prstGeom>
            <a:solidFill>
              <a:srgbClr val="80D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93387" y="4448215"/>
                <a:ext cx="7140102" cy="710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𝑘h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4448215"/>
                <a:ext cx="7140102" cy="710579"/>
              </a:xfrm>
              <a:prstGeom prst="rect">
                <a:avLst/>
              </a:prstGeom>
              <a:blipFill rotWithShape="0">
                <a:blip r:embed="rId6"/>
                <a:stretch>
                  <a:fillRect l="-1706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93387" y="5000010"/>
                <a:ext cx="7607030" cy="637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≥8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出现负值，牛顿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柯特斯公式不稳定，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5000010"/>
                <a:ext cx="7607030" cy="637675"/>
              </a:xfrm>
              <a:prstGeom prst="rect">
                <a:avLst/>
              </a:prstGeom>
              <a:blipFill rotWithShape="0">
                <a:blip r:embed="rId7"/>
                <a:stretch>
                  <a:fillRect r="-641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850204" y="5578340"/>
            <a:ext cx="336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一般不用。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柯特斯系数与辛普森公式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偶数阶求积公式的代数精度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3387" y="1507787"/>
                <a:ext cx="7879404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作为插值型求积公式，由定理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可知，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阶牛顿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柯特斯公式至少具有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次代数精度。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实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际的代数精度能否进一步提高呢？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察辛普森公式，它是二阶牛顿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柯特斯公式，因此至少具有二次代数精度。进一步用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进行检验，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507787"/>
                <a:ext cx="7879404" cy="2831544"/>
              </a:xfrm>
              <a:prstGeom prst="rect">
                <a:avLst/>
              </a:prstGeom>
              <a:blipFill rotWithShape="0">
                <a:blip r:embed="rId2"/>
                <a:stretch>
                  <a:fillRect l="-1547" t="-2796" r="-1005" b="-4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896892" y="3855256"/>
                <a:ext cx="6011774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92" y="3855256"/>
                <a:ext cx="6011774" cy="968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191091" y="4920686"/>
                <a:ext cx="5010923" cy="1127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𝑎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091" y="4920686"/>
                <a:ext cx="5010923" cy="1127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36579" y="1532107"/>
                <a:ext cx="3679212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79" y="1532107"/>
                <a:ext cx="3679212" cy="9773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05270" y="2509490"/>
                <a:ext cx="7743217" cy="290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容易验证，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即辛普森公式对不超过三次的多项式都是准确的。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又容易验证它对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通常是不准确的。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此，辛普森公式实际具有三次代数精度。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为偶数时，牛顿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柯特斯公式至少有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次代数精度。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70" y="2509490"/>
                <a:ext cx="7743217" cy="2908489"/>
              </a:xfrm>
              <a:prstGeom prst="rect">
                <a:avLst/>
              </a:prstGeom>
              <a:blipFill rotWithShape="0">
                <a:blip r:embed="rId3"/>
                <a:stretch>
                  <a:fillRect l="-1652" t="-2725" r="-472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偶数阶求积公式的代数精度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3886" y="1503156"/>
                <a:ext cx="80345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证明：只需验证，当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为偶数时，牛顿</a:t>
                </a:r>
                <a:r>
                  <a:rPr lang="en-US" altLang="zh-CN" sz="2800" dirty="0" smtClean="0"/>
                  <a:t>-</a:t>
                </a:r>
                <a:r>
                  <a:rPr lang="zh-CN" altLang="en-US" sz="2800" dirty="0" smtClean="0"/>
                  <a:t>柯特斯公式对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sz="2800" dirty="0" smtClean="0"/>
                  <a:t>的余项为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 smtClean="0"/>
                  <a:t>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6" y="1503156"/>
                <a:ext cx="8034548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517" t="-8974" r="-60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81259" y="2457263"/>
                <a:ext cx="3265317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259" y="2457263"/>
                <a:ext cx="3265317" cy="4599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3886" y="2947476"/>
                <a:ext cx="8151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按照余项公式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1.7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6" y="2947476"/>
                <a:ext cx="815128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95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636589" y="3425034"/>
            <a:ext cx="4820663" cy="993926"/>
            <a:chOff x="2124924" y="3769593"/>
            <a:chExt cx="4820663" cy="993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035029" y="3769593"/>
                  <a:ext cx="3910558" cy="9939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𝑛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𝜉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!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029" y="3769593"/>
                  <a:ext cx="3910558" cy="99392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2124924" y="4051069"/>
                  <a:ext cx="79829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924" y="4051069"/>
                  <a:ext cx="798295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2811410" y="4051112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1410" y="4051112"/>
                  <a:ext cx="447237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5293790" y="3309445"/>
            <a:ext cx="3206586" cy="1225015"/>
            <a:chOff x="6782125" y="3654004"/>
            <a:chExt cx="3206586" cy="1225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7054383" y="3654004"/>
                  <a:ext cx="2934328" cy="1225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nary>
                              <m:naryPr>
                                <m:chr m:val="∏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4383" y="3654004"/>
                  <a:ext cx="2934328" cy="1225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782125" y="4051069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125" y="4051069"/>
                  <a:ext cx="447237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94670" y="4464830"/>
                <a:ext cx="4442178" cy="468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b="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𝑗h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70" y="4464830"/>
                <a:ext cx="4442178" cy="468718"/>
              </a:xfrm>
              <a:prstGeom prst="rect">
                <a:avLst/>
              </a:prstGeom>
              <a:blipFill rotWithShape="0">
                <a:blip r:embed="rId10"/>
                <a:stretch>
                  <a:fillRect l="-4938" t="-27273" b="-33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862892" y="4933548"/>
                <a:ext cx="4547912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892" y="4933548"/>
                <a:ext cx="4547912" cy="12250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偶数阶求积公式的代数精度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3660" y="1488333"/>
                <a:ext cx="8044774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为偶数，则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为整数。再令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进一步有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1488333"/>
                <a:ext cx="8044774" cy="666529"/>
              </a:xfrm>
              <a:prstGeom prst="rect">
                <a:avLst/>
              </a:prstGeom>
              <a:blipFill rotWithShape="0">
                <a:blip r:embed="rId2"/>
                <a:stretch>
                  <a:fillRect l="-1592" t="-5505"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955665" y="2047733"/>
                <a:ext cx="5378588" cy="1253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65" y="2047733"/>
                <a:ext cx="5378588" cy="12533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760571" y="3434711"/>
            <a:ext cx="191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是奇函数。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3660" y="3150943"/>
                <a:ext cx="2438745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3150943"/>
                <a:ext cx="2438745" cy="12250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4828407" y="3075058"/>
            <a:ext cx="2082316" cy="1281441"/>
            <a:chOff x="5012087" y="3398779"/>
            <a:chExt cx="2082316" cy="1281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085401" y="3398779"/>
                  <a:ext cx="1538370" cy="1281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∏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401" y="3398779"/>
                  <a:ext cx="1538370" cy="12814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012087" y="3824055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087" y="3824055"/>
                  <a:ext cx="44723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837584" y="3804598"/>
                  <a:ext cx="125681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584" y="3804598"/>
                  <a:ext cx="125681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2873148" y="3094517"/>
            <a:ext cx="2082316" cy="1281441"/>
            <a:chOff x="3729182" y="3649467"/>
            <a:chExt cx="2082316" cy="1281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799147" y="3649467"/>
                  <a:ext cx="1538370" cy="1281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∏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147" y="3649467"/>
                  <a:ext cx="1538370" cy="12814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729182" y="4074743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182" y="4074743"/>
                  <a:ext cx="447237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554679" y="4055286"/>
                  <a:ext cx="125681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679" y="4055286"/>
                  <a:ext cx="1256819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7" name="组合 26"/>
          <p:cNvGrpSpPr/>
          <p:nvPr/>
        </p:nvGrpSpPr>
        <p:grpSpPr>
          <a:xfrm>
            <a:off x="647730" y="4355897"/>
            <a:ext cx="5464502" cy="1281442"/>
            <a:chOff x="2816056" y="4711214"/>
            <a:chExt cx="5464502" cy="1281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816056" y="4711215"/>
                  <a:ext cx="1538370" cy="1281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∏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056" y="4711215"/>
                  <a:ext cx="1538370" cy="128144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934274" y="5126763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274" y="5126763"/>
                  <a:ext cx="44723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571588" y="5117034"/>
                  <a:ext cx="15243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588" y="5117034"/>
                  <a:ext cx="1524392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6282313" y="4711214"/>
                  <a:ext cx="1538370" cy="1281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∏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313" y="4711214"/>
                  <a:ext cx="1538370" cy="128144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223176" y="5129781"/>
                  <a:ext cx="147636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176" y="5129781"/>
                  <a:ext cx="1476366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7023867" y="5095194"/>
                  <a:ext cx="125669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867" y="5095194"/>
                  <a:ext cx="1256691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873148" y="5685979"/>
                <a:ext cx="3206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因此，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/>
                  <a:t>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148" y="5685979"/>
                <a:ext cx="3206564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3802" t="-16279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5976682" y="4336439"/>
            <a:ext cx="2374792" cy="1281441"/>
            <a:chOff x="7524651" y="4255509"/>
            <a:chExt cx="2374792" cy="1281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7524651" y="4671057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651" y="4671057"/>
                  <a:ext cx="447237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7901198" y="4255509"/>
                  <a:ext cx="1538370" cy="1281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∏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1198" y="4255509"/>
                  <a:ext cx="1538370" cy="128144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7824738" y="4671058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738" y="4671058"/>
                  <a:ext cx="447237" cy="43088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8642752" y="4639489"/>
                  <a:ext cx="125669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2752" y="4639489"/>
                  <a:ext cx="1256691" cy="43088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34" name="文本框 33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偶数阶求积公式的代数精度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570</Words>
  <Application>Microsoft Office PowerPoint</Application>
  <PresentationFormat>宽屏</PresentationFormat>
  <Paragraphs>143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黑体</vt:lpstr>
      <vt:lpstr>思源宋体 Heavy</vt:lpstr>
      <vt:lpstr>字魂54号-贤黑</vt:lpstr>
      <vt:lpstr>Arial</vt:lpstr>
      <vt:lpstr>Cambria Math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 Xie</cp:lastModifiedBy>
  <cp:revision>604</cp:revision>
  <dcterms:created xsi:type="dcterms:W3CDTF">2019-06-25T11:16:00Z</dcterms:created>
  <dcterms:modified xsi:type="dcterms:W3CDTF">2019-10-27T12:11:09Z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