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67" r:id="rId2"/>
    <p:sldId id="366" r:id="rId3"/>
    <p:sldId id="368" r:id="rId4"/>
    <p:sldId id="369" r:id="rId5"/>
    <p:sldId id="370" r:id="rId6"/>
    <p:sldId id="371" r:id="rId7"/>
    <p:sldId id="372" r:id="rId8"/>
    <p:sldId id="373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B7B"/>
    <a:srgbClr val="80DAFC"/>
    <a:srgbClr val="6C589B"/>
    <a:srgbClr val="74066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270" autoAdjust="0"/>
  </p:normalViewPr>
  <p:slideViewPr>
    <p:cSldViewPr snapToGrid="0">
      <p:cViewPr varScale="1">
        <p:scale>
          <a:sx n="111" d="100"/>
          <a:sy n="111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2BACD-6953-4199-8765-F311EBB1D0E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6768D-0CDD-4AFB-905E-A8147AE5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8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18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2"/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>
            <a:fillRect/>
          </a:stretch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>
            <a:fillRect/>
          </a:stretch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2262553" y="1420712"/>
            <a:ext cx="8606552" cy="4011832"/>
            <a:chOff x="2409092" y="1969478"/>
            <a:chExt cx="7666893" cy="3203331"/>
          </a:xfrm>
        </p:grpSpPr>
        <p:sp>
          <p:nvSpPr>
            <p:cNvPr id="14" name="矩形 13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3" name="等腰三角形 22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合 27"/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9" name="组合 28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5" name="等腰三角形 34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1" name="等腰三角形 30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0" name="图片 39" descr="图片包含 物体&#10;&#10;描述已自动生成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>
            <a:fillRect/>
          </a:stretch>
        </p:blipFill>
        <p:spPr>
          <a:xfrm>
            <a:off x="9016148" y="2555880"/>
            <a:ext cx="1734405" cy="1989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 userDrawn="1"/>
        </p:nvSpPr>
        <p:spPr>
          <a:xfrm>
            <a:off x="-1730440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272203" y="1724348"/>
            <a:ext cx="8417884" cy="3611958"/>
            <a:chOff x="2110441" y="1639875"/>
            <a:chExt cx="7672467" cy="3260371"/>
          </a:xfrm>
        </p:grpSpPr>
        <p:sp>
          <p:nvSpPr>
            <p:cNvPr id="11" name="矩形 10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2110441" y="1639875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" t="35358" r="52225" b="37804"/>
          <a:stretch>
            <a:fillRect/>
          </a:stretch>
        </p:blipFill>
        <p:spPr>
          <a:xfrm>
            <a:off x="0" y="4505093"/>
            <a:ext cx="2688573" cy="2306591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3004843" y="5679191"/>
            <a:ext cx="1711267" cy="410307"/>
            <a:chOff x="8251429" y="5666682"/>
            <a:chExt cx="1711267" cy="410307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2" name="等腰三角形 21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8" name="等腰三角形 17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" name="组合 25"/>
          <p:cNvGrpSpPr/>
          <p:nvPr userDrawn="1"/>
        </p:nvGrpSpPr>
        <p:grpSpPr>
          <a:xfrm flipH="1">
            <a:off x="9412746" y="916621"/>
            <a:ext cx="1711267" cy="410307"/>
            <a:chOff x="8251429" y="5666682"/>
            <a:chExt cx="1711267" cy="410307"/>
          </a:xfrm>
        </p:grpSpPr>
        <p:grpSp>
          <p:nvGrpSpPr>
            <p:cNvPr id="27" name="组合 26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3" name="等腰三角形 32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9" name="等腰三角形 28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平行四边形 45"/>
          <p:cNvSpPr/>
          <p:nvPr userDrawn="1"/>
        </p:nvSpPr>
        <p:spPr>
          <a:xfrm>
            <a:off x="483554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21" name="矩形 20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2" t="33372" r="8176" b="33877"/>
          <a:stretch>
            <a:fillRect/>
          </a:stretch>
        </p:blipFill>
        <p:spPr>
          <a:xfrm>
            <a:off x="1029810" y="1764983"/>
            <a:ext cx="2621498" cy="3199080"/>
          </a:xfrm>
          <a:prstGeom prst="rect">
            <a:avLst/>
          </a:prstGeom>
        </p:spPr>
      </p:pic>
      <p:grpSp>
        <p:nvGrpSpPr>
          <p:cNvPr id="24" name="组合 23"/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5" name="组合 24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1" name="等腰三角形 30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7" name="等腰三角形 26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" name="组合 34"/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36" name="组合 35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42" name="等腰三角形 41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44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8" name="等腰三角形 37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" grpId="0" animBg="1"/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3" name="等腰三角形 12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8" name="等腰三角形 27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4" name="等腰三角形 23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786933" y="754709"/>
            <a:ext cx="5595013" cy="706618"/>
            <a:chOff x="2121055" y="1273662"/>
            <a:chExt cx="7661853" cy="3626584"/>
          </a:xfrm>
        </p:grpSpPr>
        <p:sp>
          <p:nvSpPr>
            <p:cNvPr id="33" name="矩形 32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3" t="450" r="53909" b="69529"/>
          <a:stretch>
            <a:fillRect/>
          </a:stretch>
        </p:blipFill>
        <p:spPr>
          <a:xfrm>
            <a:off x="10577067" y="4270917"/>
            <a:ext cx="2034111" cy="25870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9" name="等腰三角形 18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5" name="等腰三角形 14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/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4" name="组合 23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0" name="等腰三角形 29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6" name="等腰三角形 25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5" name="矩形 34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7" name="图片 36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2" t="62" r="9690" b="69917"/>
          <a:stretch>
            <a:fillRect/>
          </a:stretch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5" name="等腰三角形 14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1" name="等腰三角形 10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6" name="等腰三角形 25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2" name="等腰三角形 21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/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1" name="矩形 30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4" t="34489" r="11578" b="35490"/>
          <a:stretch>
            <a:fillRect/>
          </a:stretch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4" name="等腰三角形 13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0" name="等腰三角形 9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19" name="组合 18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5" name="等腰三角形 24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1" name="等腰三角形 20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0" name="矩形 29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图片 31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t="68010" r="52083" b="4654"/>
          <a:stretch>
            <a:fillRect/>
          </a:stretch>
        </p:blipFill>
        <p:spPr>
          <a:xfrm>
            <a:off x="10012967" y="4826963"/>
            <a:ext cx="2114794" cy="20310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>
            <a:fillRect/>
          </a:stretch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>
            <a:fillRect/>
          </a:stretch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14" name="矩形 13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17" name="组合 16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3" name="等腰三角形 22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9" name="等腰三角形 18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/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8" name="组合 27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4" name="等腰三角形 33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0" name="等腰三角形 29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8" name="图片 37" descr="图片包含 物体&#10;&#10;描述已自动生成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>
            <a:fillRect/>
          </a:stretch>
        </p:blipFill>
        <p:spPr>
          <a:xfrm>
            <a:off x="8007472" y="2555880"/>
            <a:ext cx="1734405" cy="1989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淋浴&#10;&#10;描述已自动生成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1.png"/><Relationship Id="rId21" Type="http://schemas.openxmlformats.org/officeDocument/2006/relationships/image" Target="../media/image48.png"/><Relationship Id="rId7" Type="http://schemas.openxmlformats.org/officeDocument/2006/relationships/image" Target="../media/image35.png"/><Relationship Id="rId12" Type="http://schemas.openxmlformats.org/officeDocument/2006/relationships/image" Target="../media/image11.png"/><Relationship Id="rId17" Type="http://schemas.openxmlformats.org/officeDocument/2006/relationships/image" Target="../media/image44.png"/><Relationship Id="rId2" Type="http://schemas.openxmlformats.org/officeDocument/2006/relationships/image" Target="../media/image30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2.png"/><Relationship Id="rId10" Type="http://schemas.openxmlformats.org/officeDocument/2006/relationships/image" Target="../media/image38.png"/><Relationship Id="rId19" Type="http://schemas.openxmlformats.org/officeDocument/2006/relationships/image" Target="../media/image46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54118" y="2971507"/>
            <a:ext cx="5779663" cy="909482"/>
            <a:chOff x="8139732" y="4092291"/>
            <a:chExt cx="5779663" cy="909482"/>
          </a:xfrm>
        </p:grpSpPr>
        <p:sp>
          <p:nvSpPr>
            <p:cNvPr id="3" name="文本框 2"/>
            <p:cNvSpPr txBox="1"/>
            <p:nvPr/>
          </p:nvSpPr>
          <p:spPr>
            <a:xfrm>
              <a:off x="9119242" y="4170776"/>
              <a:ext cx="48001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rgbClr val="0070C0"/>
                  </a:solidFill>
                  <a:ea typeface="字魂54号-贤黑" panose="00000500000000000000" pitchFamily="2" charset="-122"/>
                </a:rPr>
                <a:t>复合求积公式</a:t>
              </a:r>
              <a:endParaRPr lang="zh-CN" altLang="en-US" sz="4800" dirty="0">
                <a:solidFill>
                  <a:srgbClr val="0070C0"/>
                </a:solidFill>
                <a:ea typeface="字魂54号-贤黑" panose="00000500000000000000" pitchFamily="2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8139732" y="4092291"/>
              <a:ext cx="909482" cy="90948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 smtClean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3</a:t>
              </a:r>
              <a:endParaRPr lang="zh-CN" altLang="en-US" sz="4400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96018" y="1504123"/>
                <a:ext cx="784887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由于牛顿</a:t>
                </a:r>
                <a:r>
                  <a:rPr lang="en-US" altLang="zh-CN" sz="2800" dirty="0" smtClean="0"/>
                  <a:t>-</a:t>
                </a:r>
                <a:r>
                  <a:rPr lang="zh-CN" altLang="en-US" sz="2800" dirty="0" smtClean="0"/>
                  <a:t>柯特斯公式在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≥8</m:t>
                    </m:r>
                  </m:oMath>
                </a14:m>
                <a:r>
                  <a:rPr lang="zh-CN" altLang="en-US" sz="2800" dirty="0" smtClean="0"/>
                  <a:t>时不具有稳定性，故不可能通过提高阶的方法来提高求积精度。</a:t>
                </a: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18" y="1504123"/>
                <a:ext cx="7848872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632" t="-8974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3" name="文本框 42"/>
          <p:cNvSpPr txBox="1"/>
          <p:nvPr/>
        </p:nvSpPr>
        <p:spPr>
          <a:xfrm>
            <a:off x="596018" y="2458230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为了提高精度，通常可把积分区间分成若干子区间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latin typeface="+mn-ea"/>
                <a:cs typeface="Times New Roman" panose="02020603050405020304" pitchFamily="18" charset="0"/>
              </a:rPr>
              <a:t>通常是等分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/>
              <a:t>，再在每个子区间上用低阶求积公式。这种方法称为</a:t>
            </a:r>
            <a:r>
              <a:rPr lang="zh-CN" altLang="en-US" sz="2800" dirty="0" smtClean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复合求积法</a:t>
            </a:r>
            <a:r>
              <a:rPr lang="zh-CN" altLang="en-US" sz="2800" dirty="0" smtClean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引言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0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字魂54号-贤黑" panose="00000500000000000000" pitchFamily="2" charset="-122"/>
              </a:rPr>
              <a:t>复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合梯形公式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3386" y="1517515"/>
                <a:ext cx="8151779" cy="1574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将区间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等分，分点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𝑘h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h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endParaRPr lang="en-US" altLang="zh-CN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0,1,⋯,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在每个子区间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=0,1,⋯,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−1)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上采用梯形公式，得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6" y="1517515"/>
                <a:ext cx="8151779" cy="1574662"/>
              </a:xfrm>
              <a:prstGeom prst="rect">
                <a:avLst/>
              </a:prstGeom>
              <a:blipFill rotWithShape="0">
                <a:blip r:embed="rId2"/>
                <a:stretch>
                  <a:fillRect l="-1495" b="-10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3386" y="3092177"/>
                <a:ext cx="7527895" cy="1210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6" y="3092177"/>
                <a:ext cx="7527895" cy="12107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593386" y="4254318"/>
            <a:ext cx="8144969" cy="1369477"/>
            <a:chOff x="583659" y="3202108"/>
            <a:chExt cx="8144969" cy="13694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583659" y="3711102"/>
                  <a:ext cx="5329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659" y="3711102"/>
                  <a:ext cx="532902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931854" y="3711102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854" y="3711102"/>
                  <a:ext cx="447237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216043" y="3489749"/>
                  <a:ext cx="384464" cy="8152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h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6043" y="3489749"/>
                  <a:ext cx="384464" cy="81522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1408275" y="3321154"/>
                  <a:ext cx="1087028" cy="1210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8275" y="3321154"/>
                  <a:ext cx="1087028" cy="121078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865240" y="3679925"/>
                  <a:ext cx="275812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40" y="3679925"/>
                  <a:ext cx="2758127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2846429" y="3679924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6429" y="3679924"/>
                  <a:ext cx="447237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421407" y="3679923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1407" y="3679923"/>
                  <a:ext cx="447237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4711521" y="3448842"/>
                  <a:ext cx="384464" cy="8152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h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1521" y="3448842"/>
                  <a:ext cx="384464" cy="81522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062614" y="3681916"/>
                  <a:ext cx="89453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614" y="3681916"/>
                  <a:ext cx="894539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5772766" y="3671404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766" y="3671404"/>
                  <a:ext cx="447237" cy="43088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6030848" y="3679923"/>
                  <a:ext cx="37830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0848" y="3679923"/>
                  <a:ext cx="378309" cy="43088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4913481" y="3202108"/>
                  <a:ext cx="3815147" cy="13694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</m:t>
                            </m:r>
                            <m:nary>
                              <m:naryPr>
                                <m:chr m:val="∑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sup>
                              <m:e/>
                            </m:nary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3481" y="3202108"/>
                  <a:ext cx="3815147" cy="13694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6611117" y="3641009"/>
                  <a:ext cx="105387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117" y="3641009"/>
                  <a:ext cx="1053878" cy="43088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7472285" y="3637707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285" y="3637707"/>
                  <a:ext cx="447237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7735135" y="3671404"/>
                  <a:ext cx="88723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5135" y="3671404"/>
                  <a:ext cx="887230" cy="43088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sp>
        <p:nvSpPr>
          <p:cNvPr id="23" name="文本框 22"/>
          <p:cNvSpPr txBox="1"/>
          <p:nvPr/>
        </p:nvSpPr>
        <p:spPr>
          <a:xfrm>
            <a:off x="2803908" y="5676254"/>
            <a:ext cx="453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r>
              <a:rPr lang="zh-CN" altLang="en-US" sz="2800" dirty="0" smtClean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复合梯形公式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44748" y="1512650"/>
                <a:ext cx="8089586" cy="1210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48" y="1512650"/>
                <a:ext cx="8089586" cy="12107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22570" y="2738334"/>
                <a:ext cx="7673511" cy="1210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≤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70" y="2738334"/>
                <a:ext cx="7673511" cy="12107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03114" y="3910203"/>
                <a:ext cx="67120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4" y="3910203"/>
                <a:ext cx="6712085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907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22570" y="4433423"/>
                <a:ext cx="3499612" cy="1210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70" y="4433423"/>
                <a:ext cx="3499612" cy="12107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406635" y="4611745"/>
                <a:ext cx="3995325" cy="815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35" y="4611745"/>
                <a:ext cx="3995325" cy="8152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字魂54号-贤黑" panose="00000500000000000000" pitchFamily="2" charset="-122"/>
              </a:rPr>
              <a:t>复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合梯形公式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83660" y="1478604"/>
                <a:ext cx="81420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复合梯形公式的误差是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阶。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60" y="1478604"/>
                <a:ext cx="8142051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573" t="-15294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593388" y="1736387"/>
            <a:ext cx="6638941" cy="977383"/>
            <a:chOff x="593388" y="1736387"/>
            <a:chExt cx="6638941" cy="977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3774331" y="1736387"/>
                  <a:ext cx="3457998" cy="977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→+∞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nary>
                          <m:nary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sup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𝑑𝑥</m:t>
                            </m:r>
                          </m:e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331" y="1736387"/>
                  <a:ext cx="3457998" cy="97738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593388" y="2001824"/>
                  <a:ext cx="362841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zh-CN" altLang="en-US" sz="2800" dirty="0">
                      <a:latin typeface="黑体" panose="02010609060101010101" pitchFamily="49" charset="-122"/>
                    </a:rPr>
                    <a:t>当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r>
                    <a:rPr lang="zh-CN" altLang="en-US" sz="2800" dirty="0">
                      <a:latin typeface="黑体" panose="02010609060101010101" pitchFamily="49" charset="-122"/>
                    </a:rPr>
                    <a:t>时</a:t>
                  </a:r>
                  <a:r>
                    <a:rPr lang="zh-CN" altLang="en-US" sz="2800" dirty="0" smtClean="0">
                      <a:latin typeface="黑体" panose="02010609060101010101" pitchFamily="49" charset="-122"/>
                    </a:rPr>
                    <a:t>，</a:t>
                  </a:r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388" y="2001824"/>
                  <a:ext cx="3628417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356" t="-13953" r="-1510" b="-290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88525" y="2732113"/>
                <a:ext cx="82490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事实上，只要设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，则可得到收敛性。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5" y="2732113"/>
                <a:ext cx="8249055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552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583660" y="3236990"/>
            <a:ext cx="8537276" cy="1269150"/>
            <a:chOff x="593386" y="4314995"/>
            <a:chExt cx="8537276" cy="12691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593386" y="4763312"/>
                  <a:ext cx="5329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386" y="4763312"/>
                  <a:ext cx="532902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941581" y="4763312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581" y="4763312"/>
                  <a:ext cx="447237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225770" y="4541959"/>
                  <a:ext cx="384464" cy="8152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h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5770" y="4541959"/>
                  <a:ext cx="384464" cy="81522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1418002" y="4373364"/>
                  <a:ext cx="1087028" cy="1210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002" y="4373364"/>
                  <a:ext cx="1087028" cy="121078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874967" y="4732135"/>
                  <a:ext cx="275812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967" y="4732135"/>
                  <a:ext cx="2758127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2856156" y="4732134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156" y="4732134"/>
                  <a:ext cx="447237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450590" y="4732134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0590" y="4732134"/>
                  <a:ext cx="447237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4728128" y="4512775"/>
                  <a:ext cx="378309" cy="8066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8128" y="4512775"/>
                  <a:ext cx="378309" cy="8066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016848" y="4657036"/>
                  <a:ext cx="704359" cy="514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𝑏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848" y="4657036"/>
                  <a:ext cx="704359" cy="51450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7067115" y="4657036"/>
                  <a:ext cx="704359" cy="514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𝑏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7115" y="4657036"/>
                  <a:ext cx="704359" cy="51450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5504221" y="4314996"/>
                  <a:ext cx="1087028" cy="1210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221" y="4314996"/>
                  <a:ext cx="1087028" cy="121078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4858915" y="4314995"/>
                  <a:ext cx="4271747" cy="1176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               </m:t>
                            </m:r>
                            <m:nary>
                              <m:naryPr>
                                <m:chr m:val="∑"/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sup>
                              <m:e/>
                            </m:nary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915" y="4314995"/>
                  <a:ext cx="4271747" cy="117621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905353" y="4686220"/>
                  <a:ext cx="105387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353" y="4686220"/>
                  <a:ext cx="1053878" cy="43088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7956297" y="4657035"/>
                  <a:ext cx="105387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297" y="4657035"/>
                  <a:ext cx="1053878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6775979" y="4695948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5979" y="4695948"/>
                  <a:ext cx="447237" cy="43088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93388" y="4520788"/>
                <a:ext cx="8346331" cy="1143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上式右端括号内的两个和式都是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的黎曼和，均收敛到积分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sup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也收敛到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8" y="4520788"/>
                <a:ext cx="8346331" cy="1143839"/>
              </a:xfrm>
              <a:prstGeom prst="rect">
                <a:avLst/>
              </a:prstGeom>
              <a:blipFill rotWithShape="0">
                <a:blip r:embed="rId21"/>
                <a:stretch>
                  <a:fillRect l="-1461" t="-6952" r="-73" b="-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806539" y="5644628"/>
                <a:ext cx="6462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的求积系数都为正，故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是稳定的。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539" y="5644628"/>
                <a:ext cx="6462940" cy="523220"/>
              </a:xfrm>
              <a:prstGeom prst="rect">
                <a:avLst/>
              </a:prstGeom>
              <a:blipFill rotWithShape="0">
                <a:blip r:embed="rId22"/>
                <a:stretch>
                  <a:fillRect t="-15116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字魂54号-贤黑" panose="00000500000000000000" pitchFamily="2" charset="-122"/>
              </a:rPr>
              <a:t>复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合梯形公式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字魂54号-贤黑" panose="00000500000000000000" pitchFamily="2" charset="-122"/>
              </a:rPr>
              <a:t>复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合辛普森求积公式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03115" y="1536970"/>
                <a:ext cx="7743217" cy="1562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</a:rPr>
                  <a:t>将区间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等分</a:t>
                </a:r>
                <a:r>
                  <a:rPr lang="zh-CN" altLang="en-US" sz="2800" dirty="0" smtClean="0">
                    <a:latin typeface="黑体" panose="02010609060101010101" pitchFamily="49" charset="-122"/>
                  </a:rPr>
                  <a:t>，记每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个子区间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</a:rPr>
                  <a:t>的中点为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2800" dirty="0" smtClean="0">
                    <a:latin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</a:rPr>
                  <a:t>在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每个子区间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</a:rPr>
                  <a:t>上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采</a:t>
                </a:r>
                <a:r>
                  <a:rPr lang="zh-CN" altLang="en-US" sz="2800" dirty="0" smtClean="0">
                    <a:latin typeface="黑体" panose="02010609060101010101" pitchFamily="49" charset="-122"/>
                  </a:rPr>
                  <a:t>用辛普森公式，得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5" y="1536970"/>
                <a:ext cx="7743217" cy="1562479"/>
              </a:xfrm>
              <a:prstGeom prst="rect">
                <a:avLst/>
              </a:prstGeom>
              <a:blipFill rotWithShape="0">
                <a:blip r:embed="rId2"/>
                <a:stretch>
                  <a:fillRect l="-1654" t="-4688" r="-472" b="-10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93386" y="3092177"/>
                <a:ext cx="7527895" cy="1210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6" y="3092177"/>
                <a:ext cx="7527895" cy="12107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03115" y="4234864"/>
                <a:ext cx="6716069" cy="1210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+4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+1/2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5" y="4234864"/>
                <a:ext cx="6716069" cy="12107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64204" y="1564920"/>
                <a:ext cx="7903959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+4</m:t>
                          </m:r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+1/2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+2</m:t>
                          </m:r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04" y="1564920"/>
                <a:ext cx="7903959" cy="13694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93388" y="2957207"/>
            <a:ext cx="666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这称为</a:t>
            </a:r>
            <a:r>
              <a:rPr lang="zh-CN" altLang="en-US" sz="2800" dirty="0" smtClean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复合辛普森求积公式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64204" y="3431787"/>
                <a:ext cx="6260624" cy="1210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90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5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04" y="3431787"/>
                <a:ext cx="6260624" cy="12107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22572" y="4316709"/>
                <a:ext cx="24373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72" y="4316709"/>
                <a:ext cx="243739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93388" y="4784015"/>
                <a:ext cx="78747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时，与复合梯形公式类似地有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8" y="4784015"/>
                <a:ext cx="7874775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548" t="-15116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777630" y="5363110"/>
                <a:ext cx="5622437" cy="598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180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630" y="5363110"/>
                <a:ext cx="5622437" cy="59843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字魂54号-贤黑" panose="00000500000000000000" pitchFamily="2" charset="-122"/>
              </a:rPr>
              <a:t>复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合辛普森求积公式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83660" y="1575881"/>
                <a:ext cx="8112868" cy="2947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复合辛普森公式的误差阶为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，收敛性是显然的。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实际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上，只要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就可得到收敛性，即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中求积系数都是正数，故复合辛普森求积公式是稳定的。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60" y="1575881"/>
                <a:ext cx="8112868" cy="2947153"/>
              </a:xfrm>
              <a:prstGeom prst="rect">
                <a:avLst/>
              </a:prstGeom>
              <a:blipFill rotWithShape="0">
                <a:blip r:embed="rId2"/>
                <a:stretch>
                  <a:fillRect l="-1578" t="-2692" r="-301" b="-4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字魂54号-贤黑" panose="00000500000000000000" pitchFamily="2" charset="-122"/>
              </a:rPr>
              <a:t>复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合辛普森求积公式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千图网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defRPr sz="2800" dirty="0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宽屏</PresentationFormat>
  <Paragraphs>77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黑体</vt:lpstr>
      <vt:lpstr>思源宋体 Heavy</vt:lpstr>
      <vt:lpstr>字魂54号-贤黑</vt:lpstr>
      <vt:lpstr>Arial</vt:lpstr>
      <vt:lpstr>Cambria Math</vt:lpstr>
      <vt:lpstr>Times New Roman</vt:lpstr>
      <vt:lpstr>千图网海量PPT模板www.58pic.com​​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Olivia Fung</dc:creator>
  <cp:lastModifiedBy>Gang Xie</cp:lastModifiedBy>
  <cp:revision>604</cp:revision>
  <dcterms:created xsi:type="dcterms:W3CDTF">2019-06-25T11:16:00Z</dcterms:created>
  <dcterms:modified xsi:type="dcterms:W3CDTF">2019-08-22T10:45:38Z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2052-11.1.0.8980</vt:lpwstr>
  </property>
</Properties>
</file>