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74" r:id="rId3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5" r:id="rId13"/>
    <p:sldId id="383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B7B"/>
    <a:srgbClr val="80DAFC"/>
    <a:srgbClr val="6C589B"/>
    <a:srgbClr val="74066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270" autoAdjust="0"/>
  </p:normalViewPr>
  <p:slideViewPr>
    <p:cSldViewPr snapToGrid="0">
      <p:cViewPr varScale="1">
        <p:scale>
          <a:sx n="98" d="100"/>
          <a:sy n="98" d="100"/>
        </p:scale>
        <p:origin x="7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2BACD-6953-4199-8765-F311EBB1D0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6768D-0CDD-4AFB-905E-A8147AE5F7C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6768D-0CDD-4AFB-905E-A8147AE5F7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平行四边形 12"/>
          <p:cNvSpPr/>
          <p:nvPr userDrawn="1"/>
        </p:nvSpPr>
        <p:spPr>
          <a:xfrm>
            <a:off x="2473569" y="0"/>
            <a:ext cx="7373816" cy="6858000"/>
          </a:xfrm>
          <a:prstGeom prst="parallelogram">
            <a:avLst>
              <a:gd name="adj" fmla="val 537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包含 物体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6" t="68204" r="50000" b="4958"/>
          <a:stretch>
            <a:fillRect/>
          </a:stretch>
        </p:blipFill>
        <p:spPr>
          <a:xfrm>
            <a:off x="11723" y="4545231"/>
            <a:ext cx="2695774" cy="2312769"/>
          </a:xfrm>
          <a:prstGeom prst="rect">
            <a:avLst/>
          </a:prstGeom>
        </p:spPr>
      </p:pic>
      <p:pic>
        <p:nvPicPr>
          <p:cNvPr id="12" name="图片 11" descr="图片包含 物体&#10;&#10;描述已自动生成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2" t="-1882" r="5434" b="69916"/>
          <a:stretch>
            <a:fillRect/>
          </a:stretch>
        </p:blipFill>
        <p:spPr>
          <a:xfrm>
            <a:off x="10363200" y="-128954"/>
            <a:ext cx="1946031" cy="1988568"/>
          </a:xfrm>
          <a:prstGeom prst="rect">
            <a:avLst/>
          </a:prstGeom>
        </p:spPr>
      </p:pic>
      <p:grpSp>
        <p:nvGrpSpPr>
          <p:cNvPr id="16" name="组合 15"/>
          <p:cNvGrpSpPr/>
          <p:nvPr userDrawn="1"/>
        </p:nvGrpSpPr>
        <p:grpSpPr>
          <a:xfrm>
            <a:off x="2262553" y="1420712"/>
            <a:ext cx="8606552" cy="4011832"/>
            <a:chOff x="2409092" y="1969478"/>
            <a:chExt cx="7666893" cy="3203331"/>
          </a:xfrm>
        </p:grpSpPr>
        <p:sp>
          <p:nvSpPr>
            <p:cNvPr id="14" name="矩形 13"/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2702169" y="2242041"/>
              <a:ext cx="7373816" cy="2930768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 userDrawn="1"/>
        </p:nvGrpSpPr>
        <p:grpSpPr>
          <a:xfrm>
            <a:off x="8557113" y="5679191"/>
            <a:ext cx="1711267" cy="410307"/>
            <a:chOff x="8251429" y="5666682"/>
            <a:chExt cx="1711267" cy="410307"/>
          </a:xfrm>
        </p:grpSpPr>
        <p:grpSp>
          <p:nvGrpSpPr>
            <p:cNvPr id="21" name="组合 20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7" name="等腰三角形 16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3" name="等腰三角形 22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8" name="组合 27"/>
          <p:cNvGrpSpPr/>
          <p:nvPr userDrawn="1"/>
        </p:nvGrpSpPr>
        <p:grpSpPr>
          <a:xfrm flipH="1">
            <a:off x="1923619" y="916621"/>
            <a:ext cx="1711267" cy="410307"/>
            <a:chOff x="8251429" y="5666682"/>
            <a:chExt cx="1711267" cy="410307"/>
          </a:xfrm>
        </p:grpSpPr>
        <p:grpSp>
          <p:nvGrpSpPr>
            <p:cNvPr id="29" name="组合 28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5" name="等腰三角形 34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35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等腰三角形 36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等腰三角形 37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31" name="等腰三角形 30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33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0" name="图片 39" descr="图片包含 物体&#10;&#10;描述已自动生成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61" t="68961" r="12356" b="4201"/>
          <a:stretch>
            <a:fillRect/>
          </a:stretch>
        </p:blipFill>
        <p:spPr>
          <a:xfrm>
            <a:off x="9016148" y="2555880"/>
            <a:ext cx="1734405" cy="19893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平行四边形 6"/>
          <p:cNvSpPr/>
          <p:nvPr userDrawn="1"/>
        </p:nvSpPr>
        <p:spPr>
          <a:xfrm>
            <a:off x="-1730440" y="0"/>
            <a:ext cx="7373816" cy="6858000"/>
          </a:xfrm>
          <a:prstGeom prst="parallelogram">
            <a:avLst>
              <a:gd name="adj" fmla="val 537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272203" y="1724348"/>
            <a:ext cx="8417884" cy="3611958"/>
            <a:chOff x="2110441" y="1639875"/>
            <a:chExt cx="7672467" cy="3260371"/>
          </a:xfrm>
        </p:grpSpPr>
        <p:sp>
          <p:nvSpPr>
            <p:cNvPr id="11" name="矩形 10"/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2110441" y="1639875"/>
              <a:ext cx="7373816" cy="2930768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图片 12" descr="图片包含 物体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1" t="35358" r="52225" b="37804"/>
          <a:stretch>
            <a:fillRect/>
          </a:stretch>
        </p:blipFill>
        <p:spPr>
          <a:xfrm>
            <a:off x="0" y="4505093"/>
            <a:ext cx="2688573" cy="2306591"/>
          </a:xfrm>
          <a:prstGeom prst="rect">
            <a:avLst/>
          </a:prstGeom>
        </p:spPr>
      </p:pic>
      <p:grpSp>
        <p:nvGrpSpPr>
          <p:cNvPr id="15" name="组合 14"/>
          <p:cNvGrpSpPr/>
          <p:nvPr userDrawn="1"/>
        </p:nvGrpSpPr>
        <p:grpSpPr>
          <a:xfrm>
            <a:off x="3004843" y="5679191"/>
            <a:ext cx="1711267" cy="410307"/>
            <a:chOff x="8251429" y="5666682"/>
            <a:chExt cx="1711267" cy="410307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2" name="等腰三角形 21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8" name="等腰三角形 17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6" name="组合 25"/>
          <p:cNvGrpSpPr/>
          <p:nvPr userDrawn="1"/>
        </p:nvGrpSpPr>
        <p:grpSpPr>
          <a:xfrm flipH="1">
            <a:off x="9412746" y="916621"/>
            <a:ext cx="1711267" cy="410307"/>
            <a:chOff x="8251429" y="5666682"/>
            <a:chExt cx="1711267" cy="410307"/>
          </a:xfrm>
        </p:grpSpPr>
        <p:grpSp>
          <p:nvGrpSpPr>
            <p:cNvPr id="27" name="组合 26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3" name="等腰三角形 32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33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34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35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9" name="等腰三角形 28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平行四边形 45"/>
          <p:cNvSpPr/>
          <p:nvPr userDrawn="1"/>
        </p:nvSpPr>
        <p:spPr>
          <a:xfrm>
            <a:off x="4835549" y="0"/>
            <a:ext cx="7373816" cy="6858000"/>
          </a:xfrm>
          <a:prstGeom prst="parallelogram">
            <a:avLst>
              <a:gd name="adj" fmla="val 537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 userDrawn="1"/>
        </p:nvGrpSpPr>
        <p:grpSpPr>
          <a:xfrm>
            <a:off x="2262553" y="1859614"/>
            <a:ext cx="7666893" cy="3203331"/>
            <a:chOff x="2409092" y="1969478"/>
            <a:chExt cx="7666893" cy="3203331"/>
          </a:xfrm>
        </p:grpSpPr>
        <p:sp>
          <p:nvSpPr>
            <p:cNvPr id="21" name="矩形 20"/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 userDrawn="1"/>
          </p:nvSpPr>
          <p:spPr>
            <a:xfrm>
              <a:off x="2702169" y="2242041"/>
              <a:ext cx="7373816" cy="2930768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3" name="图片 22" descr="图片包含 物体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42" t="33372" r="8176" b="33877"/>
          <a:stretch>
            <a:fillRect/>
          </a:stretch>
        </p:blipFill>
        <p:spPr>
          <a:xfrm>
            <a:off x="1029810" y="1764983"/>
            <a:ext cx="2621498" cy="3199080"/>
          </a:xfrm>
          <a:prstGeom prst="rect">
            <a:avLst/>
          </a:prstGeom>
        </p:spPr>
      </p:pic>
      <p:grpSp>
        <p:nvGrpSpPr>
          <p:cNvPr id="24" name="组合 23"/>
          <p:cNvGrpSpPr/>
          <p:nvPr userDrawn="1"/>
        </p:nvGrpSpPr>
        <p:grpSpPr>
          <a:xfrm>
            <a:off x="8557113" y="5679191"/>
            <a:ext cx="1711267" cy="410307"/>
            <a:chOff x="8251429" y="5666682"/>
            <a:chExt cx="1711267" cy="410307"/>
          </a:xfrm>
        </p:grpSpPr>
        <p:grpSp>
          <p:nvGrpSpPr>
            <p:cNvPr id="25" name="组合 24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1" name="等腰三角形 30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33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7" name="等腰三角形 26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5" name="组合 34"/>
          <p:cNvGrpSpPr/>
          <p:nvPr userDrawn="1"/>
        </p:nvGrpSpPr>
        <p:grpSpPr>
          <a:xfrm flipH="1">
            <a:off x="1923619" y="916621"/>
            <a:ext cx="1711267" cy="410307"/>
            <a:chOff x="8251429" y="5666682"/>
            <a:chExt cx="1711267" cy="410307"/>
          </a:xfrm>
        </p:grpSpPr>
        <p:grpSp>
          <p:nvGrpSpPr>
            <p:cNvPr id="36" name="组合 35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42" name="等腰三角形 41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等腰三角形 42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等腰三角形 43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等腰三角形 44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38" name="等腰三角形 37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等腰三角形 39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等腰三角形 40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7" grpId="0" animBg="1"/>
      <p:bldP spid="8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 flipH="1">
            <a:off x="1064975" y="5633587"/>
            <a:ext cx="1711267" cy="410307"/>
            <a:chOff x="8251429" y="5666682"/>
            <a:chExt cx="1711267" cy="410307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7" name="等腰三角形 16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3" name="等腰三角形 12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1" name="组合 20"/>
          <p:cNvGrpSpPr/>
          <p:nvPr userDrawn="1"/>
        </p:nvGrpSpPr>
        <p:grpSpPr>
          <a:xfrm>
            <a:off x="9493815" y="861864"/>
            <a:ext cx="1711267" cy="410307"/>
            <a:chOff x="8251429" y="5666682"/>
            <a:chExt cx="1711267" cy="410307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8" name="等腰三角形 27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4" name="等腰三角形 23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6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2" name="组合 31"/>
          <p:cNvGrpSpPr/>
          <p:nvPr userDrawn="1"/>
        </p:nvGrpSpPr>
        <p:grpSpPr>
          <a:xfrm>
            <a:off x="786933" y="754709"/>
            <a:ext cx="5595013" cy="706618"/>
            <a:chOff x="2121055" y="1273662"/>
            <a:chExt cx="7661853" cy="3626584"/>
          </a:xfrm>
        </p:grpSpPr>
        <p:sp>
          <p:nvSpPr>
            <p:cNvPr id="33" name="矩形 32"/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 userDrawn="1"/>
          </p:nvSpPr>
          <p:spPr>
            <a:xfrm>
              <a:off x="2121055" y="1273662"/>
              <a:ext cx="7373815" cy="293077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5" name="图片 34" descr="图片包含 物体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3" t="450" r="53909" b="69529"/>
          <a:stretch>
            <a:fillRect/>
          </a:stretch>
        </p:blipFill>
        <p:spPr>
          <a:xfrm>
            <a:off x="10577067" y="4270917"/>
            <a:ext cx="2034111" cy="25870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 flipH="1">
            <a:off x="1064975" y="5633587"/>
            <a:ext cx="1711267" cy="410307"/>
            <a:chOff x="8251429" y="5666682"/>
            <a:chExt cx="1711267" cy="410307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9" name="等腰三角形 18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5" name="等腰三角形 14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3" name="组合 22"/>
          <p:cNvGrpSpPr/>
          <p:nvPr userDrawn="1"/>
        </p:nvGrpSpPr>
        <p:grpSpPr>
          <a:xfrm>
            <a:off x="9493815" y="861864"/>
            <a:ext cx="1711267" cy="410307"/>
            <a:chOff x="8251429" y="5666682"/>
            <a:chExt cx="1711267" cy="410307"/>
          </a:xfrm>
        </p:grpSpPr>
        <p:grpSp>
          <p:nvGrpSpPr>
            <p:cNvPr id="24" name="组合 23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0" name="等腰三角形 29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6" name="等腰三角形 25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6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/>
          <p:cNvGrpSpPr/>
          <p:nvPr userDrawn="1"/>
        </p:nvGrpSpPr>
        <p:grpSpPr>
          <a:xfrm>
            <a:off x="786935" y="754709"/>
            <a:ext cx="3455185" cy="706618"/>
            <a:chOff x="2121055" y="1273662"/>
            <a:chExt cx="7661853" cy="3626584"/>
          </a:xfrm>
        </p:grpSpPr>
        <p:sp>
          <p:nvSpPr>
            <p:cNvPr id="35" name="矩形 34"/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 userDrawn="1"/>
          </p:nvSpPr>
          <p:spPr>
            <a:xfrm>
              <a:off x="2121055" y="1273662"/>
              <a:ext cx="7373815" cy="293077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7" name="图片 36" descr="图片包含 物体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52" t="62" r="9690" b="69917"/>
          <a:stretch>
            <a:fillRect/>
          </a:stretch>
        </p:blipFill>
        <p:spPr>
          <a:xfrm>
            <a:off x="10328190" y="4481132"/>
            <a:ext cx="1753783" cy="22305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 flipH="1">
            <a:off x="1064975" y="5633587"/>
            <a:ext cx="1711267" cy="410307"/>
            <a:chOff x="8251429" y="5666682"/>
            <a:chExt cx="1711267" cy="410307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5" name="等腰三角形 14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1" name="等腰三角形 10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9493815" y="861864"/>
            <a:ext cx="1711267" cy="410307"/>
            <a:chOff x="8251429" y="5666682"/>
            <a:chExt cx="1711267" cy="410307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6" name="等腰三角形 25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6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2" name="等腰三角形 21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0" name="组合 29"/>
          <p:cNvGrpSpPr/>
          <p:nvPr userDrawn="1"/>
        </p:nvGrpSpPr>
        <p:grpSpPr>
          <a:xfrm>
            <a:off x="786935" y="754709"/>
            <a:ext cx="3455185" cy="706618"/>
            <a:chOff x="2121055" y="1273662"/>
            <a:chExt cx="7661853" cy="3626584"/>
          </a:xfrm>
        </p:grpSpPr>
        <p:sp>
          <p:nvSpPr>
            <p:cNvPr id="31" name="矩形 30"/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121055" y="1273662"/>
              <a:ext cx="7373815" cy="293077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3" name="图片 32" descr="图片包含 物体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64" t="34489" r="11578" b="35490"/>
          <a:stretch>
            <a:fillRect/>
          </a:stretch>
        </p:blipFill>
        <p:spPr>
          <a:xfrm>
            <a:off x="10328190" y="4481132"/>
            <a:ext cx="1753783" cy="22305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 flipH="1">
            <a:off x="1064975" y="5633587"/>
            <a:ext cx="1711267" cy="410307"/>
            <a:chOff x="8251429" y="5666682"/>
            <a:chExt cx="1711267" cy="410307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4" name="等腰三角形 13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0" name="等腰三角形 9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10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8" name="组合 17"/>
          <p:cNvGrpSpPr/>
          <p:nvPr userDrawn="1"/>
        </p:nvGrpSpPr>
        <p:grpSpPr>
          <a:xfrm>
            <a:off x="9493815" y="861864"/>
            <a:ext cx="1711267" cy="410307"/>
            <a:chOff x="8251429" y="5666682"/>
            <a:chExt cx="1711267" cy="410307"/>
          </a:xfrm>
        </p:grpSpPr>
        <p:grpSp>
          <p:nvGrpSpPr>
            <p:cNvPr id="19" name="组合 18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5" name="等腰三角形 24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6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1" name="等腰三角形 20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9" name="组合 28"/>
          <p:cNvGrpSpPr/>
          <p:nvPr userDrawn="1"/>
        </p:nvGrpSpPr>
        <p:grpSpPr>
          <a:xfrm>
            <a:off x="786935" y="754709"/>
            <a:ext cx="3455185" cy="706618"/>
            <a:chOff x="2121055" y="1273662"/>
            <a:chExt cx="7661853" cy="3626584"/>
          </a:xfrm>
        </p:grpSpPr>
        <p:sp>
          <p:nvSpPr>
            <p:cNvPr id="30" name="矩形 29"/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 userDrawn="1"/>
          </p:nvSpPr>
          <p:spPr>
            <a:xfrm>
              <a:off x="2121055" y="1273662"/>
              <a:ext cx="7373815" cy="293077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2" name="图片 31" descr="图片包含 物体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3" t="68010" r="52083" b="4654"/>
          <a:stretch>
            <a:fillRect/>
          </a:stretch>
        </p:blipFill>
        <p:spPr>
          <a:xfrm>
            <a:off x="10012967" y="4826963"/>
            <a:ext cx="2114794" cy="20310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/>
          <p:cNvSpPr/>
          <p:nvPr userDrawn="1"/>
        </p:nvSpPr>
        <p:spPr>
          <a:xfrm>
            <a:off x="2473569" y="0"/>
            <a:ext cx="7373816" cy="6858000"/>
          </a:xfrm>
          <a:prstGeom prst="parallelogram">
            <a:avLst>
              <a:gd name="adj" fmla="val 537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包含 物体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6" t="68204" r="50000" b="4958"/>
          <a:stretch>
            <a:fillRect/>
          </a:stretch>
        </p:blipFill>
        <p:spPr>
          <a:xfrm>
            <a:off x="11723" y="4545231"/>
            <a:ext cx="2695774" cy="2312769"/>
          </a:xfrm>
          <a:prstGeom prst="rect">
            <a:avLst/>
          </a:prstGeom>
        </p:spPr>
      </p:pic>
      <p:pic>
        <p:nvPicPr>
          <p:cNvPr id="12" name="图片 11" descr="图片包含 物体&#10;&#10;描述已自动生成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2" t="-1882" r="5434" b="69916"/>
          <a:stretch>
            <a:fillRect/>
          </a:stretch>
        </p:blipFill>
        <p:spPr>
          <a:xfrm>
            <a:off x="10363200" y="-128954"/>
            <a:ext cx="1946031" cy="1988568"/>
          </a:xfrm>
          <a:prstGeom prst="rect">
            <a:avLst/>
          </a:prstGeom>
        </p:spPr>
      </p:pic>
      <p:grpSp>
        <p:nvGrpSpPr>
          <p:cNvPr id="13" name="组合 12"/>
          <p:cNvGrpSpPr/>
          <p:nvPr userDrawn="1"/>
        </p:nvGrpSpPr>
        <p:grpSpPr>
          <a:xfrm>
            <a:off x="2262553" y="1859614"/>
            <a:ext cx="7666893" cy="3203331"/>
            <a:chOff x="2409092" y="1969478"/>
            <a:chExt cx="7666893" cy="3203331"/>
          </a:xfrm>
        </p:grpSpPr>
        <p:sp>
          <p:nvSpPr>
            <p:cNvPr id="14" name="矩形 13"/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2702169" y="2242041"/>
              <a:ext cx="7373816" cy="2930768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8557113" y="5679191"/>
            <a:ext cx="1711267" cy="410307"/>
            <a:chOff x="8251429" y="5666682"/>
            <a:chExt cx="1711267" cy="410307"/>
          </a:xfrm>
        </p:grpSpPr>
        <p:grpSp>
          <p:nvGrpSpPr>
            <p:cNvPr id="17" name="组合 16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3" name="等腰三角形 22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9" name="等腰三角形 18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7" name="组合 26"/>
          <p:cNvGrpSpPr/>
          <p:nvPr userDrawn="1"/>
        </p:nvGrpSpPr>
        <p:grpSpPr>
          <a:xfrm flipH="1">
            <a:off x="1923619" y="916621"/>
            <a:ext cx="1711267" cy="410307"/>
            <a:chOff x="8251429" y="5666682"/>
            <a:chExt cx="1711267" cy="410307"/>
          </a:xfrm>
        </p:grpSpPr>
        <p:grpSp>
          <p:nvGrpSpPr>
            <p:cNvPr id="28" name="组合 27"/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4" name="等腰三角形 33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34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35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等腰三角形 36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30" name="等腰三角形 29"/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/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/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/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38" name="图片 37" descr="图片包含 物体&#10;&#10;描述已自动生成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61" t="68961" r="12356" b="4201"/>
          <a:stretch>
            <a:fillRect/>
          </a:stretch>
        </p:blipFill>
        <p:spPr>
          <a:xfrm>
            <a:off x="8007472" y="2555880"/>
            <a:ext cx="1734405" cy="19893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D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淋浴&#10;&#10;描述已自动生成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63.png"/><Relationship Id="rId8" Type="http://schemas.openxmlformats.org/officeDocument/2006/relationships/image" Target="../media/image62.png"/><Relationship Id="rId7" Type="http://schemas.openxmlformats.org/officeDocument/2006/relationships/image" Target="../media/image61.png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3" Type="http://schemas.openxmlformats.org/officeDocument/2006/relationships/image" Target="../media/image57.png"/><Relationship Id="rId26" Type="http://schemas.openxmlformats.org/officeDocument/2006/relationships/slideLayout" Target="../slideLayouts/slideLayout4.xml"/><Relationship Id="rId25" Type="http://schemas.openxmlformats.org/officeDocument/2006/relationships/image" Target="../media/image79.png"/><Relationship Id="rId24" Type="http://schemas.openxmlformats.org/officeDocument/2006/relationships/image" Target="../media/image78.png"/><Relationship Id="rId23" Type="http://schemas.openxmlformats.org/officeDocument/2006/relationships/image" Target="../media/image77.png"/><Relationship Id="rId22" Type="http://schemas.openxmlformats.org/officeDocument/2006/relationships/image" Target="../media/image76.png"/><Relationship Id="rId21" Type="http://schemas.openxmlformats.org/officeDocument/2006/relationships/image" Target="../media/image75.png"/><Relationship Id="rId20" Type="http://schemas.openxmlformats.org/officeDocument/2006/relationships/image" Target="../media/image74.png"/><Relationship Id="rId2" Type="http://schemas.openxmlformats.org/officeDocument/2006/relationships/image" Target="../media/image56.png"/><Relationship Id="rId19" Type="http://schemas.openxmlformats.org/officeDocument/2006/relationships/image" Target="../media/image73.png"/><Relationship Id="rId18" Type="http://schemas.openxmlformats.org/officeDocument/2006/relationships/image" Target="../media/image72.png"/><Relationship Id="rId17" Type="http://schemas.openxmlformats.org/officeDocument/2006/relationships/image" Target="../media/image71.png"/><Relationship Id="rId16" Type="http://schemas.openxmlformats.org/officeDocument/2006/relationships/image" Target="../media/image70.png"/><Relationship Id="rId15" Type="http://schemas.openxmlformats.org/officeDocument/2006/relationships/image" Target="../media/image69.png"/><Relationship Id="rId14" Type="http://schemas.openxmlformats.org/officeDocument/2006/relationships/image" Target="../media/image68.png"/><Relationship Id="rId13" Type="http://schemas.openxmlformats.org/officeDocument/2006/relationships/image" Target="../media/image67.png"/><Relationship Id="rId12" Type="http://schemas.openxmlformats.org/officeDocument/2006/relationships/image" Target="../media/image66.png"/><Relationship Id="rId11" Type="http://schemas.openxmlformats.org/officeDocument/2006/relationships/image" Target="../media/image65.png"/><Relationship Id="rId10" Type="http://schemas.openxmlformats.org/officeDocument/2006/relationships/image" Target="../media/image64.png"/><Relationship Id="rId1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0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54.png"/><Relationship Id="rId7" Type="http://schemas.openxmlformats.org/officeDocument/2006/relationships/image" Target="../media/image53.png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554118" y="2971507"/>
            <a:ext cx="5779663" cy="909482"/>
            <a:chOff x="8139732" y="4092291"/>
            <a:chExt cx="5779663" cy="909482"/>
          </a:xfrm>
        </p:grpSpPr>
        <p:sp>
          <p:nvSpPr>
            <p:cNvPr id="3" name="文本框 2"/>
            <p:cNvSpPr txBox="1"/>
            <p:nvPr/>
          </p:nvSpPr>
          <p:spPr>
            <a:xfrm>
              <a:off x="9119242" y="4170776"/>
              <a:ext cx="48001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rgbClr val="0070C0"/>
                  </a:solidFill>
                  <a:ea typeface="字魂54号-贤黑" panose="00000500000000000000" pitchFamily="2" charset="-122"/>
                </a:rPr>
                <a:t>龙贝格求积公式</a:t>
              </a:r>
              <a:endParaRPr lang="zh-CN" altLang="en-US" sz="4800" dirty="0">
                <a:solidFill>
                  <a:srgbClr val="0070C0"/>
                </a:solidFill>
                <a:ea typeface="字魂54号-贤黑" panose="00000500000000000000" pitchFamily="2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8139732" y="4092291"/>
              <a:ext cx="909482" cy="90948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 smtClean="0"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4</a:t>
              </a:r>
              <a:endParaRPr lang="zh-CN" altLang="en-US" sz="4400" dirty="0"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4864" y="788978"/>
            <a:ext cx="483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龙贝格算法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3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22570" y="1580745"/>
                <a:ext cx="797206" cy="541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70" y="1580745"/>
                <a:ext cx="797206" cy="541238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22570" y="2456993"/>
                <a:ext cx="797206" cy="541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70" y="2456993"/>
                <a:ext cx="797206" cy="5412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56922" y="3333241"/>
                <a:ext cx="797206" cy="541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22" y="3333241"/>
                <a:ext cx="797206" cy="5412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602652" y="4209489"/>
                <a:ext cx="797206" cy="541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52" y="4209489"/>
                <a:ext cx="797206" cy="54123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786647" y="2456993"/>
                <a:ext cx="796820" cy="532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647" y="2456993"/>
                <a:ext cx="796820" cy="532518"/>
              </a:xfrm>
              <a:prstGeom prst="rect">
                <a:avLst/>
              </a:prstGeom>
              <a:blipFill rotWithShape="0">
                <a:blip r:embed="rId5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786647" y="3341961"/>
                <a:ext cx="796820" cy="532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647" y="3341961"/>
                <a:ext cx="796820" cy="53251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1786647" y="4209489"/>
                <a:ext cx="796820" cy="532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647" y="4209489"/>
                <a:ext cx="796820" cy="53251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547657" y="5085737"/>
                <a:ext cx="797206" cy="541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57" y="5085737"/>
                <a:ext cx="797206" cy="54123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1786647" y="5085737"/>
                <a:ext cx="796820" cy="532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647" y="5085737"/>
                <a:ext cx="796820" cy="53251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3015986" y="3322405"/>
                <a:ext cx="796820" cy="552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986" y="3322405"/>
                <a:ext cx="796820" cy="55207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3015986" y="4199711"/>
                <a:ext cx="796820" cy="552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986" y="4199711"/>
                <a:ext cx="796820" cy="55207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3015986" y="5085737"/>
                <a:ext cx="796820" cy="552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986" y="5085737"/>
                <a:ext cx="796820" cy="55207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4245325" y="4209489"/>
                <a:ext cx="796820" cy="552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325" y="4209489"/>
                <a:ext cx="796820" cy="55207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4245325" y="5085737"/>
                <a:ext cx="796820" cy="552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325" y="5085737"/>
                <a:ext cx="796820" cy="55207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5474664" y="5066181"/>
                <a:ext cx="796820" cy="552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664" y="5066181"/>
                <a:ext cx="796820" cy="55207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20" name="直接箭头连接符 19"/>
          <p:cNvCxnSpPr/>
          <p:nvPr/>
        </p:nvCxnSpPr>
        <p:spPr>
          <a:xfrm>
            <a:off x="857072" y="2160895"/>
            <a:ext cx="0" cy="3600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1380864" y="2781620"/>
            <a:ext cx="360000" cy="0"/>
          </a:xfrm>
          <a:prstGeom prst="straightConnector1">
            <a:avLst/>
          </a:prstGeom>
          <a:ln w="25400">
            <a:solidFill>
              <a:srgbClr val="731B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857072" y="3017687"/>
            <a:ext cx="0" cy="3600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854867" y="3932847"/>
            <a:ext cx="0" cy="3600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854867" y="4771291"/>
            <a:ext cx="0" cy="3600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1380864" y="3666588"/>
            <a:ext cx="360000" cy="0"/>
          </a:xfrm>
          <a:prstGeom prst="straightConnector1">
            <a:avLst/>
          </a:prstGeom>
          <a:ln w="25400">
            <a:solidFill>
              <a:srgbClr val="731B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1382400" y="4538833"/>
            <a:ext cx="360000" cy="0"/>
          </a:xfrm>
          <a:prstGeom prst="straightConnector1">
            <a:avLst/>
          </a:prstGeom>
          <a:ln w="25400">
            <a:solidFill>
              <a:srgbClr val="731B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1380864" y="5411078"/>
            <a:ext cx="360000" cy="0"/>
          </a:xfrm>
          <a:prstGeom prst="straightConnector1">
            <a:avLst/>
          </a:prstGeom>
          <a:ln w="25400">
            <a:solidFill>
              <a:srgbClr val="731B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2583467" y="3668400"/>
            <a:ext cx="360000" cy="0"/>
          </a:xfrm>
          <a:prstGeom prst="straightConnector1">
            <a:avLst/>
          </a:prstGeom>
          <a:ln w="25400">
            <a:solidFill>
              <a:srgbClr val="731B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2583467" y="4539600"/>
            <a:ext cx="360000" cy="0"/>
          </a:xfrm>
          <a:prstGeom prst="straightConnector1">
            <a:avLst/>
          </a:prstGeom>
          <a:ln w="25400">
            <a:solidFill>
              <a:srgbClr val="731B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2583467" y="5411078"/>
            <a:ext cx="360000" cy="0"/>
          </a:xfrm>
          <a:prstGeom prst="straightConnector1">
            <a:avLst/>
          </a:prstGeom>
          <a:ln w="25400">
            <a:solidFill>
              <a:srgbClr val="731B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3812806" y="5411078"/>
            <a:ext cx="360000" cy="0"/>
          </a:xfrm>
          <a:prstGeom prst="straightConnector1">
            <a:avLst/>
          </a:prstGeom>
          <a:ln w="25400">
            <a:solidFill>
              <a:srgbClr val="731B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5042145" y="5410800"/>
            <a:ext cx="360000" cy="0"/>
          </a:xfrm>
          <a:prstGeom prst="straightConnector1">
            <a:avLst/>
          </a:prstGeom>
          <a:ln w="25400">
            <a:solidFill>
              <a:srgbClr val="731B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3812806" y="4538833"/>
            <a:ext cx="360000" cy="0"/>
          </a:xfrm>
          <a:prstGeom prst="straightConnector1">
            <a:avLst/>
          </a:prstGeom>
          <a:ln w="25400">
            <a:solidFill>
              <a:srgbClr val="731B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2692336" y="1675191"/>
            <a:ext cx="5982309" cy="1346323"/>
            <a:chOff x="2763467" y="1754084"/>
            <a:chExt cx="5982309" cy="1346323"/>
          </a:xfrm>
        </p:grpSpPr>
        <p:grpSp>
          <p:nvGrpSpPr>
            <p:cNvPr id="38" name="组合 37"/>
            <p:cNvGrpSpPr/>
            <p:nvPr/>
          </p:nvGrpSpPr>
          <p:grpSpPr>
            <a:xfrm>
              <a:off x="2763467" y="1758877"/>
              <a:ext cx="5982309" cy="1293431"/>
              <a:chOff x="710118" y="3251392"/>
              <a:chExt cx="5982309" cy="129343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文本框 38"/>
                  <p:cNvSpPr txBox="1"/>
                  <p:nvPr/>
                </p:nvSpPr>
                <p:spPr>
                  <a:xfrm>
                    <a:off x="710118" y="3681919"/>
                    <a:ext cx="810927" cy="5356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39" name="文本框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0118" y="3681919"/>
                    <a:ext cx="810927" cy="535659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文本框 39"/>
                  <p:cNvSpPr txBox="1"/>
                  <p:nvPr/>
                </p:nvSpPr>
                <p:spPr>
                  <a:xfrm>
                    <a:off x="1325407" y="3734304"/>
                    <a:ext cx="447237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40" name="文本框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5407" y="3734304"/>
                    <a:ext cx="447237" cy="430887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1626849" y="3617550"/>
                    <a:ext cx="1306255" cy="56111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ox>
                            <m:box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41" name="文本框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6849" y="3617550"/>
                    <a:ext cx="1306255" cy="561116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2678636" y="3695392"/>
                    <a:ext cx="972061" cy="56169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box>
                            <m:box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𝑏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𝑘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42" name="文本框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8636" y="3695392"/>
                    <a:ext cx="972061" cy="56169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文本框 42"/>
                  <p:cNvSpPr txBox="1"/>
                  <p:nvPr/>
                </p:nvSpPr>
                <p:spPr>
                  <a:xfrm>
                    <a:off x="3233820" y="3251392"/>
                    <a:ext cx="1502142" cy="129343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=0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sup>
                            <m:e/>
                          </m:nary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43" name="文本框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3820" y="3251392"/>
                    <a:ext cx="1502142" cy="1293431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3951413" y="3714806"/>
                    <a:ext cx="38722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44" name="文本框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1413" y="3714806"/>
                    <a:ext cx="387221" cy="430887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b="-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文本框 44"/>
                  <p:cNvSpPr txBox="1"/>
                  <p:nvPr/>
                </p:nvSpPr>
                <p:spPr>
                  <a:xfrm>
                    <a:off x="4248496" y="3709027"/>
                    <a:ext cx="388696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45" name="文本框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8496" y="3709027"/>
                    <a:ext cx="388696" cy="430887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文本框 45"/>
                  <p:cNvSpPr txBox="1"/>
                  <p:nvPr/>
                </p:nvSpPr>
                <p:spPr>
                  <a:xfrm>
                    <a:off x="4462300" y="3709026"/>
                    <a:ext cx="447237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46" name="文本框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300" y="3709026"/>
                    <a:ext cx="447237" cy="430887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文本框 46"/>
                  <p:cNvSpPr txBox="1"/>
                  <p:nvPr/>
                </p:nvSpPr>
                <p:spPr>
                  <a:xfrm>
                    <a:off x="4151219" y="3617550"/>
                    <a:ext cx="2541208" cy="64485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    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</m:t>
                                  </m:r>
                                  <m:box>
                                    <m:box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d>
                              <m:box>
                                <m:box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𝑏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−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box>
                            </m:e>
                          </m:d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47" name="文本框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1219" y="3617550"/>
                    <a:ext cx="2541208" cy="644857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Fallback>
          </mc:AlternateContent>
        </p:grpSp>
        <p:sp>
          <p:nvSpPr>
            <p:cNvPr id="49" name="矩形 48"/>
            <p:cNvSpPr/>
            <p:nvPr/>
          </p:nvSpPr>
          <p:spPr>
            <a:xfrm>
              <a:off x="2782108" y="1754084"/>
              <a:ext cx="5895572" cy="13463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840886" y="3337427"/>
            <a:ext cx="4833759" cy="612000"/>
            <a:chOff x="3945096" y="3376927"/>
            <a:chExt cx="4833759" cy="612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文本框 47"/>
                <p:cNvSpPr txBox="1"/>
                <p:nvPr/>
              </p:nvSpPr>
              <p:spPr>
                <a:xfrm>
                  <a:off x="3945096" y="3376927"/>
                  <a:ext cx="4833759" cy="56958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box>
                          <m:box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e>
                        </m:box>
                        <m:sSubSup>
                          <m:sSub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b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box>
                          <m:box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e>
                        </m:box>
                        <m:sSubSup>
                          <m:sSub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zh-CN" altLang="en-US" sz="2800" dirty="0" smtClean="0"/>
                </a:p>
              </p:txBody>
            </p:sp>
          </mc:Choice>
          <mc:Fallback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096" y="3376927"/>
                  <a:ext cx="4833759" cy="56958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sp>
          <p:nvSpPr>
            <p:cNvPr id="51" name="矩形 50"/>
            <p:cNvSpPr/>
            <p:nvPr/>
          </p:nvSpPr>
          <p:spPr>
            <a:xfrm>
              <a:off x="3964552" y="3376927"/>
              <a:ext cx="4761159" cy="612000"/>
            </a:xfrm>
            <a:prstGeom prst="rect">
              <a:avLst/>
            </a:prstGeom>
            <a:noFill/>
            <a:ln>
              <a:solidFill>
                <a:srgbClr val="731B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593387" y="1585609"/>
                <a:ext cx="80739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可以证明，如果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足够光滑，那么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7" y="1585609"/>
                <a:ext cx="8073958" cy="523220"/>
              </a:xfrm>
              <a:prstGeom prst="rect">
                <a:avLst/>
              </a:prstGeom>
              <a:blipFill rotWithShape="0">
                <a:blip r:embed="rId1"/>
                <a:stretch>
                  <a:fillRect l="-1509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719846" y="2108829"/>
                <a:ext cx="2373727" cy="649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bSup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𝐼</m:t>
                      </m:r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46" y="2108829"/>
                <a:ext cx="2373727" cy="64928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3449522" y="2108829"/>
                <a:ext cx="2304477" cy="649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𝐼</m:t>
                      </m:r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522" y="2108829"/>
                <a:ext cx="2304477" cy="64928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651771" y="2142675"/>
                <a:ext cx="1828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固定</a:t>
                </a:r>
                <a:r>
                  <a: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771" y="2142675"/>
                <a:ext cx="1828800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6667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93387" y="2879897"/>
                <a:ext cx="729574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/>
                  <a:t>对于不充分光滑的函数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 smtClean="0"/>
                  <a:t>，也可用龙贝格算法计算，只是收敛慢一些。这时也可以直接使用复合辛普森公式计算。</a:t>
                </a: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7" y="2879897"/>
                <a:ext cx="7295745" cy="1384995"/>
              </a:xfrm>
              <a:prstGeom prst="rect">
                <a:avLst/>
              </a:prstGeom>
              <a:blipFill rotWithShape="0">
                <a:blip r:embed="rId5"/>
                <a:stretch>
                  <a:fillRect l="-1671" t="-5263" r="-1754" b="-9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344864" y="788978"/>
            <a:ext cx="483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龙贝格算法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3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03116" y="1498057"/>
                <a:ext cx="8112868" cy="4112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上一节介绍的复合求积方法可提高求积精度，实际计算时若精度不够，可将步长逐次减半。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设将区间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等分，有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+1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个分点，如果将每个子区间再二分一次，则分点增至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2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+1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个，我们将二分前后两个积分值联系起来加以考察。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记子区间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的中点为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+1/2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8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用复合梯形公式求得该子区间上的积分值为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4</m:t>
                              </m:r>
                            </m:den>
                          </m:f>
                        </m:e>
                      </m:box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+1/2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16" y="1498057"/>
                <a:ext cx="8112868" cy="4112601"/>
              </a:xfrm>
              <a:prstGeom prst="rect">
                <a:avLst/>
              </a:prstGeom>
              <a:blipFill rotWithShape="0">
                <a:blip r:embed="rId1"/>
                <a:stretch>
                  <a:fillRect l="-1578" t="-1632" r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1344864" y="788978"/>
            <a:ext cx="483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梯形法的递推化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840477" y="5610658"/>
                <a:ext cx="5758774" cy="606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box>
                      <m:box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𝑏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den>
                        </m:f>
                      </m:e>
                    </m:box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为二分前的步长。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477" y="5610658"/>
                <a:ext cx="5758774" cy="606833"/>
              </a:xfrm>
              <a:prstGeom prst="rect">
                <a:avLst/>
              </a:prstGeom>
              <a:blipFill rotWithShape="0">
                <a:blip r:embed="rId2"/>
                <a:stretch>
                  <a:fillRect t="-1100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564204" y="1532106"/>
                <a:ext cx="7437485" cy="1210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4</m:t>
                              </m:r>
                            </m:den>
                          </m:f>
                        </m:e>
                      </m:box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𝑘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−1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+1/2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04" y="1532106"/>
                <a:ext cx="7437485" cy="1210781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20" name="组合 19"/>
          <p:cNvGrpSpPr/>
          <p:nvPr/>
        </p:nvGrpSpPr>
        <p:grpSpPr>
          <a:xfrm>
            <a:off x="583660" y="2797482"/>
            <a:ext cx="4039708" cy="1210781"/>
            <a:chOff x="593386" y="4373364"/>
            <a:chExt cx="4039708" cy="121078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593386" y="4763312"/>
                  <a:ext cx="53290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386" y="4763312"/>
                  <a:ext cx="532902" cy="43088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941581" y="4763312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581" y="4763312"/>
                  <a:ext cx="447237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1418002" y="4373364"/>
                  <a:ext cx="1087028" cy="12107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−1</m:t>
                            </m:r>
                          </m:sup>
                          <m:e/>
                        </m:nary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002" y="4373364"/>
                  <a:ext cx="1087028" cy="121078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1874967" y="4732135"/>
                  <a:ext cx="275812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 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𝑘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4967" y="4732135"/>
                  <a:ext cx="2758127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2856156" y="4732134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6156" y="4732134"/>
                  <a:ext cx="447237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1243146" y="4712678"/>
                  <a:ext cx="349711" cy="5121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3146" y="4712678"/>
                  <a:ext cx="349711" cy="51219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583660" y="4005777"/>
                <a:ext cx="4425507" cy="1210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box>
                        <m:box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=0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−1</m:t>
                          </m:r>
                        </m:sup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+1/2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60" y="4005777"/>
                <a:ext cx="4425507" cy="121078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22" name="文本框 21"/>
          <p:cNvSpPr txBox="1"/>
          <p:nvPr/>
        </p:nvSpPr>
        <p:spPr>
          <a:xfrm>
            <a:off x="1344864" y="788978"/>
            <a:ext cx="483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梯形法的递推化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7052711" y="4395723"/>
                <a:ext cx="9489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4.1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711" y="4395723"/>
                <a:ext cx="948978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4864" y="788978"/>
            <a:ext cx="483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外推技巧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01832" y="1503888"/>
                <a:ext cx="79928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/>
                  <a:t>当把区间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 smtClean="0"/>
                  <a:t>等分时，复合梯形公式的误差为</a:t>
                </a: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32" y="1503888"/>
                <a:ext cx="7992888" cy="523220"/>
              </a:xfrm>
              <a:prstGeom prst="rect">
                <a:avLst/>
              </a:prstGeom>
              <a:blipFill rotWithShape="0">
                <a:blip r:embed="rId1"/>
                <a:stretch>
                  <a:fillRect l="-1602" t="-16279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99410" y="2031824"/>
                <a:ext cx="6457730" cy="514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box>
                        <m:box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zh-CN" altLang="en-US" sz="2800" dirty="0" smtClean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10" y="2031824"/>
                <a:ext cx="6457730" cy="5145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01832" y="2548605"/>
                <a:ext cx="7776864" cy="1028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/>
                  <a:t>若记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 smtClean="0"/>
                  <a:t>，当区间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800" dirty="0" smtClean="0"/>
                  <a:t>分为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 smtClean="0"/>
                  <a:t>等份时，则有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zh-CN" altLang="en-US" sz="2800" dirty="0" smtClean="0"/>
                  <a:t>，并且有</a:t>
                </a: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32" y="2548605"/>
                <a:ext cx="7776864" cy="1028295"/>
              </a:xfrm>
              <a:prstGeom prst="rect">
                <a:avLst/>
              </a:prstGeom>
              <a:blipFill rotWithShape="0">
                <a:blip r:embed="rId3"/>
                <a:stretch>
                  <a:fillRect l="-1647" t="-7101" b="-8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2382608" y="3561457"/>
                <a:ext cx="3830792" cy="512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box>
                        <m:box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zh-CN" altLang="en-US" sz="2800" dirty="0" smtClean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608" y="3561457"/>
                <a:ext cx="3830792" cy="512191"/>
              </a:xfrm>
              <a:prstGeom prst="rect">
                <a:avLst/>
              </a:prstGeom>
              <a:blipFill rotWithShape="0">
                <a:blip r:embed="rId4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2690064" y="4191468"/>
                <a:ext cx="3215880" cy="561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en-US" sz="2800" dirty="0" smtClean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064" y="4191468"/>
                <a:ext cx="3215880" cy="56130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601832" y="4824890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可以证明梯形公式的余项可展开成级数形式：</a:t>
            </a:r>
            <a:endParaRPr lang="zh-CN" altLang="en-US" sz="28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01832" y="1503390"/>
                <a:ext cx="77768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定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理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sz="2800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800" dirty="0" smtClean="0"/>
                  <a:t>，则有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32" y="1503390"/>
                <a:ext cx="7776864" cy="523220"/>
              </a:xfrm>
              <a:prstGeom prst="rect">
                <a:avLst/>
              </a:prstGeom>
              <a:blipFill rotWithShape="0">
                <a:blip r:embed="rId1"/>
                <a:stretch>
                  <a:fillRect l="-1725" t="-17647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735224" y="2050115"/>
                <a:ext cx="6618287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zh-CN" altLang="en-US" sz="2800" dirty="0" smtClean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24" y="2050115"/>
                <a:ext cx="6618287" cy="43858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01832" y="2512202"/>
                <a:ext cx="57503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/>
                  <a:t>其中系数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=1,2,⋯)</m:t>
                    </m:r>
                  </m:oMath>
                </a14:m>
                <a:r>
                  <a:rPr lang="zh-CN" altLang="en-US" sz="2800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sz="2800" dirty="0" smtClean="0"/>
                  <a:t>无关。</a:t>
                </a: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32" y="2512202"/>
                <a:ext cx="5750330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2227" t="-15116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01832" y="2968723"/>
                <a:ext cx="6697859" cy="629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box>
                        <m:box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box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box>
                        <m:box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box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zh-CN" altLang="en-US" sz="2800" dirty="0" smtClean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32" y="2968723"/>
                <a:ext cx="6697859" cy="62940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16259" y="3635092"/>
                <a:ext cx="7394653" cy="836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zh-CN" altLang="en-US" sz="2800" dirty="0" smtClean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59" y="3635092"/>
                <a:ext cx="7394653" cy="83619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596803" y="4488793"/>
                <a:ext cx="8176780" cy="1031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/>
                  <a:t>这里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,⋯</m:t>
                    </m:r>
                  </m:oMath>
                </a14:m>
                <a:r>
                  <a:rPr lang="zh-CN" altLang="en-US" sz="2800" dirty="0" smtClean="0"/>
                  <a:t>是与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sz="2800" dirty="0" smtClean="0"/>
                  <a:t>无关的系数</a:t>
                </a:r>
                <a:r>
                  <a:rPr lang="zh-CN" altLang="en-US" sz="2800" dirty="0" smtClean="0"/>
                  <a:t>。</a:t>
                </a:r>
                <a:endParaRPr lang="en-US" altLang="zh-CN" sz="2800" dirty="0" smtClean="0"/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/>
                  <a:t>用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 smtClean="0"/>
                  <a:t>近似积分值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sz="2800" dirty="0" smtClean="0"/>
                  <a:t>，其误差阶为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 smtClean="0"/>
                  <a:t>。</a:t>
                </a:r>
                <a:endParaRPr lang="zh-CN" altLang="en-US" sz="2800" dirty="0" smtClean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03" y="4488793"/>
                <a:ext cx="8176780" cy="1031051"/>
              </a:xfrm>
              <a:prstGeom prst="rect">
                <a:avLst/>
              </a:prstGeom>
              <a:blipFill rotWithShape="0">
                <a:blip r:embed="rId6"/>
                <a:stretch>
                  <a:fillRect l="-1566" t="-7692" b="-14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2821021" y="5519844"/>
                <a:ext cx="566149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/>
                  <a:t>这比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zh-CN" altLang="en-US" sz="2800" dirty="0"/>
                  <a:t>的误差阶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提高了。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021" y="5519844"/>
                <a:ext cx="5661498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2263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1344864" y="788978"/>
            <a:ext cx="483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外推技巧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25435" y="1553809"/>
                <a:ext cx="5692328" cy="836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sz="2800" dirty="0" smtClean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35" y="1553809"/>
                <a:ext cx="5692328" cy="836191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605979" y="2818019"/>
                <a:ext cx="31780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由递推公式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4.1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得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79" y="2818019"/>
                <a:ext cx="3178081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3831" t="-13953" r="-766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3504823" y="2390000"/>
                <a:ext cx="5243038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𝑆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h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3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h</m:t>
                          </m:r>
                          <m:nary>
                            <m:naryPr>
                              <m:chr m:val="∑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𝑘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+1/2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823" y="2390000"/>
                <a:ext cx="5243038" cy="13694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25435" y="3338371"/>
                <a:ext cx="9112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35" y="3338371"/>
                <a:ext cx="911275" cy="430887"/>
              </a:xfrm>
              <a:prstGeom prst="rect">
                <a:avLst/>
              </a:prstGeom>
              <a:blipFill rotWithShape="0">
                <a:blip r:embed="rId4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605979" y="3766390"/>
            <a:ext cx="2765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复合辛普森公式</a:t>
            </a:r>
            <a:endParaRPr 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605979" y="4315921"/>
                <a:ext cx="737070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/>
                  <a:t>这</a:t>
                </a:r>
                <a:r>
                  <a:rPr lang="zh-CN" altLang="en-US" sz="2800" dirty="0" smtClean="0"/>
                  <a:t>种将计算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sz="2800" dirty="0" smtClean="0"/>
                  <a:t>的近似值的误差阶由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 smtClean="0"/>
                  <a:t>提高到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800" dirty="0" smtClean="0"/>
                  <a:t>的方法叫</a:t>
                </a:r>
                <a:r>
                  <a:rPr lang="zh-CN" altLang="en-US" sz="2800" dirty="0" smtClean="0">
                    <a:solidFill>
                      <a:srgbClr val="731B7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外推算法</a:t>
                </a:r>
                <a:r>
                  <a:rPr lang="zh-CN" altLang="en-US" sz="2800" dirty="0" smtClean="0"/>
                  <a:t>。</a:t>
                </a: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79" y="4315921"/>
                <a:ext cx="7370702" cy="954107"/>
              </a:xfrm>
              <a:prstGeom prst="rect">
                <a:avLst/>
              </a:prstGeom>
              <a:blipFill rotWithShape="0">
                <a:blip r:embed="rId5"/>
                <a:stretch>
                  <a:fillRect l="-1653" t="-8280" r="-579" b="-18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1344864" y="788978"/>
            <a:ext cx="483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外推技巧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00166" y="1506255"/>
                <a:ext cx="5101140" cy="620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zh-CN" altLang="en-US" sz="2800" dirty="0" smtClean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66" y="1506255"/>
                <a:ext cx="5101140" cy="620426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628323" y="2183579"/>
                <a:ext cx="7543540" cy="836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zh-CN" altLang="en-US" sz="2800" dirty="0" smtClean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23" y="2183579"/>
                <a:ext cx="7543540" cy="8361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420238" y="3076668"/>
                <a:ext cx="3102901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16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15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238" y="3076668"/>
                <a:ext cx="3102901" cy="8094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4523139" y="3219784"/>
            <a:ext cx="2782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复合柯特斯公式</a:t>
            </a:r>
            <a:endParaRPr 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00166" y="3886120"/>
                <a:ext cx="56449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它的精度为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6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66" y="3886120"/>
                <a:ext cx="5644991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2160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637828" y="4464294"/>
                <a:ext cx="4498476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63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sz="2800" dirty="0" smtClean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28" y="4464294"/>
                <a:ext cx="4498476" cy="96815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5102324" y="4663353"/>
                <a:ext cx="33503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/>
                  <a:t>精</a:t>
                </a:r>
                <a:r>
                  <a:rPr lang="zh-CN" altLang="en-US" sz="2800" dirty="0" smtClean="0"/>
                  <a:t>度为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dirty="0" smtClean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324" y="4663353"/>
                <a:ext cx="3350396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3818" t="-16279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1344864" y="788978"/>
            <a:ext cx="483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外推技巧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4864" y="788978"/>
            <a:ext cx="483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龙贝格算法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3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84445" y="1593687"/>
                <a:ext cx="6864380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zh-CN" altLang="en-US" sz="2800" b="0" dirty="0" smtClean="0"/>
                  <a:t>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zh-CN" sz="28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,⋯</m:t>
                    </m:r>
                  </m:oMath>
                </a14:m>
                <a:r>
                  <a:rPr lang="zh-CN" altLang="en-US" sz="2800" dirty="0" smtClean="0"/>
                  <a:t> </a:t>
                </a:r>
                <a:endParaRPr lang="zh-CN" altLang="en-US" sz="2800" dirty="0" smtClean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45" y="1593687"/>
                <a:ext cx="6864380" cy="861774"/>
              </a:xfrm>
              <a:prstGeom prst="rect">
                <a:avLst/>
              </a:prstGeom>
              <a:blipFill rotWithShape="0">
                <a:blip r:embed="rId1"/>
                <a:stretch>
                  <a:fillRect l="-3108" t="-14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06621" y="2455461"/>
                <a:ext cx="6017801" cy="567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box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box>
                        <m:box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box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 smtClean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21" y="2455461"/>
                <a:ext cx="6017801" cy="56707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06621" y="3055625"/>
                <a:ext cx="80648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/>
                  <a:t>经过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800" dirty="0" smtClean="0"/>
                  <a:t>次加速后，余项便取下列形式</a:t>
                </a: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21" y="3055625"/>
                <a:ext cx="8064896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589" t="-15116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684445" y="3574998"/>
                <a:ext cx="6281335" cy="448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+2)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zh-CN" altLang="en-US" sz="2800" dirty="0" smtClean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45" y="3574998"/>
                <a:ext cx="6281335" cy="448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606621" y="4023775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这种方法叫</a:t>
            </a:r>
            <a:r>
              <a:rPr lang="zh-CN" altLang="en-US" sz="2800" dirty="0" smtClean="0">
                <a:solidFill>
                  <a:srgbClr val="731B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理查森</a:t>
            </a:r>
            <a:r>
              <a:rPr lang="en-US" altLang="zh-CN" sz="2800" dirty="0" smtClean="0">
                <a:solidFill>
                  <a:srgbClr val="731B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(Richardson)</a:t>
            </a:r>
            <a:r>
              <a:rPr lang="zh-CN" altLang="en-US" sz="2800" dirty="0" smtClean="0">
                <a:solidFill>
                  <a:srgbClr val="731B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外推加速法</a:t>
            </a:r>
            <a:r>
              <a:rPr lang="zh-CN" altLang="en-US" sz="2800" dirty="0" smtClean="0"/>
              <a:t>。</a:t>
            </a:r>
            <a:endParaRPr lang="zh-CN" altLang="en-US" sz="28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06622" y="4468705"/>
                <a:ext cx="7700800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/>
                  <a:t>设以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zh-CN" altLang="en-US" sz="2800" dirty="0" smtClean="0"/>
                  <a:t>表示二分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800" dirty="0" smtClean="0"/>
                  <a:t>次后求得的梯形值，且以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zh-CN" altLang="en-US" sz="2800" dirty="0" smtClean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22" y="4468705"/>
                <a:ext cx="7700800" cy="633571"/>
              </a:xfrm>
              <a:prstGeom prst="rect">
                <a:avLst/>
              </a:prstGeom>
              <a:blipFill rotWithShape="0">
                <a:blip r:embed="rId5"/>
                <a:stretch>
                  <a:fillRect l="-1663" b="-18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606621" y="4991925"/>
                <a:ext cx="5941959" cy="733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/>
                  <a:t>表示序列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zh-CN" altLang="en-US" sz="2800" dirty="0"/>
                  <a:t>的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800" dirty="0"/>
                  <a:t>次加速值，</a:t>
                </a:r>
                <a:r>
                  <a:rPr lang="zh-CN" altLang="en-US" sz="2800" dirty="0" smtClean="0"/>
                  <a:t>则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21" y="4991925"/>
                <a:ext cx="5941959" cy="733342"/>
              </a:xfrm>
              <a:prstGeom prst="rect">
                <a:avLst/>
              </a:prstGeom>
              <a:blipFill rotWithShape="0">
                <a:blip r:embed="rId6"/>
                <a:stretch>
                  <a:fillRect l="-2156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05606" y="1536380"/>
                <a:ext cx="6556475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box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box>
                        <m:box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box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=1,2,⋯</m:t>
                      </m:r>
                    </m:oMath>
                  </m:oMathPara>
                </a14:m>
                <a:endParaRPr lang="zh-CN" altLang="en-US" sz="2800" dirty="0" smtClean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06" y="1536380"/>
                <a:ext cx="6556475" cy="569580"/>
              </a:xfrm>
              <a:prstGeom prst="rect">
                <a:avLst/>
              </a:prstGeom>
              <a:blipFill rotWithShape="0">
                <a:blip r:embed="rId1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605606" y="2133238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这就是</a:t>
            </a:r>
            <a:r>
              <a:rPr lang="zh-CN" altLang="en-US" sz="2800" dirty="0" smtClean="0">
                <a:solidFill>
                  <a:srgbClr val="731B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龙贝格求积算</a:t>
            </a:r>
            <a:r>
              <a:rPr lang="zh-CN" altLang="en-US" sz="2800" dirty="0" smtClean="0">
                <a:solidFill>
                  <a:srgbClr val="731B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法</a:t>
            </a:r>
            <a:r>
              <a:rPr lang="zh-CN" altLang="en-US" sz="2800" dirty="0" smtClean="0"/>
              <a:t>。计算过程如下：</a:t>
            </a:r>
            <a:endParaRPr lang="zh-CN" altLang="en-US" sz="28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05606" y="2576728"/>
                <a:ext cx="8071466" cy="653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取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=0, 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h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𝑏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</m:oMath>
                </a14:m>
                <a:r>
                  <a: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求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box>
                      <m:box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𝑏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den>
                        </m:f>
                      </m:e>
                    </m:box>
                    <m:d>
                      <m:dPr>
                        <m:begChr m:val="["/>
                        <m:endChr m:val="]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06" y="2576728"/>
                <a:ext cx="8071466" cy="653449"/>
              </a:xfrm>
              <a:prstGeom prst="rect">
                <a:avLst/>
              </a:prstGeom>
              <a:blipFill rotWithShape="0">
                <a:blip r:embed="rId2"/>
                <a:stretch>
                  <a:fillRect t="-935" b="-14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05606" y="3177772"/>
                <a:ext cx="70792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表示区间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的二分次数</a:t>
                </a:r>
                <a:r>
                  <a: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06" y="3177772"/>
                <a:ext cx="7079245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721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605606" y="3700992"/>
                <a:ext cx="7776864" cy="737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求梯形值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𝑏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𝑎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𝑘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即按递推公式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4.1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计算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06" y="3700992"/>
                <a:ext cx="7776864" cy="737189"/>
              </a:xfrm>
              <a:prstGeom prst="rect">
                <a:avLst/>
              </a:prstGeom>
              <a:blipFill rotWithShape="0">
                <a:blip r:embed="rId4"/>
                <a:stretch>
                  <a:fillRect b="-4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605606" y="4331173"/>
                <a:ext cx="7351620" cy="632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4.11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式逐个求出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−1</m:t>
                            </m:r>
                          </m:e>
                        </m:d>
                      </m:sup>
                    </m:sSub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−2</m:t>
                            </m:r>
                          </m:e>
                        </m:d>
                      </m:sup>
                    </m:sSub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⋯,</m:t>
                    </m:r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</m:oMath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06" y="4331173"/>
                <a:ext cx="7351620" cy="632096"/>
              </a:xfrm>
              <a:prstGeom prst="rect">
                <a:avLst/>
              </a:prstGeom>
              <a:blipFill rotWithShape="0">
                <a:blip r:embed="rId5"/>
                <a:stretch>
                  <a:fillRect b="-18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7234720" y="1583930"/>
                <a:ext cx="114775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4.11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720" y="1583930"/>
                <a:ext cx="1147750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605606" y="4963269"/>
                <a:ext cx="8285475" cy="734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𝜀</m:t>
                    </m:r>
                  </m:oMath>
                </a14:m>
                <a:r>
                  <a: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预先给定的精度</a:t>
                </a:r>
                <a:r>
                  <a: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，则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终止计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06" y="4963269"/>
                <a:ext cx="8285475" cy="734047"/>
              </a:xfrm>
              <a:prstGeom prst="rect">
                <a:avLst/>
              </a:prstGeom>
              <a:blipFill rotWithShape="0">
                <a:blip r:embed="rId7"/>
                <a:stretch>
                  <a:fillRect r="-956" b="-4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2723745" y="5590308"/>
                <a:ext cx="6381344" cy="632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算，取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𝐼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≈</m:t>
                    </m:r>
                    <m:sSubSup>
                      <m:sSub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0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否则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转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745" y="5590308"/>
                <a:ext cx="6381344" cy="632096"/>
              </a:xfrm>
              <a:prstGeom prst="rect">
                <a:avLst/>
              </a:prstGeom>
              <a:blipFill rotWithShape="0">
                <a:blip r:embed="rId8"/>
                <a:stretch>
                  <a:fillRect l="-2006" b="-18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1344864" y="788978"/>
            <a:ext cx="483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龙贝格算法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57072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3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11" grpId="0"/>
      <p:bldP spid="12" grpId="0"/>
    </p:bldLst>
  </p:timing>
</p:sld>
</file>

<file path=ppt/tags/tag1.xml><?xml version="1.0" encoding="utf-8"?>
<p:tagLst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千图网海量PPT模板www.58pic.com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spcBef>
            <a:spcPts val="600"/>
          </a:spcBef>
          <a:defRPr sz="2800" dirty="0" smtClean="0"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WPS 演示</Application>
  <PresentationFormat>宽屏</PresentationFormat>
  <Paragraphs>210</Paragraphs>
  <Slides>11</Slides>
  <Notes>8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黑体</vt:lpstr>
      <vt:lpstr>字魂54号-贤黑</vt:lpstr>
      <vt:lpstr>思源宋体 Heavy</vt:lpstr>
      <vt:lpstr>微软雅黑</vt:lpstr>
      <vt:lpstr>Arial Unicode MS</vt:lpstr>
      <vt:lpstr>等线</vt:lpstr>
      <vt:lpstr>Times New Roman</vt:lpstr>
      <vt:lpstr>千图网海量PPT模板www.58pic.com​​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Olivia Fung</dc:creator>
  <cp:lastModifiedBy>Gang</cp:lastModifiedBy>
  <cp:revision>603</cp:revision>
  <dcterms:created xsi:type="dcterms:W3CDTF">2019-06-25T11:16:00Z</dcterms:created>
  <dcterms:modified xsi:type="dcterms:W3CDTF">2019-08-21T23:27:24Z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2052-11.1.0.8980</vt:lpwstr>
  </property>
</Properties>
</file>