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384" r:id="rId2"/>
    <p:sldId id="386" r:id="rId3"/>
    <p:sldId id="387" r:id="rId4"/>
    <p:sldId id="388" r:id="rId5"/>
    <p:sldId id="389" r:id="rId6"/>
    <p:sldId id="390" r:id="rId7"/>
    <p:sldId id="391" r:id="rId8"/>
    <p:sldId id="392" r:id="rId9"/>
    <p:sldId id="393" r:id="rId10"/>
    <p:sldId id="394" r:id="rId11"/>
    <p:sldId id="395" r:id="rId12"/>
    <p:sldId id="396" r:id="rId13"/>
    <p:sldId id="397" r:id="rId14"/>
    <p:sldId id="398" r:id="rId15"/>
    <p:sldId id="399" r:id="rId16"/>
    <p:sldId id="400" r:id="rId17"/>
    <p:sldId id="401" r:id="rId18"/>
    <p:sldId id="402" r:id="rId19"/>
    <p:sldId id="403" r:id="rId20"/>
  </p:sldIdLst>
  <p:sldSz cx="12192000" cy="6858000"/>
  <p:notesSz cx="6858000" cy="9144000"/>
  <p:custDataLst>
    <p:tags r:id="rId2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31B7B"/>
    <a:srgbClr val="80DAFC"/>
    <a:srgbClr val="6C589B"/>
    <a:srgbClr val="74066F"/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6270" autoAdjust="0"/>
  </p:normalViewPr>
  <p:slideViewPr>
    <p:cSldViewPr snapToGrid="0">
      <p:cViewPr varScale="1">
        <p:scale>
          <a:sx n="111" d="100"/>
          <a:sy n="111" d="100"/>
        </p:scale>
        <p:origin x="32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82BACD-6953-4199-8765-F311EBB1D0EF}" type="datetimeFigureOut">
              <a:rPr lang="zh-CN" altLang="en-US" smtClean="0"/>
              <a:t>2019/8/22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6768D-0CDD-4AFB-905E-A8147AE5F7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7248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F6768D-0CDD-4AFB-905E-A8147AE5F7C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18231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平行四边形 12"/>
          <p:cNvSpPr/>
          <p:nvPr userDrawn="1"/>
        </p:nvSpPr>
        <p:spPr>
          <a:xfrm>
            <a:off x="2473569" y="0"/>
            <a:ext cx="7373816" cy="6858000"/>
          </a:xfrm>
          <a:prstGeom prst="parallelogram">
            <a:avLst>
              <a:gd name="adj" fmla="val 5371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597877" y="568569"/>
            <a:ext cx="11125200" cy="5849816"/>
          </a:xfrm>
          <a:prstGeom prst="rect">
            <a:avLst/>
          </a:prstGeom>
          <a:noFill/>
          <a:ln w="38100">
            <a:solidFill>
              <a:srgbClr val="0070C0">
                <a:alpha val="50000"/>
              </a:srgbClr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468923" y="439615"/>
            <a:ext cx="11125200" cy="5849816"/>
          </a:xfrm>
          <a:prstGeom prst="rect">
            <a:avLst/>
          </a:prstGeom>
          <a:noFill/>
          <a:ln w="38100">
            <a:solidFill>
              <a:schemeClr val="bg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 descr="图片包含 物体&#10;&#10;描述已自动生成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76" t="68204" r="50000" b="4958"/>
          <a:stretch>
            <a:fillRect/>
          </a:stretch>
        </p:blipFill>
        <p:spPr>
          <a:xfrm>
            <a:off x="11723" y="4545231"/>
            <a:ext cx="2695774" cy="2312769"/>
          </a:xfrm>
          <a:prstGeom prst="rect">
            <a:avLst/>
          </a:prstGeom>
        </p:spPr>
      </p:pic>
      <p:pic>
        <p:nvPicPr>
          <p:cNvPr id="12" name="图片 11" descr="图片包含 物体&#10;&#10;描述已自动生成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42" t="-1882" r="5434" b="69916"/>
          <a:stretch>
            <a:fillRect/>
          </a:stretch>
        </p:blipFill>
        <p:spPr>
          <a:xfrm>
            <a:off x="10363200" y="-128954"/>
            <a:ext cx="1946031" cy="1988568"/>
          </a:xfrm>
          <a:prstGeom prst="rect">
            <a:avLst/>
          </a:prstGeom>
        </p:spPr>
      </p:pic>
      <p:grpSp>
        <p:nvGrpSpPr>
          <p:cNvPr id="16" name="组合 15"/>
          <p:cNvGrpSpPr/>
          <p:nvPr userDrawn="1"/>
        </p:nvGrpSpPr>
        <p:grpSpPr>
          <a:xfrm>
            <a:off x="2262553" y="1420712"/>
            <a:ext cx="8606552" cy="4011832"/>
            <a:chOff x="2409092" y="1969478"/>
            <a:chExt cx="7666893" cy="3203331"/>
          </a:xfrm>
        </p:grpSpPr>
        <p:sp>
          <p:nvSpPr>
            <p:cNvPr id="14" name="矩形 13"/>
            <p:cNvSpPr/>
            <p:nvPr userDrawn="1"/>
          </p:nvSpPr>
          <p:spPr>
            <a:xfrm>
              <a:off x="2409092" y="1969478"/>
              <a:ext cx="7373816" cy="2930768"/>
            </a:xfrm>
            <a:prstGeom prst="rect">
              <a:avLst/>
            </a:prstGeom>
            <a:solidFill>
              <a:srgbClr val="80DAFC"/>
            </a:solidFill>
            <a:ln w="1016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 userDrawn="1"/>
          </p:nvSpPr>
          <p:spPr>
            <a:xfrm>
              <a:off x="2702169" y="2242041"/>
              <a:ext cx="7373816" cy="2930768"/>
            </a:xfrm>
            <a:prstGeom prst="rect">
              <a:avLst/>
            </a:prstGeom>
            <a:solidFill>
              <a:schemeClr val="bg1"/>
            </a:solidFill>
            <a:ln w="1016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7" name="组合 26"/>
          <p:cNvGrpSpPr/>
          <p:nvPr userDrawn="1"/>
        </p:nvGrpSpPr>
        <p:grpSpPr>
          <a:xfrm>
            <a:off x="8557113" y="5679191"/>
            <a:ext cx="1711267" cy="410307"/>
            <a:chOff x="8251429" y="5666682"/>
            <a:chExt cx="1711267" cy="410307"/>
          </a:xfrm>
        </p:grpSpPr>
        <p:grpSp>
          <p:nvGrpSpPr>
            <p:cNvPr id="21" name="组合 20"/>
            <p:cNvGrpSpPr/>
            <p:nvPr userDrawn="1"/>
          </p:nvGrpSpPr>
          <p:grpSpPr>
            <a:xfrm>
              <a:off x="8251429" y="5760466"/>
              <a:ext cx="1645070" cy="316523"/>
              <a:chOff x="8251429" y="5760466"/>
              <a:chExt cx="1645070" cy="316523"/>
            </a:xfrm>
            <a:solidFill>
              <a:srgbClr val="0070C0"/>
            </a:solidFill>
          </p:grpSpPr>
          <p:sp>
            <p:nvSpPr>
              <p:cNvPr id="17" name="等腰三角形 16"/>
              <p:cNvSpPr/>
              <p:nvPr userDrawn="1"/>
            </p:nvSpPr>
            <p:spPr>
              <a:xfrm rot="5400000">
                <a:off x="8229600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等腰三角形 17"/>
              <p:cNvSpPr/>
              <p:nvPr userDrawn="1"/>
            </p:nvSpPr>
            <p:spPr>
              <a:xfrm rot="5400000">
                <a:off x="868255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等腰三角形 18"/>
              <p:cNvSpPr/>
              <p:nvPr userDrawn="1"/>
            </p:nvSpPr>
            <p:spPr>
              <a:xfrm rot="5400000">
                <a:off x="914460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等腰三角形 19"/>
              <p:cNvSpPr/>
              <p:nvPr userDrawn="1"/>
            </p:nvSpPr>
            <p:spPr>
              <a:xfrm rot="5400000">
                <a:off x="960180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2" name="组合 21"/>
            <p:cNvGrpSpPr/>
            <p:nvPr userDrawn="1"/>
          </p:nvGrpSpPr>
          <p:grpSpPr>
            <a:xfrm>
              <a:off x="8317626" y="5666682"/>
              <a:ext cx="1645070" cy="316523"/>
              <a:chOff x="8251429" y="5760466"/>
              <a:chExt cx="1645070" cy="316523"/>
            </a:xfrm>
          </p:grpSpPr>
          <p:sp>
            <p:nvSpPr>
              <p:cNvPr id="23" name="等腰三角形 22"/>
              <p:cNvSpPr/>
              <p:nvPr userDrawn="1"/>
            </p:nvSpPr>
            <p:spPr>
              <a:xfrm rot="5400000">
                <a:off x="8229600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等腰三角形 23"/>
              <p:cNvSpPr/>
              <p:nvPr userDrawn="1"/>
            </p:nvSpPr>
            <p:spPr>
              <a:xfrm rot="5400000">
                <a:off x="868255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等腰三角形 24"/>
              <p:cNvSpPr/>
              <p:nvPr userDrawn="1"/>
            </p:nvSpPr>
            <p:spPr>
              <a:xfrm rot="5400000">
                <a:off x="914460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等腰三角形 25"/>
              <p:cNvSpPr/>
              <p:nvPr userDrawn="1"/>
            </p:nvSpPr>
            <p:spPr>
              <a:xfrm rot="5400000">
                <a:off x="960180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28" name="组合 27"/>
          <p:cNvGrpSpPr/>
          <p:nvPr userDrawn="1"/>
        </p:nvGrpSpPr>
        <p:grpSpPr>
          <a:xfrm flipH="1">
            <a:off x="1923619" y="916621"/>
            <a:ext cx="1711267" cy="410307"/>
            <a:chOff x="8251429" y="5666682"/>
            <a:chExt cx="1711267" cy="410307"/>
          </a:xfrm>
        </p:grpSpPr>
        <p:grpSp>
          <p:nvGrpSpPr>
            <p:cNvPr id="29" name="组合 28"/>
            <p:cNvGrpSpPr/>
            <p:nvPr userDrawn="1"/>
          </p:nvGrpSpPr>
          <p:grpSpPr>
            <a:xfrm>
              <a:off x="8251429" y="5760466"/>
              <a:ext cx="1645070" cy="316523"/>
              <a:chOff x="8251429" y="5760466"/>
              <a:chExt cx="1645070" cy="316523"/>
            </a:xfrm>
            <a:solidFill>
              <a:srgbClr val="0070C0"/>
            </a:solidFill>
          </p:grpSpPr>
          <p:sp>
            <p:nvSpPr>
              <p:cNvPr id="35" name="等腰三角形 34"/>
              <p:cNvSpPr/>
              <p:nvPr userDrawn="1"/>
            </p:nvSpPr>
            <p:spPr>
              <a:xfrm rot="5400000">
                <a:off x="8229600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等腰三角形 35"/>
              <p:cNvSpPr/>
              <p:nvPr userDrawn="1"/>
            </p:nvSpPr>
            <p:spPr>
              <a:xfrm rot="5400000">
                <a:off x="868255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等腰三角形 36"/>
              <p:cNvSpPr/>
              <p:nvPr userDrawn="1"/>
            </p:nvSpPr>
            <p:spPr>
              <a:xfrm rot="5400000">
                <a:off x="914460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等腰三角形 37"/>
              <p:cNvSpPr/>
              <p:nvPr userDrawn="1"/>
            </p:nvSpPr>
            <p:spPr>
              <a:xfrm rot="5400000">
                <a:off x="960180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0" name="组合 29"/>
            <p:cNvGrpSpPr/>
            <p:nvPr userDrawn="1"/>
          </p:nvGrpSpPr>
          <p:grpSpPr>
            <a:xfrm>
              <a:off x="8317626" y="5666682"/>
              <a:ext cx="1645070" cy="316523"/>
              <a:chOff x="8251429" y="5760466"/>
              <a:chExt cx="1645070" cy="316523"/>
            </a:xfrm>
          </p:grpSpPr>
          <p:sp>
            <p:nvSpPr>
              <p:cNvPr id="31" name="等腰三角形 30"/>
              <p:cNvSpPr/>
              <p:nvPr userDrawn="1"/>
            </p:nvSpPr>
            <p:spPr>
              <a:xfrm rot="5400000">
                <a:off x="8229600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等腰三角形 31"/>
              <p:cNvSpPr/>
              <p:nvPr userDrawn="1"/>
            </p:nvSpPr>
            <p:spPr>
              <a:xfrm rot="5400000">
                <a:off x="868255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等腰三角形 32"/>
              <p:cNvSpPr/>
              <p:nvPr userDrawn="1"/>
            </p:nvSpPr>
            <p:spPr>
              <a:xfrm rot="5400000">
                <a:off x="914460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等腰三角形 33"/>
              <p:cNvSpPr/>
              <p:nvPr userDrawn="1"/>
            </p:nvSpPr>
            <p:spPr>
              <a:xfrm rot="5400000">
                <a:off x="960180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40" name="图片 39" descr="图片包含 物体&#10;&#10;描述已自动生成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361" t="68961" r="12356" b="4201"/>
          <a:stretch>
            <a:fillRect/>
          </a:stretch>
        </p:blipFill>
        <p:spPr>
          <a:xfrm>
            <a:off x="9016148" y="2555880"/>
            <a:ext cx="1734405" cy="198935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7" grpId="0" animBg="1"/>
      <p:bldP spid="8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平行四边形 6"/>
          <p:cNvSpPr/>
          <p:nvPr userDrawn="1"/>
        </p:nvSpPr>
        <p:spPr>
          <a:xfrm>
            <a:off x="-1730440" y="0"/>
            <a:ext cx="7373816" cy="6858000"/>
          </a:xfrm>
          <a:prstGeom prst="parallelogram">
            <a:avLst>
              <a:gd name="adj" fmla="val 5371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597877" y="568569"/>
            <a:ext cx="11125200" cy="5849816"/>
          </a:xfrm>
          <a:prstGeom prst="rect">
            <a:avLst/>
          </a:prstGeom>
          <a:noFill/>
          <a:ln w="38100">
            <a:solidFill>
              <a:srgbClr val="0070C0">
                <a:alpha val="50000"/>
              </a:srgbClr>
            </a:solidFill>
            <a:prstDash val="dash"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468923" y="439615"/>
            <a:ext cx="11125200" cy="5849816"/>
          </a:xfrm>
          <a:prstGeom prst="rect">
            <a:avLst/>
          </a:prstGeom>
          <a:noFill/>
          <a:ln w="38100">
            <a:solidFill>
              <a:schemeClr val="bg1"/>
            </a:solidFill>
            <a:prstDash val="dash"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4272203" y="1724348"/>
            <a:ext cx="8417884" cy="3611958"/>
            <a:chOff x="2110441" y="1639875"/>
            <a:chExt cx="7672467" cy="3260371"/>
          </a:xfrm>
        </p:grpSpPr>
        <p:sp>
          <p:nvSpPr>
            <p:cNvPr id="11" name="矩形 10"/>
            <p:cNvSpPr/>
            <p:nvPr userDrawn="1"/>
          </p:nvSpPr>
          <p:spPr>
            <a:xfrm>
              <a:off x="2409092" y="1969478"/>
              <a:ext cx="7373816" cy="2930768"/>
            </a:xfrm>
            <a:prstGeom prst="rect">
              <a:avLst/>
            </a:prstGeom>
            <a:solidFill>
              <a:srgbClr val="80DAFC"/>
            </a:solidFill>
            <a:ln w="1016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 userDrawn="1"/>
          </p:nvSpPr>
          <p:spPr>
            <a:xfrm>
              <a:off x="2110441" y="1639875"/>
              <a:ext cx="7373816" cy="2930768"/>
            </a:xfrm>
            <a:prstGeom prst="rect">
              <a:avLst/>
            </a:prstGeom>
            <a:solidFill>
              <a:schemeClr val="bg1"/>
            </a:solidFill>
            <a:ln w="1016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3" name="图片 12" descr="图片包含 物体&#10;&#10;描述已自动生成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51" t="35358" r="52225" b="37804"/>
          <a:stretch>
            <a:fillRect/>
          </a:stretch>
        </p:blipFill>
        <p:spPr>
          <a:xfrm>
            <a:off x="0" y="4505093"/>
            <a:ext cx="2688573" cy="2306591"/>
          </a:xfrm>
          <a:prstGeom prst="rect">
            <a:avLst/>
          </a:prstGeom>
        </p:spPr>
      </p:pic>
      <p:grpSp>
        <p:nvGrpSpPr>
          <p:cNvPr id="15" name="组合 14"/>
          <p:cNvGrpSpPr/>
          <p:nvPr userDrawn="1"/>
        </p:nvGrpSpPr>
        <p:grpSpPr>
          <a:xfrm>
            <a:off x="3004843" y="5679191"/>
            <a:ext cx="1711267" cy="410307"/>
            <a:chOff x="8251429" y="5666682"/>
            <a:chExt cx="1711267" cy="410307"/>
          </a:xfrm>
        </p:grpSpPr>
        <p:grpSp>
          <p:nvGrpSpPr>
            <p:cNvPr id="16" name="组合 15"/>
            <p:cNvGrpSpPr/>
            <p:nvPr userDrawn="1"/>
          </p:nvGrpSpPr>
          <p:grpSpPr>
            <a:xfrm>
              <a:off x="8251429" y="5760466"/>
              <a:ext cx="1645070" cy="316523"/>
              <a:chOff x="8251429" y="5760466"/>
              <a:chExt cx="1645070" cy="316523"/>
            </a:xfrm>
            <a:solidFill>
              <a:srgbClr val="0070C0"/>
            </a:solidFill>
          </p:grpSpPr>
          <p:sp>
            <p:nvSpPr>
              <p:cNvPr id="22" name="等腰三角形 21"/>
              <p:cNvSpPr/>
              <p:nvPr userDrawn="1"/>
            </p:nvSpPr>
            <p:spPr>
              <a:xfrm rot="5400000">
                <a:off x="8229600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等腰三角形 22"/>
              <p:cNvSpPr/>
              <p:nvPr userDrawn="1"/>
            </p:nvSpPr>
            <p:spPr>
              <a:xfrm rot="5400000">
                <a:off x="868255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等腰三角形 23"/>
              <p:cNvSpPr/>
              <p:nvPr userDrawn="1"/>
            </p:nvSpPr>
            <p:spPr>
              <a:xfrm rot="5400000">
                <a:off x="914460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等腰三角形 24"/>
              <p:cNvSpPr/>
              <p:nvPr userDrawn="1"/>
            </p:nvSpPr>
            <p:spPr>
              <a:xfrm rot="5400000">
                <a:off x="960180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7" name="组合 16"/>
            <p:cNvGrpSpPr/>
            <p:nvPr userDrawn="1"/>
          </p:nvGrpSpPr>
          <p:grpSpPr>
            <a:xfrm>
              <a:off x="8317626" y="5666682"/>
              <a:ext cx="1645070" cy="316523"/>
              <a:chOff x="8251429" y="5760466"/>
              <a:chExt cx="1645070" cy="316523"/>
            </a:xfrm>
          </p:grpSpPr>
          <p:sp>
            <p:nvSpPr>
              <p:cNvPr id="18" name="等腰三角形 17"/>
              <p:cNvSpPr/>
              <p:nvPr userDrawn="1"/>
            </p:nvSpPr>
            <p:spPr>
              <a:xfrm rot="5400000">
                <a:off x="8229600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等腰三角形 18"/>
              <p:cNvSpPr/>
              <p:nvPr userDrawn="1"/>
            </p:nvSpPr>
            <p:spPr>
              <a:xfrm rot="5400000">
                <a:off x="868255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等腰三角形 19"/>
              <p:cNvSpPr/>
              <p:nvPr userDrawn="1"/>
            </p:nvSpPr>
            <p:spPr>
              <a:xfrm rot="5400000">
                <a:off x="914460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等腰三角形 20"/>
              <p:cNvSpPr/>
              <p:nvPr userDrawn="1"/>
            </p:nvSpPr>
            <p:spPr>
              <a:xfrm rot="5400000">
                <a:off x="960180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26" name="组合 25"/>
          <p:cNvGrpSpPr/>
          <p:nvPr userDrawn="1"/>
        </p:nvGrpSpPr>
        <p:grpSpPr>
          <a:xfrm flipH="1">
            <a:off x="9412746" y="916621"/>
            <a:ext cx="1711267" cy="410307"/>
            <a:chOff x="8251429" y="5666682"/>
            <a:chExt cx="1711267" cy="410307"/>
          </a:xfrm>
        </p:grpSpPr>
        <p:grpSp>
          <p:nvGrpSpPr>
            <p:cNvPr id="27" name="组合 26"/>
            <p:cNvGrpSpPr/>
            <p:nvPr userDrawn="1"/>
          </p:nvGrpSpPr>
          <p:grpSpPr>
            <a:xfrm>
              <a:off x="8251429" y="5760466"/>
              <a:ext cx="1645070" cy="316523"/>
              <a:chOff x="8251429" y="5760466"/>
              <a:chExt cx="1645070" cy="316523"/>
            </a:xfrm>
            <a:solidFill>
              <a:srgbClr val="0070C0"/>
            </a:solidFill>
          </p:grpSpPr>
          <p:sp>
            <p:nvSpPr>
              <p:cNvPr id="33" name="等腰三角形 32"/>
              <p:cNvSpPr/>
              <p:nvPr userDrawn="1"/>
            </p:nvSpPr>
            <p:spPr>
              <a:xfrm rot="5400000">
                <a:off x="8229600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等腰三角形 33"/>
              <p:cNvSpPr/>
              <p:nvPr userDrawn="1"/>
            </p:nvSpPr>
            <p:spPr>
              <a:xfrm rot="5400000">
                <a:off x="868255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等腰三角形 34"/>
              <p:cNvSpPr/>
              <p:nvPr userDrawn="1"/>
            </p:nvSpPr>
            <p:spPr>
              <a:xfrm rot="5400000">
                <a:off x="914460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等腰三角形 35"/>
              <p:cNvSpPr/>
              <p:nvPr userDrawn="1"/>
            </p:nvSpPr>
            <p:spPr>
              <a:xfrm rot="5400000">
                <a:off x="960180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8" name="组合 27"/>
            <p:cNvGrpSpPr/>
            <p:nvPr userDrawn="1"/>
          </p:nvGrpSpPr>
          <p:grpSpPr>
            <a:xfrm>
              <a:off x="8317626" y="5666682"/>
              <a:ext cx="1645070" cy="316523"/>
              <a:chOff x="8251429" y="5760466"/>
              <a:chExt cx="1645070" cy="316523"/>
            </a:xfrm>
          </p:grpSpPr>
          <p:sp>
            <p:nvSpPr>
              <p:cNvPr id="29" name="等腰三角形 28"/>
              <p:cNvSpPr/>
              <p:nvPr userDrawn="1"/>
            </p:nvSpPr>
            <p:spPr>
              <a:xfrm rot="5400000">
                <a:off x="8229600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等腰三角形 29"/>
              <p:cNvSpPr/>
              <p:nvPr userDrawn="1"/>
            </p:nvSpPr>
            <p:spPr>
              <a:xfrm rot="5400000">
                <a:off x="868255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等腰三角形 30"/>
              <p:cNvSpPr/>
              <p:nvPr userDrawn="1"/>
            </p:nvSpPr>
            <p:spPr>
              <a:xfrm rot="5400000">
                <a:off x="914460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等腰三角形 31"/>
              <p:cNvSpPr/>
              <p:nvPr userDrawn="1"/>
            </p:nvSpPr>
            <p:spPr>
              <a:xfrm rot="5400000">
                <a:off x="960180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平行四边形 45"/>
          <p:cNvSpPr/>
          <p:nvPr userDrawn="1"/>
        </p:nvSpPr>
        <p:spPr>
          <a:xfrm>
            <a:off x="4835549" y="0"/>
            <a:ext cx="7373816" cy="6858000"/>
          </a:xfrm>
          <a:prstGeom prst="parallelogram">
            <a:avLst>
              <a:gd name="adj" fmla="val 5371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597877" y="568569"/>
            <a:ext cx="11125200" cy="5849816"/>
          </a:xfrm>
          <a:prstGeom prst="rect">
            <a:avLst/>
          </a:prstGeom>
          <a:noFill/>
          <a:ln w="38100">
            <a:solidFill>
              <a:srgbClr val="0070C0">
                <a:alpha val="50000"/>
              </a:srgbClr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468923" y="439615"/>
            <a:ext cx="11125200" cy="5849816"/>
          </a:xfrm>
          <a:prstGeom prst="rect">
            <a:avLst/>
          </a:prstGeom>
          <a:noFill/>
          <a:ln w="38100">
            <a:solidFill>
              <a:schemeClr val="bg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0" name="组合 19"/>
          <p:cNvGrpSpPr/>
          <p:nvPr userDrawn="1"/>
        </p:nvGrpSpPr>
        <p:grpSpPr>
          <a:xfrm>
            <a:off x="2262553" y="1859614"/>
            <a:ext cx="7666893" cy="3203331"/>
            <a:chOff x="2409092" y="1969478"/>
            <a:chExt cx="7666893" cy="3203331"/>
          </a:xfrm>
        </p:grpSpPr>
        <p:sp>
          <p:nvSpPr>
            <p:cNvPr id="21" name="矩形 20"/>
            <p:cNvSpPr/>
            <p:nvPr userDrawn="1"/>
          </p:nvSpPr>
          <p:spPr>
            <a:xfrm>
              <a:off x="2409092" y="1969478"/>
              <a:ext cx="7373816" cy="2930768"/>
            </a:xfrm>
            <a:prstGeom prst="rect">
              <a:avLst/>
            </a:prstGeom>
            <a:solidFill>
              <a:srgbClr val="80DAFC"/>
            </a:solidFill>
            <a:ln w="1016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/>
            <p:cNvSpPr/>
            <p:nvPr userDrawn="1"/>
          </p:nvSpPr>
          <p:spPr>
            <a:xfrm>
              <a:off x="2702169" y="2242041"/>
              <a:ext cx="7373816" cy="2930768"/>
            </a:xfrm>
            <a:prstGeom prst="rect">
              <a:avLst/>
            </a:prstGeom>
            <a:solidFill>
              <a:schemeClr val="bg1"/>
            </a:solidFill>
            <a:ln w="1016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3" name="图片 22" descr="图片包含 物体&#10;&#10;描述已自动生成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942" t="33372" r="8176" b="33877"/>
          <a:stretch>
            <a:fillRect/>
          </a:stretch>
        </p:blipFill>
        <p:spPr>
          <a:xfrm>
            <a:off x="1029810" y="1764983"/>
            <a:ext cx="2621498" cy="3199080"/>
          </a:xfrm>
          <a:prstGeom prst="rect">
            <a:avLst/>
          </a:prstGeom>
        </p:spPr>
      </p:pic>
      <p:grpSp>
        <p:nvGrpSpPr>
          <p:cNvPr id="24" name="组合 23"/>
          <p:cNvGrpSpPr/>
          <p:nvPr userDrawn="1"/>
        </p:nvGrpSpPr>
        <p:grpSpPr>
          <a:xfrm>
            <a:off x="8557113" y="5679191"/>
            <a:ext cx="1711267" cy="410307"/>
            <a:chOff x="8251429" y="5666682"/>
            <a:chExt cx="1711267" cy="410307"/>
          </a:xfrm>
        </p:grpSpPr>
        <p:grpSp>
          <p:nvGrpSpPr>
            <p:cNvPr id="25" name="组合 24"/>
            <p:cNvGrpSpPr/>
            <p:nvPr userDrawn="1"/>
          </p:nvGrpSpPr>
          <p:grpSpPr>
            <a:xfrm>
              <a:off x="8251429" y="5760466"/>
              <a:ext cx="1645070" cy="316523"/>
              <a:chOff x="8251429" y="5760466"/>
              <a:chExt cx="1645070" cy="316523"/>
            </a:xfrm>
            <a:solidFill>
              <a:srgbClr val="0070C0"/>
            </a:solidFill>
          </p:grpSpPr>
          <p:sp>
            <p:nvSpPr>
              <p:cNvPr id="31" name="等腰三角形 30"/>
              <p:cNvSpPr/>
              <p:nvPr userDrawn="1"/>
            </p:nvSpPr>
            <p:spPr>
              <a:xfrm rot="5400000">
                <a:off x="8229600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等腰三角形 31"/>
              <p:cNvSpPr/>
              <p:nvPr userDrawn="1"/>
            </p:nvSpPr>
            <p:spPr>
              <a:xfrm rot="5400000">
                <a:off x="868255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等腰三角形 32"/>
              <p:cNvSpPr/>
              <p:nvPr userDrawn="1"/>
            </p:nvSpPr>
            <p:spPr>
              <a:xfrm rot="5400000">
                <a:off x="914460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等腰三角形 33"/>
              <p:cNvSpPr/>
              <p:nvPr userDrawn="1"/>
            </p:nvSpPr>
            <p:spPr>
              <a:xfrm rot="5400000">
                <a:off x="960180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6" name="组合 25"/>
            <p:cNvGrpSpPr/>
            <p:nvPr userDrawn="1"/>
          </p:nvGrpSpPr>
          <p:grpSpPr>
            <a:xfrm>
              <a:off x="8317626" y="5666682"/>
              <a:ext cx="1645070" cy="316523"/>
              <a:chOff x="8251429" y="5760466"/>
              <a:chExt cx="1645070" cy="316523"/>
            </a:xfrm>
          </p:grpSpPr>
          <p:sp>
            <p:nvSpPr>
              <p:cNvPr id="27" name="等腰三角形 26"/>
              <p:cNvSpPr/>
              <p:nvPr userDrawn="1"/>
            </p:nvSpPr>
            <p:spPr>
              <a:xfrm rot="5400000">
                <a:off x="8229600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等腰三角形 27"/>
              <p:cNvSpPr/>
              <p:nvPr userDrawn="1"/>
            </p:nvSpPr>
            <p:spPr>
              <a:xfrm rot="5400000">
                <a:off x="868255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等腰三角形 28"/>
              <p:cNvSpPr/>
              <p:nvPr userDrawn="1"/>
            </p:nvSpPr>
            <p:spPr>
              <a:xfrm rot="5400000">
                <a:off x="914460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等腰三角形 29"/>
              <p:cNvSpPr/>
              <p:nvPr userDrawn="1"/>
            </p:nvSpPr>
            <p:spPr>
              <a:xfrm rot="5400000">
                <a:off x="960180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35" name="组合 34"/>
          <p:cNvGrpSpPr/>
          <p:nvPr userDrawn="1"/>
        </p:nvGrpSpPr>
        <p:grpSpPr>
          <a:xfrm flipH="1">
            <a:off x="1923619" y="916621"/>
            <a:ext cx="1711267" cy="410307"/>
            <a:chOff x="8251429" y="5666682"/>
            <a:chExt cx="1711267" cy="410307"/>
          </a:xfrm>
        </p:grpSpPr>
        <p:grpSp>
          <p:nvGrpSpPr>
            <p:cNvPr id="36" name="组合 35"/>
            <p:cNvGrpSpPr/>
            <p:nvPr userDrawn="1"/>
          </p:nvGrpSpPr>
          <p:grpSpPr>
            <a:xfrm>
              <a:off x="8251429" y="5760466"/>
              <a:ext cx="1645070" cy="316523"/>
              <a:chOff x="8251429" y="5760466"/>
              <a:chExt cx="1645070" cy="316523"/>
            </a:xfrm>
            <a:solidFill>
              <a:srgbClr val="0070C0"/>
            </a:solidFill>
          </p:grpSpPr>
          <p:sp>
            <p:nvSpPr>
              <p:cNvPr id="42" name="等腰三角形 41"/>
              <p:cNvSpPr/>
              <p:nvPr userDrawn="1"/>
            </p:nvSpPr>
            <p:spPr>
              <a:xfrm rot="5400000">
                <a:off x="8229600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等腰三角形 42"/>
              <p:cNvSpPr/>
              <p:nvPr userDrawn="1"/>
            </p:nvSpPr>
            <p:spPr>
              <a:xfrm rot="5400000">
                <a:off x="868255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等腰三角形 43"/>
              <p:cNvSpPr/>
              <p:nvPr userDrawn="1"/>
            </p:nvSpPr>
            <p:spPr>
              <a:xfrm rot="5400000">
                <a:off x="914460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等腰三角形 44"/>
              <p:cNvSpPr/>
              <p:nvPr userDrawn="1"/>
            </p:nvSpPr>
            <p:spPr>
              <a:xfrm rot="5400000">
                <a:off x="960180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7" name="组合 36"/>
            <p:cNvGrpSpPr/>
            <p:nvPr userDrawn="1"/>
          </p:nvGrpSpPr>
          <p:grpSpPr>
            <a:xfrm>
              <a:off x="8317626" y="5666682"/>
              <a:ext cx="1645070" cy="316523"/>
              <a:chOff x="8251429" y="5760466"/>
              <a:chExt cx="1645070" cy="316523"/>
            </a:xfrm>
          </p:grpSpPr>
          <p:sp>
            <p:nvSpPr>
              <p:cNvPr id="38" name="等腰三角形 37"/>
              <p:cNvSpPr/>
              <p:nvPr userDrawn="1"/>
            </p:nvSpPr>
            <p:spPr>
              <a:xfrm rot="5400000">
                <a:off x="8229600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等腰三角形 38"/>
              <p:cNvSpPr/>
              <p:nvPr userDrawn="1"/>
            </p:nvSpPr>
            <p:spPr>
              <a:xfrm rot="5400000">
                <a:off x="868255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等腰三角形 39"/>
              <p:cNvSpPr/>
              <p:nvPr userDrawn="1"/>
            </p:nvSpPr>
            <p:spPr>
              <a:xfrm rot="5400000">
                <a:off x="914460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等腰三角形 40"/>
              <p:cNvSpPr/>
              <p:nvPr userDrawn="1"/>
            </p:nvSpPr>
            <p:spPr>
              <a:xfrm rot="5400000">
                <a:off x="960180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7" grpId="0" animBg="1"/>
      <p:bldP spid="8" grpId="0" animBg="1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597877" y="568569"/>
            <a:ext cx="11125200" cy="5849816"/>
          </a:xfrm>
          <a:prstGeom prst="rect">
            <a:avLst/>
          </a:prstGeom>
          <a:noFill/>
          <a:ln w="38100">
            <a:solidFill>
              <a:srgbClr val="0070C0">
                <a:alpha val="50000"/>
              </a:srgbClr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468923" y="439615"/>
            <a:ext cx="11125200" cy="5849816"/>
          </a:xfrm>
          <a:prstGeom prst="rect">
            <a:avLst/>
          </a:prstGeom>
          <a:noFill/>
          <a:ln w="38100">
            <a:solidFill>
              <a:schemeClr val="bg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 userDrawn="1"/>
        </p:nvGrpSpPr>
        <p:grpSpPr>
          <a:xfrm flipH="1">
            <a:off x="1064975" y="5633587"/>
            <a:ext cx="1711267" cy="410307"/>
            <a:chOff x="8251429" y="5666682"/>
            <a:chExt cx="1711267" cy="410307"/>
          </a:xfrm>
        </p:grpSpPr>
        <p:grpSp>
          <p:nvGrpSpPr>
            <p:cNvPr id="11" name="组合 10"/>
            <p:cNvGrpSpPr/>
            <p:nvPr userDrawn="1"/>
          </p:nvGrpSpPr>
          <p:grpSpPr>
            <a:xfrm>
              <a:off x="8251429" y="5760466"/>
              <a:ext cx="1645070" cy="316523"/>
              <a:chOff x="8251429" y="5760466"/>
              <a:chExt cx="1645070" cy="316523"/>
            </a:xfrm>
            <a:solidFill>
              <a:srgbClr val="0070C0"/>
            </a:solidFill>
          </p:grpSpPr>
          <p:sp>
            <p:nvSpPr>
              <p:cNvPr id="17" name="等腰三角形 16"/>
              <p:cNvSpPr/>
              <p:nvPr userDrawn="1"/>
            </p:nvSpPr>
            <p:spPr>
              <a:xfrm rot="5400000">
                <a:off x="8229600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等腰三角形 17"/>
              <p:cNvSpPr/>
              <p:nvPr userDrawn="1"/>
            </p:nvSpPr>
            <p:spPr>
              <a:xfrm rot="5400000">
                <a:off x="868255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等腰三角形 18"/>
              <p:cNvSpPr/>
              <p:nvPr userDrawn="1"/>
            </p:nvSpPr>
            <p:spPr>
              <a:xfrm rot="5400000">
                <a:off x="914460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等腰三角形 19"/>
              <p:cNvSpPr/>
              <p:nvPr userDrawn="1"/>
            </p:nvSpPr>
            <p:spPr>
              <a:xfrm rot="5400000">
                <a:off x="960180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2" name="组合 11"/>
            <p:cNvGrpSpPr/>
            <p:nvPr userDrawn="1"/>
          </p:nvGrpSpPr>
          <p:grpSpPr>
            <a:xfrm>
              <a:off x="8317626" y="5666682"/>
              <a:ext cx="1645070" cy="316523"/>
              <a:chOff x="8251429" y="5760466"/>
              <a:chExt cx="1645070" cy="316523"/>
            </a:xfrm>
          </p:grpSpPr>
          <p:sp>
            <p:nvSpPr>
              <p:cNvPr id="13" name="等腰三角形 12"/>
              <p:cNvSpPr/>
              <p:nvPr userDrawn="1"/>
            </p:nvSpPr>
            <p:spPr>
              <a:xfrm rot="5400000">
                <a:off x="8229600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等腰三角形 13"/>
              <p:cNvSpPr/>
              <p:nvPr userDrawn="1"/>
            </p:nvSpPr>
            <p:spPr>
              <a:xfrm rot="5400000">
                <a:off x="868255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等腰三角形 14"/>
              <p:cNvSpPr/>
              <p:nvPr userDrawn="1"/>
            </p:nvSpPr>
            <p:spPr>
              <a:xfrm rot="5400000">
                <a:off x="914460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等腰三角形 15"/>
              <p:cNvSpPr/>
              <p:nvPr userDrawn="1"/>
            </p:nvSpPr>
            <p:spPr>
              <a:xfrm rot="5400000">
                <a:off x="960180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21" name="组合 20"/>
          <p:cNvGrpSpPr/>
          <p:nvPr userDrawn="1"/>
        </p:nvGrpSpPr>
        <p:grpSpPr>
          <a:xfrm>
            <a:off x="9493815" y="861864"/>
            <a:ext cx="1711267" cy="410307"/>
            <a:chOff x="8251429" y="5666682"/>
            <a:chExt cx="1711267" cy="410307"/>
          </a:xfrm>
        </p:grpSpPr>
        <p:grpSp>
          <p:nvGrpSpPr>
            <p:cNvPr id="22" name="组合 21"/>
            <p:cNvGrpSpPr/>
            <p:nvPr userDrawn="1"/>
          </p:nvGrpSpPr>
          <p:grpSpPr>
            <a:xfrm>
              <a:off x="8251429" y="5760466"/>
              <a:ext cx="1645070" cy="316523"/>
              <a:chOff x="8251429" y="5760466"/>
              <a:chExt cx="1645070" cy="316523"/>
            </a:xfrm>
            <a:solidFill>
              <a:srgbClr val="0070C0"/>
            </a:solidFill>
          </p:grpSpPr>
          <p:sp>
            <p:nvSpPr>
              <p:cNvPr id="28" name="等腰三角形 27"/>
              <p:cNvSpPr/>
              <p:nvPr userDrawn="1"/>
            </p:nvSpPr>
            <p:spPr>
              <a:xfrm rot="5400000">
                <a:off x="8229600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等腰三角形 28"/>
              <p:cNvSpPr/>
              <p:nvPr userDrawn="1"/>
            </p:nvSpPr>
            <p:spPr>
              <a:xfrm rot="5400000">
                <a:off x="868255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等腰三角形 29"/>
              <p:cNvSpPr/>
              <p:nvPr userDrawn="1"/>
            </p:nvSpPr>
            <p:spPr>
              <a:xfrm rot="5400000">
                <a:off x="914460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等腰三角形 30"/>
              <p:cNvSpPr/>
              <p:nvPr userDrawn="1"/>
            </p:nvSpPr>
            <p:spPr>
              <a:xfrm rot="5400000">
                <a:off x="960180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3" name="组合 22"/>
            <p:cNvGrpSpPr/>
            <p:nvPr userDrawn="1"/>
          </p:nvGrpSpPr>
          <p:grpSpPr>
            <a:xfrm>
              <a:off x="8317626" y="5666682"/>
              <a:ext cx="1645070" cy="316523"/>
              <a:chOff x="8251429" y="5760466"/>
              <a:chExt cx="1645070" cy="316523"/>
            </a:xfrm>
          </p:grpSpPr>
          <p:sp>
            <p:nvSpPr>
              <p:cNvPr id="24" name="等腰三角形 23"/>
              <p:cNvSpPr/>
              <p:nvPr userDrawn="1"/>
            </p:nvSpPr>
            <p:spPr>
              <a:xfrm rot="5400000">
                <a:off x="8229600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等腰三角形 24"/>
              <p:cNvSpPr/>
              <p:nvPr userDrawn="1"/>
            </p:nvSpPr>
            <p:spPr>
              <a:xfrm rot="5400000">
                <a:off x="868255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等腰三角形 25"/>
              <p:cNvSpPr/>
              <p:nvPr userDrawn="1"/>
            </p:nvSpPr>
            <p:spPr>
              <a:xfrm rot="5400000">
                <a:off x="914460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等腰三角形 26"/>
              <p:cNvSpPr/>
              <p:nvPr userDrawn="1"/>
            </p:nvSpPr>
            <p:spPr>
              <a:xfrm rot="5400000">
                <a:off x="960180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32" name="组合 31"/>
          <p:cNvGrpSpPr/>
          <p:nvPr userDrawn="1"/>
        </p:nvGrpSpPr>
        <p:grpSpPr>
          <a:xfrm>
            <a:off x="786933" y="754709"/>
            <a:ext cx="5595013" cy="706618"/>
            <a:chOff x="2121055" y="1273662"/>
            <a:chExt cx="7661853" cy="3626584"/>
          </a:xfrm>
        </p:grpSpPr>
        <p:sp>
          <p:nvSpPr>
            <p:cNvPr id="33" name="矩形 32"/>
            <p:cNvSpPr/>
            <p:nvPr userDrawn="1"/>
          </p:nvSpPr>
          <p:spPr>
            <a:xfrm>
              <a:off x="2409092" y="1969478"/>
              <a:ext cx="7373816" cy="2930768"/>
            </a:xfrm>
            <a:prstGeom prst="rect">
              <a:avLst/>
            </a:prstGeom>
            <a:solidFill>
              <a:srgbClr val="80DAFC"/>
            </a:solidFill>
            <a:ln w="635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矩形 33"/>
            <p:cNvSpPr/>
            <p:nvPr userDrawn="1"/>
          </p:nvSpPr>
          <p:spPr>
            <a:xfrm>
              <a:off x="2121055" y="1273662"/>
              <a:ext cx="7373815" cy="2930773"/>
            </a:xfrm>
            <a:prstGeom prst="rect">
              <a:avLst/>
            </a:prstGeom>
            <a:solidFill>
              <a:schemeClr val="bg1"/>
            </a:solidFill>
            <a:ln w="635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5" name="图片 34" descr="图片包含 物体&#10;&#10;描述已自动生成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33" t="450" r="53909" b="69529"/>
          <a:stretch>
            <a:fillRect/>
          </a:stretch>
        </p:blipFill>
        <p:spPr>
          <a:xfrm>
            <a:off x="10577067" y="4270917"/>
            <a:ext cx="2034111" cy="258708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597877" y="568569"/>
            <a:ext cx="11125200" cy="5849816"/>
          </a:xfrm>
          <a:prstGeom prst="rect">
            <a:avLst/>
          </a:prstGeom>
          <a:noFill/>
          <a:ln w="38100">
            <a:solidFill>
              <a:srgbClr val="0070C0">
                <a:alpha val="50000"/>
              </a:srgbClr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468923" y="439615"/>
            <a:ext cx="11125200" cy="5849816"/>
          </a:xfrm>
          <a:prstGeom prst="rect">
            <a:avLst/>
          </a:prstGeom>
          <a:noFill/>
          <a:ln w="38100">
            <a:solidFill>
              <a:schemeClr val="bg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 userDrawn="1"/>
        </p:nvGrpSpPr>
        <p:grpSpPr>
          <a:xfrm flipH="1">
            <a:off x="1064975" y="5633587"/>
            <a:ext cx="1711267" cy="410307"/>
            <a:chOff x="8251429" y="5666682"/>
            <a:chExt cx="1711267" cy="410307"/>
          </a:xfrm>
        </p:grpSpPr>
        <p:grpSp>
          <p:nvGrpSpPr>
            <p:cNvPr id="13" name="组合 12"/>
            <p:cNvGrpSpPr/>
            <p:nvPr userDrawn="1"/>
          </p:nvGrpSpPr>
          <p:grpSpPr>
            <a:xfrm>
              <a:off x="8251429" y="5760466"/>
              <a:ext cx="1645070" cy="316523"/>
              <a:chOff x="8251429" y="5760466"/>
              <a:chExt cx="1645070" cy="316523"/>
            </a:xfrm>
            <a:solidFill>
              <a:srgbClr val="0070C0"/>
            </a:solidFill>
          </p:grpSpPr>
          <p:sp>
            <p:nvSpPr>
              <p:cNvPr id="19" name="等腰三角形 18"/>
              <p:cNvSpPr/>
              <p:nvPr userDrawn="1"/>
            </p:nvSpPr>
            <p:spPr>
              <a:xfrm rot="5400000">
                <a:off x="8229600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等腰三角形 19"/>
              <p:cNvSpPr/>
              <p:nvPr userDrawn="1"/>
            </p:nvSpPr>
            <p:spPr>
              <a:xfrm rot="5400000">
                <a:off x="868255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等腰三角形 20"/>
              <p:cNvSpPr/>
              <p:nvPr userDrawn="1"/>
            </p:nvSpPr>
            <p:spPr>
              <a:xfrm rot="5400000">
                <a:off x="914460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等腰三角形 21"/>
              <p:cNvSpPr/>
              <p:nvPr userDrawn="1"/>
            </p:nvSpPr>
            <p:spPr>
              <a:xfrm rot="5400000">
                <a:off x="960180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 userDrawn="1"/>
          </p:nvGrpSpPr>
          <p:grpSpPr>
            <a:xfrm>
              <a:off x="8317626" y="5666682"/>
              <a:ext cx="1645070" cy="316523"/>
              <a:chOff x="8251429" y="5760466"/>
              <a:chExt cx="1645070" cy="316523"/>
            </a:xfrm>
          </p:grpSpPr>
          <p:sp>
            <p:nvSpPr>
              <p:cNvPr id="15" name="等腰三角形 14"/>
              <p:cNvSpPr/>
              <p:nvPr userDrawn="1"/>
            </p:nvSpPr>
            <p:spPr>
              <a:xfrm rot="5400000">
                <a:off x="8229600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等腰三角形 15"/>
              <p:cNvSpPr/>
              <p:nvPr userDrawn="1"/>
            </p:nvSpPr>
            <p:spPr>
              <a:xfrm rot="5400000">
                <a:off x="868255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等腰三角形 16"/>
              <p:cNvSpPr/>
              <p:nvPr userDrawn="1"/>
            </p:nvSpPr>
            <p:spPr>
              <a:xfrm rot="5400000">
                <a:off x="914460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等腰三角形 17"/>
              <p:cNvSpPr/>
              <p:nvPr userDrawn="1"/>
            </p:nvSpPr>
            <p:spPr>
              <a:xfrm rot="5400000">
                <a:off x="960180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23" name="组合 22"/>
          <p:cNvGrpSpPr/>
          <p:nvPr userDrawn="1"/>
        </p:nvGrpSpPr>
        <p:grpSpPr>
          <a:xfrm>
            <a:off x="9493815" y="861864"/>
            <a:ext cx="1711267" cy="410307"/>
            <a:chOff x="8251429" y="5666682"/>
            <a:chExt cx="1711267" cy="410307"/>
          </a:xfrm>
        </p:grpSpPr>
        <p:grpSp>
          <p:nvGrpSpPr>
            <p:cNvPr id="24" name="组合 23"/>
            <p:cNvGrpSpPr/>
            <p:nvPr userDrawn="1"/>
          </p:nvGrpSpPr>
          <p:grpSpPr>
            <a:xfrm>
              <a:off x="8251429" y="5760466"/>
              <a:ext cx="1645070" cy="316523"/>
              <a:chOff x="8251429" y="5760466"/>
              <a:chExt cx="1645070" cy="316523"/>
            </a:xfrm>
            <a:solidFill>
              <a:srgbClr val="0070C0"/>
            </a:solidFill>
          </p:grpSpPr>
          <p:sp>
            <p:nvSpPr>
              <p:cNvPr id="30" name="等腰三角形 29"/>
              <p:cNvSpPr/>
              <p:nvPr userDrawn="1"/>
            </p:nvSpPr>
            <p:spPr>
              <a:xfrm rot="5400000">
                <a:off x="8229600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等腰三角形 30"/>
              <p:cNvSpPr/>
              <p:nvPr userDrawn="1"/>
            </p:nvSpPr>
            <p:spPr>
              <a:xfrm rot="5400000">
                <a:off x="868255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等腰三角形 31"/>
              <p:cNvSpPr/>
              <p:nvPr userDrawn="1"/>
            </p:nvSpPr>
            <p:spPr>
              <a:xfrm rot="5400000">
                <a:off x="914460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等腰三角形 32"/>
              <p:cNvSpPr/>
              <p:nvPr userDrawn="1"/>
            </p:nvSpPr>
            <p:spPr>
              <a:xfrm rot="5400000">
                <a:off x="960180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5" name="组合 24"/>
            <p:cNvGrpSpPr/>
            <p:nvPr userDrawn="1"/>
          </p:nvGrpSpPr>
          <p:grpSpPr>
            <a:xfrm>
              <a:off x="8317626" y="5666682"/>
              <a:ext cx="1645070" cy="316523"/>
              <a:chOff x="8251429" y="5760466"/>
              <a:chExt cx="1645070" cy="316523"/>
            </a:xfrm>
          </p:grpSpPr>
          <p:sp>
            <p:nvSpPr>
              <p:cNvPr id="26" name="等腰三角形 25"/>
              <p:cNvSpPr/>
              <p:nvPr userDrawn="1"/>
            </p:nvSpPr>
            <p:spPr>
              <a:xfrm rot="5400000">
                <a:off x="8229600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等腰三角形 26"/>
              <p:cNvSpPr/>
              <p:nvPr userDrawn="1"/>
            </p:nvSpPr>
            <p:spPr>
              <a:xfrm rot="5400000">
                <a:off x="868255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等腰三角形 27"/>
              <p:cNvSpPr/>
              <p:nvPr userDrawn="1"/>
            </p:nvSpPr>
            <p:spPr>
              <a:xfrm rot="5400000">
                <a:off x="914460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等腰三角形 28"/>
              <p:cNvSpPr/>
              <p:nvPr userDrawn="1"/>
            </p:nvSpPr>
            <p:spPr>
              <a:xfrm rot="5400000">
                <a:off x="960180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34" name="组合 33"/>
          <p:cNvGrpSpPr/>
          <p:nvPr userDrawn="1"/>
        </p:nvGrpSpPr>
        <p:grpSpPr>
          <a:xfrm>
            <a:off x="786935" y="754709"/>
            <a:ext cx="3455185" cy="706618"/>
            <a:chOff x="2121055" y="1273662"/>
            <a:chExt cx="7661853" cy="3626584"/>
          </a:xfrm>
        </p:grpSpPr>
        <p:sp>
          <p:nvSpPr>
            <p:cNvPr id="35" name="矩形 34"/>
            <p:cNvSpPr/>
            <p:nvPr userDrawn="1"/>
          </p:nvSpPr>
          <p:spPr>
            <a:xfrm>
              <a:off x="2409092" y="1969478"/>
              <a:ext cx="7373816" cy="2930768"/>
            </a:xfrm>
            <a:prstGeom prst="rect">
              <a:avLst/>
            </a:prstGeom>
            <a:solidFill>
              <a:srgbClr val="80DAFC"/>
            </a:solidFill>
            <a:ln w="635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 35"/>
            <p:cNvSpPr/>
            <p:nvPr userDrawn="1"/>
          </p:nvSpPr>
          <p:spPr>
            <a:xfrm>
              <a:off x="2121055" y="1273662"/>
              <a:ext cx="7373815" cy="2930773"/>
            </a:xfrm>
            <a:prstGeom prst="rect">
              <a:avLst/>
            </a:prstGeom>
            <a:solidFill>
              <a:schemeClr val="bg1"/>
            </a:solidFill>
            <a:ln w="635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7" name="图片 36" descr="图片包含 物体&#10;&#10;描述已自动生成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752" t="62" r="9690" b="69917"/>
          <a:stretch>
            <a:fillRect/>
          </a:stretch>
        </p:blipFill>
        <p:spPr>
          <a:xfrm>
            <a:off x="10328190" y="4481132"/>
            <a:ext cx="1753783" cy="223054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597877" y="568569"/>
            <a:ext cx="11125200" cy="5849816"/>
          </a:xfrm>
          <a:prstGeom prst="rect">
            <a:avLst/>
          </a:prstGeom>
          <a:noFill/>
          <a:ln w="38100">
            <a:solidFill>
              <a:srgbClr val="0070C0">
                <a:alpha val="50000"/>
              </a:srgbClr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468923" y="439615"/>
            <a:ext cx="11125200" cy="5849816"/>
          </a:xfrm>
          <a:prstGeom prst="rect">
            <a:avLst/>
          </a:prstGeom>
          <a:noFill/>
          <a:ln w="38100">
            <a:solidFill>
              <a:schemeClr val="bg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/>
          <p:cNvGrpSpPr/>
          <p:nvPr userDrawn="1"/>
        </p:nvGrpSpPr>
        <p:grpSpPr>
          <a:xfrm flipH="1">
            <a:off x="1064975" y="5633587"/>
            <a:ext cx="1711267" cy="410307"/>
            <a:chOff x="8251429" y="5666682"/>
            <a:chExt cx="1711267" cy="410307"/>
          </a:xfrm>
        </p:grpSpPr>
        <p:grpSp>
          <p:nvGrpSpPr>
            <p:cNvPr id="9" name="组合 8"/>
            <p:cNvGrpSpPr/>
            <p:nvPr userDrawn="1"/>
          </p:nvGrpSpPr>
          <p:grpSpPr>
            <a:xfrm>
              <a:off x="8251429" y="5760466"/>
              <a:ext cx="1645070" cy="316523"/>
              <a:chOff x="8251429" y="5760466"/>
              <a:chExt cx="1645070" cy="316523"/>
            </a:xfrm>
            <a:solidFill>
              <a:srgbClr val="0070C0"/>
            </a:solidFill>
          </p:grpSpPr>
          <p:sp>
            <p:nvSpPr>
              <p:cNvPr id="15" name="等腰三角形 14"/>
              <p:cNvSpPr/>
              <p:nvPr userDrawn="1"/>
            </p:nvSpPr>
            <p:spPr>
              <a:xfrm rot="5400000">
                <a:off x="8229600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等腰三角形 15"/>
              <p:cNvSpPr/>
              <p:nvPr userDrawn="1"/>
            </p:nvSpPr>
            <p:spPr>
              <a:xfrm rot="5400000">
                <a:off x="868255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等腰三角形 16"/>
              <p:cNvSpPr/>
              <p:nvPr userDrawn="1"/>
            </p:nvSpPr>
            <p:spPr>
              <a:xfrm rot="5400000">
                <a:off x="914460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等腰三角形 17"/>
              <p:cNvSpPr/>
              <p:nvPr userDrawn="1"/>
            </p:nvSpPr>
            <p:spPr>
              <a:xfrm rot="5400000">
                <a:off x="960180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" name="组合 9"/>
            <p:cNvGrpSpPr/>
            <p:nvPr userDrawn="1"/>
          </p:nvGrpSpPr>
          <p:grpSpPr>
            <a:xfrm>
              <a:off x="8317626" y="5666682"/>
              <a:ext cx="1645070" cy="316523"/>
              <a:chOff x="8251429" y="5760466"/>
              <a:chExt cx="1645070" cy="316523"/>
            </a:xfrm>
          </p:grpSpPr>
          <p:sp>
            <p:nvSpPr>
              <p:cNvPr id="11" name="等腰三角形 10"/>
              <p:cNvSpPr/>
              <p:nvPr userDrawn="1"/>
            </p:nvSpPr>
            <p:spPr>
              <a:xfrm rot="5400000">
                <a:off x="8229600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等腰三角形 11"/>
              <p:cNvSpPr/>
              <p:nvPr userDrawn="1"/>
            </p:nvSpPr>
            <p:spPr>
              <a:xfrm rot="5400000">
                <a:off x="868255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等腰三角形 12"/>
              <p:cNvSpPr/>
              <p:nvPr userDrawn="1"/>
            </p:nvSpPr>
            <p:spPr>
              <a:xfrm rot="5400000">
                <a:off x="914460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等腰三角形 13"/>
              <p:cNvSpPr/>
              <p:nvPr userDrawn="1"/>
            </p:nvSpPr>
            <p:spPr>
              <a:xfrm rot="5400000">
                <a:off x="960180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9" name="组合 18"/>
          <p:cNvGrpSpPr/>
          <p:nvPr userDrawn="1"/>
        </p:nvGrpSpPr>
        <p:grpSpPr>
          <a:xfrm>
            <a:off x="9493815" y="861864"/>
            <a:ext cx="1711267" cy="410307"/>
            <a:chOff x="8251429" y="5666682"/>
            <a:chExt cx="1711267" cy="410307"/>
          </a:xfrm>
        </p:grpSpPr>
        <p:grpSp>
          <p:nvGrpSpPr>
            <p:cNvPr id="20" name="组合 19"/>
            <p:cNvGrpSpPr/>
            <p:nvPr userDrawn="1"/>
          </p:nvGrpSpPr>
          <p:grpSpPr>
            <a:xfrm>
              <a:off x="8251429" y="5760466"/>
              <a:ext cx="1645070" cy="316523"/>
              <a:chOff x="8251429" y="5760466"/>
              <a:chExt cx="1645070" cy="316523"/>
            </a:xfrm>
            <a:solidFill>
              <a:srgbClr val="0070C0"/>
            </a:solidFill>
          </p:grpSpPr>
          <p:sp>
            <p:nvSpPr>
              <p:cNvPr id="26" name="等腰三角形 25"/>
              <p:cNvSpPr/>
              <p:nvPr userDrawn="1"/>
            </p:nvSpPr>
            <p:spPr>
              <a:xfrm rot="5400000">
                <a:off x="8229600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等腰三角形 26"/>
              <p:cNvSpPr/>
              <p:nvPr userDrawn="1"/>
            </p:nvSpPr>
            <p:spPr>
              <a:xfrm rot="5400000">
                <a:off x="868255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等腰三角形 27"/>
              <p:cNvSpPr/>
              <p:nvPr userDrawn="1"/>
            </p:nvSpPr>
            <p:spPr>
              <a:xfrm rot="5400000">
                <a:off x="914460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等腰三角形 28"/>
              <p:cNvSpPr/>
              <p:nvPr userDrawn="1"/>
            </p:nvSpPr>
            <p:spPr>
              <a:xfrm rot="5400000">
                <a:off x="960180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1" name="组合 20"/>
            <p:cNvGrpSpPr/>
            <p:nvPr userDrawn="1"/>
          </p:nvGrpSpPr>
          <p:grpSpPr>
            <a:xfrm>
              <a:off x="8317626" y="5666682"/>
              <a:ext cx="1645070" cy="316523"/>
              <a:chOff x="8251429" y="5760466"/>
              <a:chExt cx="1645070" cy="316523"/>
            </a:xfrm>
          </p:grpSpPr>
          <p:sp>
            <p:nvSpPr>
              <p:cNvPr id="22" name="等腰三角形 21"/>
              <p:cNvSpPr/>
              <p:nvPr userDrawn="1"/>
            </p:nvSpPr>
            <p:spPr>
              <a:xfrm rot="5400000">
                <a:off x="8229600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等腰三角形 22"/>
              <p:cNvSpPr/>
              <p:nvPr userDrawn="1"/>
            </p:nvSpPr>
            <p:spPr>
              <a:xfrm rot="5400000">
                <a:off x="868255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等腰三角形 23"/>
              <p:cNvSpPr/>
              <p:nvPr userDrawn="1"/>
            </p:nvSpPr>
            <p:spPr>
              <a:xfrm rot="5400000">
                <a:off x="914460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等腰三角形 24"/>
              <p:cNvSpPr/>
              <p:nvPr userDrawn="1"/>
            </p:nvSpPr>
            <p:spPr>
              <a:xfrm rot="5400000">
                <a:off x="960180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30" name="组合 29"/>
          <p:cNvGrpSpPr/>
          <p:nvPr userDrawn="1"/>
        </p:nvGrpSpPr>
        <p:grpSpPr>
          <a:xfrm>
            <a:off x="786935" y="754709"/>
            <a:ext cx="3455185" cy="706618"/>
            <a:chOff x="2121055" y="1273662"/>
            <a:chExt cx="7661853" cy="3626584"/>
          </a:xfrm>
        </p:grpSpPr>
        <p:sp>
          <p:nvSpPr>
            <p:cNvPr id="31" name="矩形 30"/>
            <p:cNvSpPr/>
            <p:nvPr userDrawn="1"/>
          </p:nvSpPr>
          <p:spPr>
            <a:xfrm>
              <a:off x="2409092" y="1969478"/>
              <a:ext cx="7373816" cy="2930768"/>
            </a:xfrm>
            <a:prstGeom prst="rect">
              <a:avLst/>
            </a:prstGeom>
            <a:solidFill>
              <a:srgbClr val="80DAFC"/>
            </a:solidFill>
            <a:ln w="635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 userDrawn="1"/>
          </p:nvSpPr>
          <p:spPr>
            <a:xfrm>
              <a:off x="2121055" y="1273662"/>
              <a:ext cx="7373815" cy="2930773"/>
            </a:xfrm>
            <a:prstGeom prst="rect">
              <a:avLst/>
            </a:prstGeom>
            <a:solidFill>
              <a:schemeClr val="bg1"/>
            </a:solidFill>
            <a:ln w="635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3" name="图片 32" descr="图片包含 物体&#10;&#10;描述已自动生成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864" t="34489" r="11578" b="35490"/>
          <a:stretch>
            <a:fillRect/>
          </a:stretch>
        </p:blipFill>
        <p:spPr>
          <a:xfrm>
            <a:off x="10328190" y="4481132"/>
            <a:ext cx="1753783" cy="223054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597877" y="568569"/>
            <a:ext cx="11125200" cy="5849816"/>
          </a:xfrm>
          <a:prstGeom prst="rect">
            <a:avLst/>
          </a:prstGeom>
          <a:noFill/>
          <a:ln w="38100">
            <a:solidFill>
              <a:srgbClr val="0070C0">
                <a:alpha val="50000"/>
              </a:srgbClr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468923" y="439615"/>
            <a:ext cx="11125200" cy="5849816"/>
          </a:xfrm>
          <a:prstGeom prst="rect">
            <a:avLst/>
          </a:prstGeom>
          <a:noFill/>
          <a:ln w="38100">
            <a:solidFill>
              <a:schemeClr val="bg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组合 6"/>
          <p:cNvGrpSpPr/>
          <p:nvPr userDrawn="1"/>
        </p:nvGrpSpPr>
        <p:grpSpPr>
          <a:xfrm flipH="1">
            <a:off x="1064975" y="5633587"/>
            <a:ext cx="1711267" cy="410307"/>
            <a:chOff x="8251429" y="5666682"/>
            <a:chExt cx="1711267" cy="410307"/>
          </a:xfrm>
        </p:grpSpPr>
        <p:grpSp>
          <p:nvGrpSpPr>
            <p:cNvPr id="8" name="组合 7"/>
            <p:cNvGrpSpPr/>
            <p:nvPr userDrawn="1"/>
          </p:nvGrpSpPr>
          <p:grpSpPr>
            <a:xfrm>
              <a:off x="8251429" y="5760466"/>
              <a:ext cx="1645070" cy="316523"/>
              <a:chOff x="8251429" y="5760466"/>
              <a:chExt cx="1645070" cy="316523"/>
            </a:xfrm>
            <a:solidFill>
              <a:srgbClr val="0070C0"/>
            </a:solidFill>
          </p:grpSpPr>
          <p:sp>
            <p:nvSpPr>
              <p:cNvPr id="14" name="等腰三角形 13"/>
              <p:cNvSpPr/>
              <p:nvPr userDrawn="1"/>
            </p:nvSpPr>
            <p:spPr>
              <a:xfrm rot="5400000">
                <a:off x="8229600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等腰三角形 14"/>
              <p:cNvSpPr/>
              <p:nvPr userDrawn="1"/>
            </p:nvSpPr>
            <p:spPr>
              <a:xfrm rot="5400000">
                <a:off x="868255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等腰三角形 15"/>
              <p:cNvSpPr/>
              <p:nvPr userDrawn="1"/>
            </p:nvSpPr>
            <p:spPr>
              <a:xfrm rot="5400000">
                <a:off x="914460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等腰三角形 16"/>
              <p:cNvSpPr/>
              <p:nvPr userDrawn="1"/>
            </p:nvSpPr>
            <p:spPr>
              <a:xfrm rot="5400000">
                <a:off x="960180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9" name="组合 8"/>
            <p:cNvGrpSpPr/>
            <p:nvPr userDrawn="1"/>
          </p:nvGrpSpPr>
          <p:grpSpPr>
            <a:xfrm>
              <a:off x="8317626" y="5666682"/>
              <a:ext cx="1645070" cy="316523"/>
              <a:chOff x="8251429" y="5760466"/>
              <a:chExt cx="1645070" cy="316523"/>
            </a:xfrm>
          </p:grpSpPr>
          <p:sp>
            <p:nvSpPr>
              <p:cNvPr id="10" name="等腰三角形 9"/>
              <p:cNvSpPr/>
              <p:nvPr userDrawn="1"/>
            </p:nvSpPr>
            <p:spPr>
              <a:xfrm rot="5400000">
                <a:off x="8229600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等腰三角形 10"/>
              <p:cNvSpPr/>
              <p:nvPr userDrawn="1"/>
            </p:nvSpPr>
            <p:spPr>
              <a:xfrm rot="5400000">
                <a:off x="868255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等腰三角形 11"/>
              <p:cNvSpPr/>
              <p:nvPr userDrawn="1"/>
            </p:nvSpPr>
            <p:spPr>
              <a:xfrm rot="5400000">
                <a:off x="914460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等腰三角形 12"/>
              <p:cNvSpPr/>
              <p:nvPr userDrawn="1"/>
            </p:nvSpPr>
            <p:spPr>
              <a:xfrm rot="5400000">
                <a:off x="960180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8" name="组合 17"/>
          <p:cNvGrpSpPr/>
          <p:nvPr userDrawn="1"/>
        </p:nvGrpSpPr>
        <p:grpSpPr>
          <a:xfrm>
            <a:off x="9493815" y="861864"/>
            <a:ext cx="1711267" cy="410307"/>
            <a:chOff x="8251429" y="5666682"/>
            <a:chExt cx="1711267" cy="410307"/>
          </a:xfrm>
        </p:grpSpPr>
        <p:grpSp>
          <p:nvGrpSpPr>
            <p:cNvPr id="19" name="组合 18"/>
            <p:cNvGrpSpPr/>
            <p:nvPr userDrawn="1"/>
          </p:nvGrpSpPr>
          <p:grpSpPr>
            <a:xfrm>
              <a:off x="8251429" y="5760466"/>
              <a:ext cx="1645070" cy="316523"/>
              <a:chOff x="8251429" y="5760466"/>
              <a:chExt cx="1645070" cy="316523"/>
            </a:xfrm>
            <a:solidFill>
              <a:srgbClr val="0070C0"/>
            </a:solidFill>
          </p:grpSpPr>
          <p:sp>
            <p:nvSpPr>
              <p:cNvPr id="25" name="等腰三角形 24"/>
              <p:cNvSpPr/>
              <p:nvPr userDrawn="1"/>
            </p:nvSpPr>
            <p:spPr>
              <a:xfrm rot="5400000">
                <a:off x="8229600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等腰三角形 25"/>
              <p:cNvSpPr/>
              <p:nvPr userDrawn="1"/>
            </p:nvSpPr>
            <p:spPr>
              <a:xfrm rot="5400000">
                <a:off x="868255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等腰三角形 26"/>
              <p:cNvSpPr/>
              <p:nvPr userDrawn="1"/>
            </p:nvSpPr>
            <p:spPr>
              <a:xfrm rot="5400000">
                <a:off x="914460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等腰三角形 27"/>
              <p:cNvSpPr/>
              <p:nvPr userDrawn="1"/>
            </p:nvSpPr>
            <p:spPr>
              <a:xfrm rot="5400000">
                <a:off x="960180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0" name="组合 19"/>
            <p:cNvGrpSpPr/>
            <p:nvPr userDrawn="1"/>
          </p:nvGrpSpPr>
          <p:grpSpPr>
            <a:xfrm>
              <a:off x="8317626" y="5666682"/>
              <a:ext cx="1645070" cy="316523"/>
              <a:chOff x="8251429" y="5760466"/>
              <a:chExt cx="1645070" cy="316523"/>
            </a:xfrm>
          </p:grpSpPr>
          <p:sp>
            <p:nvSpPr>
              <p:cNvPr id="21" name="等腰三角形 20"/>
              <p:cNvSpPr/>
              <p:nvPr userDrawn="1"/>
            </p:nvSpPr>
            <p:spPr>
              <a:xfrm rot="5400000">
                <a:off x="8229600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等腰三角形 21"/>
              <p:cNvSpPr/>
              <p:nvPr userDrawn="1"/>
            </p:nvSpPr>
            <p:spPr>
              <a:xfrm rot="5400000">
                <a:off x="868255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等腰三角形 22"/>
              <p:cNvSpPr/>
              <p:nvPr userDrawn="1"/>
            </p:nvSpPr>
            <p:spPr>
              <a:xfrm rot="5400000">
                <a:off x="914460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等腰三角形 23"/>
              <p:cNvSpPr/>
              <p:nvPr userDrawn="1"/>
            </p:nvSpPr>
            <p:spPr>
              <a:xfrm rot="5400000">
                <a:off x="960180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29" name="组合 28"/>
          <p:cNvGrpSpPr/>
          <p:nvPr userDrawn="1"/>
        </p:nvGrpSpPr>
        <p:grpSpPr>
          <a:xfrm>
            <a:off x="786935" y="754709"/>
            <a:ext cx="3455185" cy="706618"/>
            <a:chOff x="2121055" y="1273662"/>
            <a:chExt cx="7661853" cy="3626584"/>
          </a:xfrm>
        </p:grpSpPr>
        <p:sp>
          <p:nvSpPr>
            <p:cNvPr id="30" name="矩形 29"/>
            <p:cNvSpPr/>
            <p:nvPr userDrawn="1"/>
          </p:nvSpPr>
          <p:spPr>
            <a:xfrm>
              <a:off x="2409092" y="1969478"/>
              <a:ext cx="7373816" cy="2930768"/>
            </a:xfrm>
            <a:prstGeom prst="rect">
              <a:avLst/>
            </a:prstGeom>
            <a:solidFill>
              <a:srgbClr val="80DAFC"/>
            </a:solidFill>
            <a:ln w="635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/>
            <p:cNvSpPr/>
            <p:nvPr userDrawn="1"/>
          </p:nvSpPr>
          <p:spPr>
            <a:xfrm>
              <a:off x="2121055" y="1273662"/>
              <a:ext cx="7373815" cy="2930773"/>
            </a:xfrm>
            <a:prstGeom prst="rect">
              <a:avLst/>
            </a:prstGeom>
            <a:solidFill>
              <a:schemeClr val="bg1"/>
            </a:solidFill>
            <a:ln w="635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2" name="图片 31" descr="图片包含 物体&#10;&#10;描述已自动生成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63" t="68010" r="52083" b="4654"/>
          <a:stretch>
            <a:fillRect/>
          </a:stretch>
        </p:blipFill>
        <p:spPr>
          <a:xfrm>
            <a:off x="10012967" y="4826963"/>
            <a:ext cx="2114794" cy="203103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平行四边形 7"/>
          <p:cNvSpPr/>
          <p:nvPr userDrawn="1"/>
        </p:nvSpPr>
        <p:spPr>
          <a:xfrm>
            <a:off x="2473569" y="0"/>
            <a:ext cx="7373816" cy="6858000"/>
          </a:xfrm>
          <a:prstGeom prst="parallelogram">
            <a:avLst>
              <a:gd name="adj" fmla="val 5371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597877" y="568569"/>
            <a:ext cx="11125200" cy="5849816"/>
          </a:xfrm>
          <a:prstGeom prst="rect">
            <a:avLst/>
          </a:prstGeom>
          <a:noFill/>
          <a:ln w="38100">
            <a:solidFill>
              <a:srgbClr val="0070C0">
                <a:alpha val="50000"/>
              </a:srgbClr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468923" y="439615"/>
            <a:ext cx="11125200" cy="5849816"/>
          </a:xfrm>
          <a:prstGeom prst="rect">
            <a:avLst/>
          </a:prstGeom>
          <a:noFill/>
          <a:ln w="38100">
            <a:solidFill>
              <a:schemeClr val="bg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 descr="图片包含 物体&#10;&#10;描述已自动生成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76" t="68204" r="50000" b="4958"/>
          <a:stretch>
            <a:fillRect/>
          </a:stretch>
        </p:blipFill>
        <p:spPr>
          <a:xfrm>
            <a:off x="11723" y="4545231"/>
            <a:ext cx="2695774" cy="2312769"/>
          </a:xfrm>
          <a:prstGeom prst="rect">
            <a:avLst/>
          </a:prstGeom>
        </p:spPr>
      </p:pic>
      <p:pic>
        <p:nvPicPr>
          <p:cNvPr id="12" name="图片 11" descr="图片包含 物体&#10;&#10;描述已自动生成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42" t="-1882" r="5434" b="69916"/>
          <a:stretch>
            <a:fillRect/>
          </a:stretch>
        </p:blipFill>
        <p:spPr>
          <a:xfrm>
            <a:off x="10363200" y="-128954"/>
            <a:ext cx="1946031" cy="1988568"/>
          </a:xfrm>
          <a:prstGeom prst="rect">
            <a:avLst/>
          </a:prstGeom>
        </p:spPr>
      </p:pic>
      <p:grpSp>
        <p:nvGrpSpPr>
          <p:cNvPr id="13" name="组合 12"/>
          <p:cNvGrpSpPr/>
          <p:nvPr userDrawn="1"/>
        </p:nvGrpSpPr>
        <p:grpSpPr>
          <a:xfrm>
            <a:off x="2262553" y="1859614"/>
            <a:ext cx="7666893" cy="3203331"/>
            <a:chOff x="2409092" y="1969478"/>
            <a:chExt cx="7666893" cy="3203331"/>
          </a:xfrm>
        </p:grpSpPr>
        <p:sp>
          <p:nvSpPr>
            <p:cNvPr id="14" name="矩形 13"/>
            <p:cNvSpPr/>
            <p:nvPr userDrawn="1"/>
          </p:nvSpPr>
          <p:spPr>
            <a:xfrm>
              <a:off x="2409092" y="1969478"/>
              <a:ext cx="7373816" cy="2930768"/>
            </a:xfrm>
            <a:prstGeom prst="rect">
              <a:avLst/>
            </a:prstGeom>
            <a:solidFill>
              <a:srgbClr val="80DAFC"/>
            </a:solidFill>
            <a:ln w="1016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 userDrawn="1"/>
          </p:nvSpPr>
          <p:spPr>
            <a:xfrm>
              <a:off x="2702169" y="2242041"/>
              <a:ext cx="7373816" cy="2930768"/>
            </a:xfrm>
            <a:prstGeom prst="rect">
              <a:avLst/>
            </a:prstGeom>
            <a:solidFill>
              <a:schemeClr val="bg1"/>
            </a:solidFill>
            <a:ln w="1016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" name="组合 15"/>
          <p:cNvGrpSpPr/>
          <p:nvPr userDrawn="1"/>
        </p:nvGrpSpPr>
        <p:grpSpPr>
          <a:xfrm>
            <a:off x="8557113" y="5679191"/>
            <a:ext cx="1711267" cy="410307"/>
            <a:chOff x="8251429" y="5666682"/>
            <a:chExt cx="1711267" cy="410307"/>
          </a:xfrm>
        </p:grpSpPr>
        <p:grpSp>
          <p:nvGrpSpPr>
            <p:cNvPr id="17" name="组合 16"/>
            <p:cNvGrpSpPr/>
            <p:nvPr userDrawn="1"/>
          </p:nvGrpSpPr>
          <p:grpSpPr>
            <a:xfrm>
              <a:off x="8251429" y="5760466"/>
              <a:ext cx="1645070" cy="316523"/>
              <a:chOff x="8251429" y="5760466"/>
              <a:chExt cx="1645070" cy="316523"/>
            </a:xfrm>
            <a:solidFill>
              <a:srgbClr val="0070C0"/>
            </a:solidFill>
          </p:grpSpPr>
          <p:sp>
            <p:nvSpPr>
              <p:cNvPr id="23" name="等腰三角形 22"/>
              <p:cNvSpPr/>
              <p:nvPr userDrawn="1"/>
            </p:nvSpPr>
            <p:spPr>
              <a:xfrm rot="5400000">
                <a:off x="8229600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等腰三角形 23"/>
              <p:cNvSpPr/>
              <p:nvPr userDrawn="1"/>
            </p:nvSpPr>
            <p:spPr>
              <a:xfrm rot="5400000">
                <a:off x="868255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等腰三角形 24"/>
              <p:cNvSpPr/>
              <p:nvPr userDrawn="1"/>
            </p:nvSpPr>
            <p:spPr>
              <a:xfrm rot="5400000">
                <a:off x="914460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等腰三角形 25"/>
              <p:cNvSpPr/>
              <p:nvPr userDrawn="1"/>
            </p:nvSpPr>
            <p:spPr>
              <a:xfrm rot="5400000">
                <a:off x="960180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8" name="组合 17"/>
            <p:cNvGrpSpPr/>
            <p:nvPr userDrawn="1"/>
          </p:nvGrpSpPr>
          <p:grpSpPr>
            <a:xfrm>
              <a:off x="8317626" y="5666682"/>
              <a:ext cx="1645070" cy="316523"/>
              <a:chOff x="8251429" y="5760466"/>
              <a:chExt cx="1645070" cy="316523"/>
            </a:xfrm>
          </p:grpSpPr>
          <p:sp>
            <p:nvSpPr>
              <p:cNvPr id="19" name="等腰三角形 18"/>
              <p:cNvSpPr/>
              <p:nvPr userDrawn="1"/>
            </p:nvSpPr>
            <p:spPr>
              <a:xfrm rot="5400000">
                <a:off x="8229600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等腰三角形 19"/>
              <p:cNvSpPr/>
              <p:nvPr userDrawn="1"/>
            </p:nvSpPr>
            <p:spPr>
              <a:xfrm rot="5400000">
                <a:off x="868255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等腰三角形 20"/>
              <p:cNvSpPr/>
              <p:nvPr userDrawn="1"/>
            </p:nvSpPr>
            <p:spPr>
              <a:xfrm rot="5400000">
                <a:off x="914460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等腰三角形 21"/>
              <p:cNvSpPr/>
              <p:nvPr userDrawn="1"/>
            </p:nvSpPr>
            <p:spPr>
              <a:xfrm rot="5400000">
                <a:off x="960180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27" name="组合 26"/>
          <p:cNvGrpSpPr/>
          <p:nvPr userDrawn="1"/>
        </p:nvGrpSpPr>
        <p:grpSpPr>
          <a:xfrm flipH="1">
            <a:off x="1923619" y="916621"/>
            <a:ext cx="1711267" cy="410307"/>
            <a:chOff x="8251429" y="5666682"/>
            <a:chExt cx="1711267" cy="410307"/>
          </a:xfrm>
        </p:grpSpPr>
        <p:grpSp>
          <p:nvGrpSpPr>
            <p:cNvPr id="28" name="组合 27"/>
            <p:cNvGrpSpPr/>
            <p:nvPr userDrawn="1"/>
          </p:nvGrpSpPr>
          <p:grpSpPr>
            <a:xfrm>
              <a:off x="8251429" y="5760466"/>
              <a:ext cx="1645070" cy="316523"/>
              <a:chOff x="8251429" y="5760466"/>
              <a:chExt cx="1645070" cy="316523"/>
            </a:xfrm>
            <a:solidFill>
              <a:srgbClr val="0070C0"/>
            </a:solidFill>
          </p:grpSpPr>
          <p:sp>
            <p:nvSpPr>
              <p:cNvPr id="34" name="等腰三角形 33"/>
              <p:cNvSpPr/>
              <p:nvPr userDrawn="1"/>
            </p:nvSpPr>
            <p:spPr>
              <a:xfrm rot="5400000">
                <a:off x="8229600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等腰三角形 34"/>
              <p:cNvSpPr/>
              <p:nvPr userDrawn="1"/>
            </p:nvSpPr>
            <p:spPr>
              <a:xfrm rot="5400000">
                <a:off x="868255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等腰三角形 35"/>
              <p:cNvSpPr/>
              <p:nvPr userDrawn="1"/>
            </p:nvSpPr>
            <p:spPr>
              <a:xfrm rot="5400000">
                <a:off x="914460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等腰三角形 36"/>
              <p:cNvSpPr/>
              <p:nvPr userDrawn="1"/>
            </p:nvSpPr>
            <p:spPr>
              <a:xfrm rot="5400000">
                <a:off x="960180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9" name="组合 28"/>
            <p:cNvGrpSpPr/>
            <p:nvPr userDrawn="1"/>
          </p:nvGrpSpPr>
          <p:grpSpPr>
            <a:xfrm>
              <a:off x="8317626" y="5666682"/>
              <a:ext cx="1645070" cy="316523"/>
              <a:chOff x="8251429" y="5760466"/>
              <a:chExt cx="1645070" cy="316523"/>
            </a:xfrm>
          </p:grpSpPr>
          <p:sp>
            <p:nvSpPr>
              <p:cNvPr id="30" name="等腰三角形 29"/>
              <p:cNvSpPr/>
              <p:nvPr userDrawn="1"/>
            </p:nvSpPr>
            <p:spPr>
              <a:xfrm rot="5400000">
                <a:off x="8229600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等腰三角形 30"/>
              <p:cNvSpPr/>
              <p:nvPr userDrawn="1"/>
            </p:nvSpPr>
            <p:spPr>
              <a:xfrm rot="5400000">
                <a:off x="868255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等腰三角形 31"/>
              <p:cNvSpPr/>
              <p:nvPr userDrawn="1"/>
            </p:nvSpPr>
            <p:spPr>
              <a:xfrm rot="5400000">
                <a:off x="914460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等腰三角形 32"/>
              <p:cNvSpPr/>
              <p:nvPr userDrawn="1"/>
            </p:nvSpPr>
            <p:spPr>
              <a:xfrm rot="5400000">
                <a:off x="960180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38" name="图片 37" descr="图片包含 物体&#10;&#10;描述已自动生成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361" t="68961" r="12356" b="4201"/>
          <a:stretch>
            <a:fillRect/>
          </a:stretch>
        </p:blipFill>
        <p:spPr>
          <a:xfrm>
            <a:off x="8007472" y="2555880"/>
            <a:ext cx="1734405" cy="198935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597877" y="568569"/>
            <a:ext cx="11125200" cy="5849816"/>
          </a:xfrm>
          <a:prstGeom prst="rect">
            <a:avLst/>
          </a:prstGeom>
          <a:noFill/>
          <a:ln w="38100">
            <a:solidFill>
              <a:srgbClr val="0070C0">
                <a:alpha val="50000"/>
              </a:srgbClr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468923" y="439615"/>
            <a:ext cx="11125200" cy="5849816"/>
          </a:xfrm>
          <a:prstGeom prst="rect">
            <a:avLst/>
          </a:prstGeom>
          <a:noFill/>
          <a:ln w="38100">
            <a:solidFill>
              <a:schemeClr val="bg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DA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图片包含 淋浴&#10;&#10;描述已自动生成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67000" y="-2667000"/>
            <a:ext cx="6858000" cy="12192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18" Type="http://schemas.openxmlformats.org/officeDocument/2006/relationships/image" Target="../media/image37.png"/><Relationship Id="rId3" Type="http://schemas.openxmlformats.org/officeDocument/2006/relationships/image" Target="../media/image22.png"/><Relationship Id="rId21" Type="http://schemas.openxmlformats.org/officeDocument/2006/relationships/image" Target="../media/image40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17" Type="http://schemas.openxmlformats.org/officeDocument/2006/relationships/image" Target="../media/image36.png"/><Relationship Id="rId2" Type="http://schemas.openxmlformats.org/officeDocument/2006/relationships/image" Target="../media/image21.png"/><Relationship Id="rId16" Type="http://schemas.openxmlformats.org/officeDocument/2006/relationships/image" Target="../media/image35.png"/><Relationship Id="rId20" Type="http://schemas.openxmlformats.org/officeDocument/2006/relationships/image" Target="../media/image3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5" Type="http://schemas.openxmlformats.org/officeDocument/2006/relationships/image" Target="../media/image34.png"/><Relationship Id="rId23" Type="http://schemas.openxmlformats.org/officeDocument/2006/relationships/image" Target="../media/image42.png"/><Relationship Id="rId10" Type="http://schemas.openxmlformats.org/officeDocument/2006/relationships/image" Target="../media/image29.png"/><Relationship Id="rId19" Type="http://schemas.openxmlformats.org/officeDocument/2006/relationships/image" Target="../media/image38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Relationship Id="rId14" Type="http://schemas.openxmlformats.org/officeDocument/2006/relationships/image" Target="../media/image33.png"/><Relationship Id="rId22" Type="http://schemas.openxmlformats.org/officeDocument/2006/relationships/image" Target="../media/image4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18" Type="http://schemas.openxmlformats.org/officeDocument/2006/relationships/image" Target="../media/image3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17" Type="http://schemas.openxmlformats.org/officeDocument/2006/relationships/image" Target="../media/image31.png"/><Relationship Id="rId2" Type="http://schemas.openxmlformats.org/officeDocument/2006/relationships/image" Target="../media/image16.png"/><Relationship Id="rId16" Type="http://schemas.openxmlformats.org/officeDocument/2006/relationships/image" Target="../media/image3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5" Type="http://schemas.openxmlformats.org/officeDocument/2006/relationships/image" Target="../media/image2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12" Type="http://schemas.openxmlformats.org/officeDocument/2006/relationships/image" Target="../media/image43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7.png"/><Relationship Id="rId11" Type="http://schemas.openxmlformats.org/officeDocument/2006/relationships/image" Target="../media/image42.png"/><Relationship Id="rId5" Type="http://schemas.openxmlformats.org/officeDocument/2006/relationships/image" Target="../media/image36.pn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5.png"/><Relationship Id="rId18" Type="http://schemas.openxmlformats.org/officeDocument/2006/relationships/image" Target="../media/image60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12" Type="http://schemas.openxmlformats.org/officeDocument/2006/relationships/image" Target="../media/image54.png"/><Relationship Id="rId17" Type="http://schemas.openxmlformats.org/officeDocument/2006/relationships/image" Target="../media/image59.png"/><Relationship Id="rId2" Type="http://schemas.openxmlformats.org/officeDocument/2006/relationships/image" Target="../media/image44.png"/><Relationship Id="rId16" Type="http://schemas.openxmlformats.org/officeDocument/2006/relationships/image" Target="../media/image58.png"/><Relationship Id="rId20" Type="http://schemas.openxmlformats.org/officeDocument/2006/relationships/image" Target="../media/image6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8.png"/><Relationship Id="rId11" Type="http://schemas.openxmlformats.org/officeDocument/2006/relationships/image" Target="../media/image53.png"/><Relationship Id="rId5" Type="http://schemas.openxmlformats.org/officeDocument/2006/relationships/image" Target="../media/image47.png"/><Relationship Id="rId15" Type="http://schemas.openxmlformats.org/officeDocument/2006/relationships/image" Target="../media/image57.png"/><Relationship Id="rId10" Type="http://schemas.openxmlformats.org/officeDocument/2006/relationships/image" Target="../media/image52.png"/><Relationship Id="rId19" Type="http://schemas.openxmlformats.org/officeDocument/2006/relationships/image" Target="../media/image61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Relationship Id="rId14" Type="http://schemas.openxmlformats.org/officeDocument/2006/relationships/image" Target="../media/image5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554118" y="2971507"/>
            <a:ext cx="5779663" cy="909482"/>
            <a:chOff x="8139732" y="4092291"/>
            <a:chExt cx="5779663" cy="909482"/>
          </a:xfrm>
        </p:grpSpPr>
        <p:sp>
          <p:nvSpPr>
            <p:cNvPr id="3" name="文本框 2"/>
            <p:cNvSpPr txBox="1"/>
            <p:nvPr/>
          </p:nvSpPr>
          <p:spPr>
            <a:xfrm>
              <a:off x="9119242" y="4170776"/>
              <a:ext cx="480015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rgbClr val="0070C0"/>
                  </a:solidFill>
                  <a:ea typeface="字魂54号-贤黑" panose="00000500000000000000" pitchFamily="2" charset="-122"/>
                </a:rPr>
                <a:t>高斯求积公式</a:t>
              </a:r>
              <a:endParaRPr lang="zh-CN" altLang="en-US" sz="4800" dirty="0">
                <a:solidFill>
                  <a:srgbClr val="0070C0"/>
                </a:solidFill>
                <a:ea typeface="字魂54号-贤黑" panose="00000500000000000000" pitchFamily="2" charset="-122"/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8139732" y="4092291"/>
              <a:ext cx="909482" cy="909482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 smtClean="0">
                  <a:latin typeface="思源宋体 Heavy" panose="02020900000000000000" pitchFamily="18" charset="-122"/>
                  <a:ea typeface="思源宋体 Heavy" panose="02020900000000000000" pitchFamily="18" charset="-122"/>
                </a:rPr>
                <a:t>5</a:t>
              </a:r>
              <a:endParaRPr lang="zh-CN" altLang="en-US" sz="4400" dirty="0">
                <a:latin typeface="思源宋体 Heavy" panose="02020900000000000000" pitchFamily="18" charset="-122"/>
                <a:ea typeface="思源宋体 Heavy" panose="02020900000000000000" pitchFamily="18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000">
        <p:fade/>
      </p:transition>
    </mc:Choice>
    <mc:Fallback xmlns="">
      <p:transition spd="med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583660" y="1507787"/>
                <a:ext cx="8015591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𝐻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𝑛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+1</m:t>
                        </m:r>
                      </m:sub>
                    </m:sSub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𝑓</m:t>
                    </m:r>
                    <m:d>
                      <m:d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在节点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0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,⋯,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的埃尔米特插值多项式，即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𝐻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𝑛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+1</m:t>
                        </m:r>
                      </m:sub>
                    </m:sSub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𝑓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zh-CN" sz="2800" b="0" i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 </m:t>
                    </m:r>
                    <m:sSubSup>
                      <m:sSub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𝐻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𝑛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+1</m:t>
                        </m:r>
                      </m:sub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𝑓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𝑘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=0,1,⋯,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𝑛</m:t>
                    </m:r>
                  </m:oMath>
                </a14:m>
                <a:endParaRPr lang="en-US" altLang="zh-CN" sz="2800" b="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660" y="1507787"/>
                <a:ext cx="8015591" cy="1384995"/>
              </a:xfrm>
              <a:prstGeom prst="rect">
                <a:avLst/>
              </a:prstGeom>
              <a:blipFill rotWithShape="0">
                <a:blip r:embed="rId2"/>
                <a:stretch>
                  <a:fillRect l="-1597" t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1274317" y="2553511"/>
                <a:ext cx="6665414" cy="9558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𝑓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𝑥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𝐻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2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𝑛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+1</m:t>
                          </m:r>
                        </m:sub>
                      </m:sSub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𝑥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+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𝑓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2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𝑛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+2</m:t>
                                  </m:r>
                                </m:e>
                              </m:d>
                            </m:sup>
                          </m:sSup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𝜉</m:t>
                              </m:r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2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𝑛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+2</m:t>
                              </m:r>
                            </m:e>
                          </m:d>
                          <m:r>
                            <a:rPr lang="en-US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!</m:t>
                          </m:r>
                        </m:den>
                      </m:f>
                      <m:sSubSup>
                        <m:sSubSupPr>
                          <m:ctrlPr>
                            <a:rPr lang="en-US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𝜔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𝑛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+1</m:t>
                          </m:r>
                        </m:sub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2</m:t>
                          </m:r>
                        </m:sup>
                      </m:sSubSup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4317" y="2553511"/>
                <a:ext cx="6665414" cy="95583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583660" y="3451227"/>
                <a:ext cx="7830670" cy="9773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𝐼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nary>
                        <m:nary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𝑎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𝑏</m:t>
                          </m:r>
                        </m:sup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𝜌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𝑑𝑥</m:t>
                          </m:r>
                        </m:e>
                      </m:nary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nary>
                        <m:nary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𝑎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𝑏</m:t>
                          </m:r>
                        </m:sup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2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𝑛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+1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𝜌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𝑑𝑥</m:t>
                          </m:r>
                        </m:e>
                      </m:nary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𝑅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𝑓</m:t>
                          </m:r>
                        </m:e>
                      </m:d>
                    </m:oMath>
                  </m:oMathPara>
                </a14:m>
                <a:endParaRPr 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660" y="3451227"/>
                <a:ext cx="7830670" cy="97738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583660" y="4428610"/>
                <a:ext cx="4413901" cy="1176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𝑘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=0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2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𝑛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+1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𝑅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𝑓</m:t>
                          </m:r>
                        </m:e>
                      </m:d>
                    </m:oMath>
                  </m:oMathPara>
                </a14:m>
                <a:endParaRPr 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660" y="4428610"/>
                <a:ext cx="4413901" cy="117660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4798514" y="4428610"/>
                <a:ext cx="3698128" cy="1176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𝑘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=0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𝑅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𝑓</m:t>
                          </m:r>
                        </m:e>
                      </m:d>
                    </m:oMath>
                  </m:oMathPara>
                </a14:m>
                <a:endParaRPr 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8514" y="4428610"/>
                <a:ext cx="3698128" cy="117660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sp>
        <p:nvSpPr>
          <p:cNvPr id="7" name="文本框 6"/>
          <p:cNvSpPr txBox="1"/>
          <p:nvPr/>
        </p:nvSpPr>
        <p:spPr>
          <a:xfrm>
            <a:off x="1344864" y="788978"/>
            <a:ext cx="4832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0070C0"/>
                </a:solidFill>
                <a:ea typeface="字魂54号-贤黑" panose="00000500000000000000" pitchFamily="2" charset="-122"/>
              </a:rPr>
              <a:t>一般理论</a:t>
            </a:r>
            <a:endParaRPr lang="zh-CN" altLang="en-US" sz="2800" dirty="0">
              <a:solidFill>
                <a:srgbClr val="0070C0"/>
              </a:solidFill>
              <a:ea typeface="字魂54号-贤黑" panose="00000500000000000000" pitchFamily="2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857072" y="855442"/>
            <a:ext cx="487791" cy="39029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思源宋体 Heavy" panose="02020900000000000000" pitchFamily="18" charset="-122"/>
                <a:ea typeface="思源宋体 Heavy" panose="02020900000000000000" pitchFamily="18" charset="-122"/>
              </a:rPr>
              <a:t>1</a:t>
            </a:r>
            <a:endParaRPr lang="zh-CN" altLang="en-US" dirty="0">
              <a:latin typeface="思源宋体 Heavy" panose="02020900000000000000" pitchFamily="18" charset="-122"/>
              <a:ea typeface="思源宋体 Heavy" panose="020209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03460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/>
          <p:nvPr/>
        </p:nvGrpSpPr>
        <p:grpSpPr>
          <a:xfrm>
            <a:off x="583658" y="1519171"/>
            <a:ext cx="8036497" cy="1176604"/>
            <a:chOff x="583658" y="1519171"/>
            <a:chExt cx="8036497" cy="117660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本框 13"/>
                <p:cNvSpPr txBox="1"/>
                <p:nvPr/>
              </p:nvSpPr>
              <p:spPr>
                <a:xfrm>
                  <a:off x="583658" y="1892030"/>
                  <a:ext cx="327204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𝐼</m:t>
                        </m:r>
                      </m:oMath>
                    </m:oMathPara>
                  </a14:m>
                  <a:endParaRPr 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14" name="文本框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3658" y="1892030"/>
                  <a:ext cx="327204" cy="430887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本框 14"/>
                <p:cNvSpPr txBox="1"/>
                <p:nvPr/>
              </p:nvSpPr>
              <p:spPr>
                <a:xfrm>
                  <a:off x="716427" y="1892030"/>
                  <a:ext cx="447237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−</m:t>
                        </m:r>
                      </m:oMath>
                    </m:oMathPara>
                  </a14:m>
                  <a:endParaRPr 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15" name="文本框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427" y="1892030"/>
                  <a:ext cx="447237" cy="430887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本框 15"/>
                <p:cNvSpPr txBox="1"/>
                <p:nvPr/>
              </p:nvSpPr>
              <p:spPr>
                <a:xfrm>
                  <a:off x="940045" y="1519171"/>
                  <a:ext cx="1079013" cy="117660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ctrlPr>
                              <a:rPr lang="en-US" sz="280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𝑘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=0</m:t>
                            </m:r>
                          </m:sub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𝑛</m:t>
                            </m:r>
                          </m:sup>
                          <m:e/>
                        </m:nary>
                      </m:oMath>
                    </m:oMathPara>
                  </a14:m>
                  <a:endParaRPr 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16" name="文本框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0045" y="1519171"/>
                  <a:ext cx="1079013" cy="117660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文本框 16"/>
                <p:cNvSpPr txBox="1"/>
                <p:nvPr/>
              </p:nvSpPr>
              <p:spPr>
                <a:xfrm>
                  <a:off x="1387282" y="1892030"/>
                  <a:ext cx="1462643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𝑘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𝑓</m:t>
                        </m:r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17" name="文本框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87282" y="1892030"/>
                  <a:ext cx="1462643" cy="430887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4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文本框 17"/>
                <p:cNvSpPr txBox="1"/>
                <p:nvPr/>
              </p:nvSpPr>
              <p:spPr>
                <a:xfrm>
                  <a:off x="2665218" y="1892030"/>
                  <a:ext cx="447237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=</m:t>
                        </m:r>
                      </m:oMath>
                    </m:oMathPara>
                  </a14:m>
                  <a:endParaRPr 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18" name="文本框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65218" y="1892030"/>
                  <a:ext cx="447237" cy="43088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文本框 18"/>
                <p:cNvSpPr txBox="1"/>
                <p:nvPr/>
              </p:nvSpPr>
              <p:spPr>
                <a:xfrm>
                  <a:off x="2927748" y="1892030"/>
                  <a:ext cx="1051057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𝑛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𝑓</m:t>
                            </m:r>
                          </m:e>
                        </m:d>
                      </m:oMath>
                    </m:oMathPara>
                  </a14:m>
                  <a:endParaRPr 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19" name="文本框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27748" y="1892030"/>
                  <a:ext cx="1051057" cy="430887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14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文本框 19"/>
                <p:cNvSpPr txBox="1"/>
                <p:nvPr/>
              </p:nvSpPr>
              <p:spPr>
                <a:xfrm>
                  <a:off x="3774641" y="1892029"/>
                  <a:ext cx="447237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=</m:t>
                        </m:r>
                      </m:oMath>
                    </m:oMathPara>
                  </a14:m>
                  <a:endParaRPr 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20" name="文本框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74641" y="1892029"/>
                  <a:ext cx="447237" cy="43088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文本框 20"/>
                <p:cNvSpPr txBox="1"/>
                <p:nvPr/>
              </p:nvSpPr>
              <p:spPr>
                <a:xfrm>
                  <a:off x="3998259" y="1618780"/>
                  <a:ext cx="963534" cy="9773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trlPr>
                              <a:rPr lang="en-US" sz="280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𝑎</m:t>
                            </m:r>
                          </m:sub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𝑏</m:t>
                            </m:r>
                          </m:sup>
                          <m:e/>
                        </m:nary>
                      </m:oMath>
                    </m:oMathPara>
                  </a14:m>
                  <a:endParaRPr 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21" name="文本框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8259" y="1618780"/>
                  <a:ext cx="963534" cy="977383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文本框 21"/>
                <p:cNvSpPr txBox="1"/>
                <p:nvPr/>
              </p:nvSpPr>
              <p:spPr>
                <a:xfrm>
                  <a:off x="4338535" y="1778438"/>
                  <a:ext cx="4281620" cy="68711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box>
                          <m:boxPr>
                            <m:ctrlPr>
                              <a:rPr lang="en-US" sz="280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sz="280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𝑓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sz="2800" i="1"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  <m:t>2</m:t>
                                        </m:r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  <m:t>𝑛</m:t>
                                        </m:r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  <m:t>+2</m:t>
                                        </m:r>
                                      </m:e>
                                    </m:d>
                                  </m:sup>
                                </m:sSup>
                                <m:d>
                                  <m:d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𝜉</m:t>
                                    </m:r>
                                    <m:d>
                                      <m:dPr>
                                        <m:ctrlP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e>
                                </m:d>
                              </m:num>
                              <m:den>
                                <m:d>
                                  <m:d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2</m:t>
                                    </m:r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𝑛</m:t>
                                    </m:r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+2</m:t>
                                    </m:r>
                                  </m:e>
                                </m:d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!</m:t>
                                </m:r>
                              </m:den>
                            </m:f>
                          </m:e>
                        </m:box>
                        <m:sSubSup>
                          <m:sSubSup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𝜔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𝑛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+1</m:t>
                            </m:r>
                          </m:sub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2</m:t>
                            </m:r>
                          </m:sup>
                        </m:sSubSup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𝑥</m:t>
                            </m:r>
                          </m:e>
                        </m:d>
                        <m:r>
                          <a:rPr lang="en-US" sz="28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𝜌</m:t>
                        </m:r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𝑥</m:t>
                            </m:r>
                          </m:e>
                        </m:d>
                        <m:r>
                          <a:rPr lang="en-US" sz="28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𝑑𝑥</m:t>
                        </m:r>
                      </m:oMath>
                    </m:oMathPara>
                  </a14:m>
                  <a:endParaRPr 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22" name="文本框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38535" y="1778438"/>
                  <a:ext cx="4281620" cy="687111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/>
              <p:cNvSpPr txBox="1"/>
              <p:nvPr/>
            </p:nvSpPr>
            <p:spPr>
              <a:xfrm>
                <a:off x="583658" y="2656863"/>
                <a:ext cx="7723763" cy="5304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由于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Sup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𝜔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𝑛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+1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sup>
                    </m:sSubSup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𝜌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≥0</m:t>
                    </m:r>
                  </m:oMath>
                </a14:m>
                <a:r>
                  <a:rPr 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故由积分中值定理得</a:t>
                </a:r>
                <a:endParaRPr 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3" name="文本框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658" y="2656863"/>
                <a:ext cx="7723763" cy="530402"/>
              </a:xfrm>
              <a:prstGeom prst="rect">
                <a:avLst/>
              </a:prstGeom>
              <a:blipFill rotWithShape="0">
                <a:blip r:embed="rId10"/>
                <a:stretch>
                  <a:fillRect l="-1657" t="-14943" b="-275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/>
              <p:cNvSpPr txBox="1"/>
              <p:nvPr/>
            </p:nvSpPr>
            <p:spPr>
              <a:xfrm>
                <a:off x="780309" y="3128897"/>
                <a:ext cx="5747278" cy="9773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𝑅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𝑓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box>
                        <m:box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𝑓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2</m:t>
                                      </m:r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𝑛</m:t>
                                      </m:r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+2</m:t>
                                      </m:r>
                                    </m:e>
                                  </m:d>
                                </m:sup>
                              </m:sSup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𝜂</m:t>
                                  </m:r>
                                </m:e>
                              </m:d>
                            </m:num>
                            <m:den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2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𝑛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+2</m:t>
                                  </m:r>
                                </m:e>
                              </m:d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!</m:t>
                              </m:r>
                            </m:den>
                          </m:f>
                        </m:e>
                      </m:box>
                      <m:nary>
                        <m:nary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𝑎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𝑏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𝑛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2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𝜌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5" name="文本框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309" y="3128897"/>
                <a:ext cx="5747278" cy="977383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/>
              <p:cNvSpPr txBox="1"/>
              <p:nvPr/>
            </p:nvSpPr>
            <p:spPr>
              <a:xfrm>
                <a:off x="583658" y="4074550"/>
                <a:ext cx="820041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zh-CN" altLang="en-US" sz="2800" b="1" dirty="0" smtClean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黑体" panose="02010609060101010101" pitchFamily="49" charset="-122"/>
                    <a:ea typeface="黑体" panose="02010609060101010101" pitchFamily="49" charset="-122"/>
                  </a:rPr>
                  <a:t>定理</a:t>
                </a:r>
                <a:r>
                  <a:rPr lang="en-US" altLang="zh-CN" sz="2800" b="1" dirty="0" smtClean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6</a:t>
                </a:r>
                <a:r>
                  <a:rPr lang="en-US" altLang="zh-CN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高斯求积公式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6.4</m:t>
                        </m:r>
                      </m:e>
                    </m:d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的求积系数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𝐴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全是正数。</a:t>
                </a:r>
                <a:endParaRPr 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6" name="文本框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658" y="4074550"/>
                <a:ext cx="8200419" cy="523220"/>
              </a:xfrm>
              <a:prstGeom prst="rect">
                <a:avLst/>
              </a:prstGeom>
              <a:blipFill rotWithShape="0">
                <a:blip r:embed="rId12"/>
                <a:stretch>
                  <a:fillRect l="-1636" t="-16279" b="-395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/>
              <p:cNvSpPr txBox="1"/>
              <p:nvPr/>
            </p:nvSpPr>
            <p:spPr>
              <a:xfrm>
                <a:off x="583658" y="4597770"/>
                <a:ext cx="8036497" cy="5402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高斯求积公式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6.4</m:t>
                        </m:r>
                      </m:e>
                    </m:d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对每个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Sup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𝑙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𝑘</m:t>
                        </m:r>
                      </m:sub>
                      <m:sup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sup>
                    </m:sSubSup>
                    <m:d>
                      <m:d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</m:e>
                    </m:d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∈</m:t>
                    </m:r>
                    <m:sSub>
                      <m:sSub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𝐻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准确成立。</a:t>
                </a:r>
                <a:endParaRPr 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7" name="文本框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658" y="4597770"/>
                <a:ext cx="8036497" cy="540276"/>
              </a:xfrm>
              <a:prstGeom prst="rect">
                <a:avLst/>
              </a:prstGeom>
              <a:blipFill rotWithShape="0">
                <a:blip r:embed="rId13"/>
                <a:stretch>
                  <a:fillRect l="-1593" t="-12360" b="-25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grpSp>
        <p:nvGrpSpPr>
          <p:cNvPr id="29" name="组合 28"/>
          <p:cNvGrpSpPr/>
          <p:nvPr/>
        </p:nvGrpSpPr>
        <p:grpSpPr>
          <a:xfrm>
            <a:off x="2743201" y="5072964"/>
            <a:ext cx="5386482" cy="1176604"/>
            <a:chOff x="1867711" y="2386426"/>
            <a:chExt cx="5386482" cy="117660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文本框 29"/>
                <p:cNvSpPr txBox="1"/>
                <p:nvPr/>
              </p:nvSpPr>
              <p:spPr>
                <a:xfrm>
                  <a:off x="1867711" y="2748064"/>
                  <a:ext cx="378309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0</m:t>
                        </m:r>
                      </m:oMath>
                    </m:oMathPara>
                  </a14:m>
                  <a:endParaRPr 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30" name="文本框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7711" y="2748064"/>
                  <a:ext cx="378309" cy="430887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文本框 30"/>
                <p:cNvSpPr txBox="1"/>
                <p:nvPr/>
              </p:nvSpPr>
              <p:spPr>
                <a:xfrm>
                  <a:off x="2062149" y="2748064"/>
                  <a:ext cx="448841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&lt;</m:t>
                        </m:r>
                      </m:oMath>
                    </m:oMathPara>
                  </a14:m>
                  <a:endParaRPr 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31" name="文本框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62149" y="2748064"/>
                  <a:ext cx="448841" cy="430887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文本框 31"/>
                <p:cNvSpPr txBox="1"/>
                <p:nvPr/>
              </p:nvSpPr>
              <p:spPr>
                <a:xfrm>
                  <a:off x="2257385" y="2474815"/>
                  <a:ext cx="963534" cy="9773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trlPr>
                              <a:rPr lang="en-US" sz="280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𝑎</m:t>
                            </m:r>
                          </m:sub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𝑏</m:t>
                            </m:r>
                          </m:sup>
                          <m:e/>
                        </m:nary>
                      </m:oMath>
                    </m:oMathPara>
                  </a14:m>
                  <a:endParaRPr 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32" name="文本框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57385" y="2474815"/>
                  <a:ext cx="963534" cy="977383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文本框 32"/>
                <p:cNvSpPr txBox="1"/>
                <p:nvPr/>
              </p:nvSpPr>
              <p:spPr>
                <a:xfrm>
                  <a:off x="2522355" y="2731008"/>
                  <a:ext cx="2090380" cy="4479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𝑙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𝑘</m:t>
                            </m:r>
                          </m:sub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2</m:t>
                            </m:r>
                          </m:sup>
                        </m:sSubSup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𝑥</m:t>
                            </m:r>
                          </m:e>
                        </m:d>
                        <m:r>
                          <a:rPr lang="en-US" sz="28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𝜌</m:t>
                        </m:r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𝑥</m:t>
                            </m:r>
                          </m:e>
                        </m:d>
                        <m:r>
                          <a:rPr lang="en-US" sz="28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𝑑𝑥</m:t>
                        </m:r>
                      </m:oMath>
                    </m:oMathPara>
                  </a14:m>
                  <a:endParaRPr 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33" name="文本框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22355" y="2731008"/>
                  <a:ext cx="2090380" cy="447943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 b="-137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文本框 33"/>
                <p:cNvSpPr txBox="1"/>
                <p:nvPr/>
              </p:nvSpPr>
              <p:spPr>
                <a:xfrm>
                  <a:off x="4447359" y="2748064"/>
                  <a:ext cx="447237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=</m:t>
                        </m:r>
                      </m:oMath>
                    </m:oMathPara>
                  </a14:m>
                  <a:endParaRPr 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34" name="文本框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47359" y="2748064"/>
                  <a:ext cx="447237" cy="430887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文本框 34"/>
                <p:cNvSpPr txBox="1"/>
                <p:nvPr/>
              </p:nvSpPr>
              <p:spPr>
                <a:xfrm>
                  <a:off x="4729345" y="2386426"/>
                  <a:ext cx="1045606" cy="117660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ctrlPr>
                              <a:rPr lang="en-US" sz="280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𝑖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=0</m:t>
                            </m:r>
                          </m:sub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𝑛</m:t>
                            </m:r>
                          </m:sup>
                          <m:e/>
                        </m:nary>
                      </m:oMath>
                    </m:oMathPara>
                  </a14:m>
                  <a:endParaRPr 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35" name="文本框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29345" y="2386426"/>
                  <a:ext cx="1045606" cy="1176604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文本框 35"/>
                <p:cNvSpPr txBox="1"/>
                <p:nvPr/>
              </p:nvSpPr>
              <p:spPr>
                <a:xfrm>
                  <a:off x="5117121" y="2727578"/>
                  <a:ext cx="1417824" cy="4479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𝑖</m:t>
                            </m:r>
                          </m:sub>
                        </m:sSub>
                        <m:sSubSup>
                          <m:sSubSup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𝑙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𝑘</m:t>
                            </m:r>
                          </m:sub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2</m:t>
                            </m:r>
                          </m:sup>
                        </m:sSubSup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36" name="文本框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17121" y="2727578"/>
                  <a:ext cx="1417824" cy="447943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文本框 36"/>
                <p:cNvSpPr txBox="1"/>
                <p:nvPr/>
              </p:nvSpPr>
              <p:spPr>
                <a:xfrm>
                  <a:off x="6354382" y="2746800"/>
                  <a:ext cx="447237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=</m:t>
                        </m:r>
                      </m:oMath>
                    </m:oMathPara>
                  </a14:m>
                  <a:endParaRPr 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37" name="文本框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54382" y="2746800"/>
                  <a:ext cx="447237" cy="430887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文本框 37"/>
                <p:cNvSpPr txBox="1"/>
                <p:nvPr/>
              </p:nvSpPr>
              <p:spPr>
                <a:xfrm>
                  <a:off x="6665762" y="2750400"/>
                  <a:ext cx="588431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38" name="文本框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65762" y="2750400"/>
                  <a:ext cx="588431" cy="430887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</p:grpSp>
      <p:sp>
        <p:nvSpPr>
          <p:cNvPr id="39" name="文本框 38"/>
          <p:cNvSpPr txBox="1"/>
          <p:nvPr/>
        </p:nvSpPr>
        <p:spPr>
          <a:xfrm>
            <a:off x="1344864" y="788978"/>
            <a:ext cx="4832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0070C0"/>
                </a:solidFill>
                <a:ea typeface="字魂54号-贤黑" panose="00000500000000000000" pitchFamily="2" charset="-122"/>
              </a:rPr>
              <a:t>一般理论</a:t>
            </a:r>
            <a:endParaRPr lang="zh-CN" altLang="en-US" sz="2800" dirty="0">
              <a:solidFill>
                <a:srgbClr val="0070C0"/>
              </a:solidFill>
              <a:ea typeface="字魂54号-贤黑" panose="00000500000000000000" pitchFamily="2" charset="-122"/>
            </a:endParaRPr>
          </a:p>
        </p:txBody>
      </p:sp>
      <p:sp>
        <p:nvSpPr>
          <p:cNvPr id="40" name="椭圆 39"/>
          <p:cNvSpPr/>
          <p:nvPr/>
        </p:nvSpPr>
        <p:spPr>
          <a:xfrm>
            <a:off x="857072" y="855442"/>
            <a:ext cx="487791" cy="39029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思源宋体 Heavy" panose="02020900000000000000" pitchFamily="18" charset="-122"/>
                <a:ea typeface="思源宋体 Heavy" panose="02020900000000000000" pitchFamily="18" charset="-122"/>
              </a:rPr>
              <a:t>1</a:t>
            </a:r>
            <a:endParaRPr lang="zh-CN" altLang="en-US" dirty="0">
              <a:latin typeface="思源宋体 Heavy" panose="02020900000000000000" pitchFamily="18" charset="-122"/>
              <a:ea typeface="思源宋体 Heavy" panose="02020900000000000000" pitchFamily="18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/>
              <p:cNvSpPr txBox="1"/>
              <p:nvPr/>
            </p:nvSpPr>
            <p:spPr>
              <a:xfrm>
                <a:off x="7410761" y="3397918"/>
                <a:ext cx="114775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6.10</m:t>
                          </m:r>
                        </m:e>
                      </m:d>
                    </m:oMath>
                  </m:oMathPara>
                </a14:m>
                <a:endParaRPr 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41" name="文本框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0761" y="3397918"/>
                <a:ext cx="1147750" cy="430887"/>
              </a:xfrm>
              <a:prstGeom prst="rect">
                <a:avLst/>
              </a:prstGeom>
              <a:blipFill rotWithShape="0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6038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5" grpId="0"/>
      <p:bldP spid="26" grpId="0"/>
      <p:bldP spid="27" grpId="0"/>
      <p:bldP spid="4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/>
              <p:cNvSpPr txBox="1"/>
              <p:nvPr/>
            </p:nvSpPr>
            <p:spPr>
              <a:xfrm>
                <a:off x="593387" y="1498060"/>
                <a:ext cx="8054502" cy="14619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zh-CN" altLang="en-US" sz="2800" b="1" dirty="0" smtClean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黑体" panose="02010609060101010101" pitchFamily="49" charset="-122"/>
                    <a:ea typeface="黑体" panose="02010609060101010101" pitchFamily="49" charset="-122"/>
                  </a:rPr>
                  <a:t>推论</a:t>
                </a:r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 高斯求积公式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6.4</m:t>
                        </m:r>
                      </m:e>
                    </m:d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是稳定的。</a:t>
                </a:r>
                <a:endParaRPr lang="en-US" altLang="zh-CN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zh-CN" altLang="en-US" sz="2800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黑体" panose="02010609060101010101" pitchFamily="49" charset="-122"/>
                    <a:ea typeface="黑体" panose="02010609060101010101" pitchFamily="49" charset="-122"/>
                  </a:rPr>
                  <a:t>定</a:t>
                </a:r>
                <a:r>
                  <a:rPr lang="zh-CN" altLang="en-US" sz="2800" b="1" dirty="0" smtClean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黑体" panose="02010609060101010101" pitchFamily="49" charset="-122"/>
                    <a:ea typeface="黑体" panose="02010609060101010101" pitchFamily="49" charset="-122"/>
                  </a:rPr>
                  <a:t>理</a:t>
                </a:r>
                <a:r>
                  <a:rPr lang="en-US" altLang="zh-CN" sz="2800" b="1" dirty="0" smtClean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7</a:t>
                </a:r>
                <a:r>
                  <a:rPr lang="en-US" altLang="zh-CN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𝑓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∈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𝐶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𝑎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,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则高斯求积公式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6.4</m:t>
                        </m:r>
                      </m:e>
                    </m:d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是收敛的，即</a:t>
                </a:r>
                <a:endParaRPr 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387" y="1498060"/>
                <a:ext cx="8054502" cy="1461939"/>
              </a:xfrm>
              <a:prstGeom prst="rect">
                <a:avLst/>
              </a:prstGeom>
              <a:blipFill rotWithShape="0">
                <a:blip r:embed="rId2"/>
                <a:stretch>
                  <a:fillRect l="-1589" t="-5833" b="-108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1789125" y="2602149"/>
                <a:ext cx="5663025" cy="1176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800" i="0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𝑛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→+∞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𝑘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func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nary>
                        <m:nary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𝑎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𝑏</m:t>
                          </m:r>
                        </m:sup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𝜌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9125" y="2602149"/>
                <a:ext cx="5663025" cy="117660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sp>
        <p:nvSpPr>
          <p:cNvPr id="15" name="文本框 14"/>
          <p:cNvSpPr txBox="1"/>
          <p:nvPr/>
        </p:nvSpPr>
        <p:spPr>
          <a:xfrm>
            <a:off x="1344864" y="788978"/>
            <a:ext cx="4832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0070C0"/>
                </a:solidFill>
                <a:ea typeface="字魂54号-贤黑" panose="00000500000000000000" pitchFamily="2" charset="-122"/>
              </a:rPr>
              <a:t>一般理论</a:t>
            </a:r>
            <a:endParaRPr lang="zh-CN" altLang="en-US" sz="2800" dirty="0">
              <a:solidFill>
                <a:srgbClr val="0070C0"/>
              </a:solidFill>
              <a:ea typeface="字魂54号-贤黑" panose="00000500000000000000" pitchFamily="2" charset="-122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857072" y="855442"/>
            <a:ext cx="487791" cy="39029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思源宋体 Heavy" panose="02020900000000000000" pitchFamily="18" charset="-122"/>
                <a:ea typeface="思源宋体 Heavy" panose="02020900000000000000" pitchFamily="18" charset="-122"/>
              </a:rPr>
              <a:t>1</a:t>
            </a:r>
            <a:endParaRPr lang="zh-CN" altLang="en-US" dirty="0">
              <a:latin typeface="思源宋体 Heavy" panose="02020900000000000000" pitchFamily="18" charset="-122"/>
              <a:ea typeface="思源宋体 Heavy" panose="02020900000000000000" pitchFamily="18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/>
              <p:cNvSpPr txBox="1"/>
              <p:nvPr/>
            </p:nvSpPr>
            <p:spPr>
              <a:xfrm>
                <a:off x="593386" y="3910519"/>
                <a:ext cx="8385243" cy="15388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高斯求积公式的特点：</a:t>
                </a:r>
                <a:endParaRPr lang="en-US" altLang="zh-CN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zh-CN" altLang="en-US" sz="2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代</a:t>
                </a:r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数精度达到最高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2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𝑛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+1</m:t>
                    </m:r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次；</a:t>
                </a:r>
                <a:endParaRPr lang="en-US" altLang="zh-CN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zh-CN" altLang="en-US" sz="2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节</a:t>
                </a:r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点是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𝑎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,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𝑏</m:t>
                        </m:r>
                      </m:e>
                    </m:d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上的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𝑛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+1</m:t>
                    </m:r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次正交多项式的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𝑛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+1</m:t>
                    </m:r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个零点。</a:t>
                </a:r>
                <a:endParaRPr 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386" y="3910519"/>
                <a:ext cx="8385243" cy="1538883"/>
              </a:xfrm>
              <a:prstGeom prst="rect">
                <a:avLst/>
              </a:prstGeom>
              <a:blipFill rotWithShape="0">
                <a:blip r:embed="rId4"/>
                <a:stretch>
                  <a:fillRect l="-1453" t="-3953" r="-654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9452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344864" y="788978"/>
            <a:ext cx="4832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0070C0"/>
                </a:solidFill>
                <a:ea typeface="字魂54号-贤黑" panose="00000500000000000000" pitchFamily="2" charset="-122"/>
              </a:rPr>
              <a:t>高斯</a:t>
            </a:r>
            <a:r>
              <a:rPr lang="en-US" altLang="zh-CN" sz="2800" dirty="0" smtClean="0">
                <a:solidFill>
                  <a:srgbClr val="0070C0"/>
                </a:solidFill>
                <a:ea typeface="字魂54号-贤黑" panose="00000500000000000000" pitchFamily="2" charset="-122"/>
              </a:rPr>
              <a:t>-</a:t>
            </a:r>
            <a:r>
              <a:rPr lang="zh-CN" altLang="en-US" sz="2800" dirty="0" smtClean="0">
                <a:solidFill>
                  <a:srgbClr val="0070C0"/>
                </a:solidFill>
                <a:ea typeface="字魂54号-贤黑" panose="00000500000000000000" pitchFamily="2" charset="-122"/>
              </a:rPr>
              <a:t>勒让德求积公式</a:t>
            </a:r>
            <a:endParaRPr lang="zh-CN" altLang="en-US" sz="2800" dirty="0">
              <a:solidFill>
                <a:srgbClr val="0070C0"/>
              </a:solidFill>
              <a:ea typeface="字魂54号-贤黑" panose="00000500000000000000" pitchFamily="2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857072" y="855442"/>
            <a:ext cx="487791" cy="39029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思源宋体 Heavy" panose="02020900000000000000" pitchFamily="18" charset="-122"/>
                <a:ea typeface="思源宋体 Heavy" panose="02020900000000000000" pitchFamily="18" charset="-122"/>
              </a:rPr>
              <a:t>2</a:t>
            </a:r>
            <a:endParaRPr lang="zh-CN" altLang="en-US" dirty="0">
              <a:latin typeface="思源宋体 Heavy" panose="02020900000000000000" pitchFamily="18" charset="-122"/>
              <a:ea typeface="思源宋体 Heavy" panose="02020900000000000000" pitchFamily="18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593387" y="1488332"/>
                <a:ext cx="7869677" cy="42275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在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−1,1</m:t>
                        </m:r>
                      </m:e>
                    </m:d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上带权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𝜌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≡1</m:t>
                    </m:r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的高斯求积公式</a:t>
                </a:r>
                <a:endParaRPr lang="en-US" altLang="zh-CN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1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1</m:t>
                          </m:r>
                        </m:sup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𝑑𝑥</m:t>
                          </m:r>
                        </m:e>
                      </m:nary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≈</m:t>
                      </m:r>
                      <m:nary>
                        <m:naryPr>
                          <m:chr m:val="∑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𝑘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=0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           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6.11</m:t>
                          </m:r>
                        </m:e>
                      </m:d>
                    </m:oMath>
                  </m:oMathPara>
                </a14:m>
                <a:endParaRPr 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0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,⋯,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是勒让德多项式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𝑃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𝑛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+1</m:t>
                        </m:r>
                      </m:sub>
                    </m:sSub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的零点。</a:t>
                </a:r>
                <a:endParaRPr lang="en-US" altLang="zh-CN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spcBef>
                    <a:spcPts val="600"/>
                  </a:spcBef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6.11</m:t>
                        </m:r>
                      </m:e>
                    </m:d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式又称为</a:t>
                </a:r>
                <a:r>
                  <a:rPr lang="zh-CN" altLang="en-US" sz="2800" dirty="0" smtClean="0">
                    <a:solidFill>
                      <a:srgbClr val="731B7B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黑体" panose="02010609060101010101" pitchFamily="49" charset="-122"/>
                    <a:ea typeface="黑体" panose="02010609060101010101" pitchFamily="49" charset="-122"/>
                  </a:rPr>
                  <a:t>高斯</a:t>
                </a:r>
                <a:r>
                  <a:rPr lang="en-US" altLang="zh-CN" sz="2800" dirty="0" smtClean="0">
                    <a:solidFill>
                      <a:srgbClr val="731B7B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黑体" panose="02010609060101010101" pitchFamily="49" charset="-122"/>
                    <a:ea typeface="黑体" panose="02010609060101010101" pitchFamily="49" charset="-122"/>
                  </a:rPr>
                  <a:t>-</a:t>
                </a:r>
                <a:r>
                  <a:rPr lang="zh-CN" altLang="en-US" sz="2800" dirty="0" smtClean="0">
                    <a:solidFill>
                      <a:srgbClr val="731B7B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黑体" panose="02010609060101010101" pitchFamily="49" charset="-122"/>
                    <a:ea typeface="黑体" panose="02010609060101010101" pitchFamily="49" charset="-122"/>
                  </a:rPr>
                  <a:t>勒让德求积公式</a:t>
                </a:r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。</a:t>
                </a:r>
                <a:endParaRPr lang="en-US" altLang="zh-CN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若取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𝑃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𝑥</m:t>
                    </m:r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的零点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0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=0</m:t>
                    </m:r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做节点构造求积公式</a:t>
                </a:r>
                <a:endParaRPr lang="en-US" altLang="zh-CN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1</m:t>
                          </m:r>
                        </m:sup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𝑑𝑥</m:t>
                          </m:r>
                        </m:e>
                      </m:nary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≈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𝐴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0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𝑓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387" y="1488332"/>
                <a:ext cx="7869677" cy="4227568"/>
              </a:xfrm>
              <a:prstGeom prst="rect">
                <a:avLst/>
              </a:prstGeom>
              <a:blipFill rotWithShape="0">
                <a:blip r:embed="rId2"/>
                <a:stretch>
                  <a:fillRect l="-1549" t="-1729" r="-12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2723745" y="5630424"/>
                <a:ext cx="565177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它对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𝑓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=1</m:t>
                    </m:r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准确成立，得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𝐴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0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=2</m:t>
                    </m:r>
                  </m:oMath>
                </a14:m>
                <a:endParaRPr 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3745" y="5630424"/>
                <a:ext cx="5651770" cy="523220"/>
              </a:xfrm>
              <a:prstGeom prst="rect">
                <a:avLst/>
              </a:prstGeom>
              <a:blipFill rotWithShape="0">
                <a:blip r:embed="rId3"/>
                <a:stretch>
                  <a:fillRect l="-2265" t="-15294" b="-305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9969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593387" y="1488332"/>
                <a:ext cx="7762673" cy="41440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再取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𝑃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</m:t>
                        </m:r>
                      </m:num>
                      <m:den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3</m:t>
                        </m:r>
                        <m:sSup>
                          <m:sSup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p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−1</m:t>
                        </m:r>
                      </m:e>
                    </m:d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的两个零点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±</m:t>
                    </m:r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3</m:t>
                            </m:r>
                          </m:e>
                        </m:rad>
                      </m:den>
                    </m:f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构造求积公式</a:t>
                </a:r>
                <a:endParaRPr lang="en-US" altLang="zh-CN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1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1</m:t>
                          </m:r>
                        </m:sup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𝑑𝑥</m:t>
                          </m:r>
                        </m:e>
                      </m:nary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≈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𝐴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0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𝑓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−</m:t>
                          </m:r>
                          <m:box>
                            <m:box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1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3</m:t>
                                      </m:r>
                                    </m:e>
                                  </m:rad>
                                </m:den>
                              </m:f>
                            </m:e>
                          </m:box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𝐴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𝑓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box>
                            <m:box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1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3</m:t>
                                      </m:r>
                                    </m:e>
                                  </m:rad>
                                </m:den>
                              </m:f>
                            </m:e>
                          </m:box>
                        </m:e>
                      </m:d>
                    </m:oMath>
                  </m:oMathPara>
                </a14:m>
                <a:endParaRPr 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它对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𝑓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=1, 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𝑥</m:t>
                    </m:r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准确成立，得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𝐴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0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𝐴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=1</m:t>
                    </m:r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。</a:t>
                </a:r>
                <a:endParaRPr lang="en-US" altLang="zh-CN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zh-CN" altLang="en-US" sz="2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类似</a:t>
                </a:r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地，可得三点高斯</a:t>
                </a:r>
                <a:r>
                  <a:rPr lang="en-US" altLang="zh-CN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-</a:t>
                </a:r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勒让德公式是</a:t>
                </a:r>
                <a:endParaRPr lang="en-US" altLang="zh-CN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1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1</m:t>
                          </m:r>
                        </m:sup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𝑑𝑥</m:t>
                          </m:r>
                        </m:e>
                      </m:nary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≈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5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9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𝑓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−</m:t>
                          </m:r>
                          <m:box>
                            <m:box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fPr>
                                <m:num>
                                  <m:rad>
                                    <m:radPr>
                                      <m:degHide m:val="on"/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15</m:t>
                                      </m:r>
                                    </m:e>
                                  </m:rad>
                                </m:num>
                                <m:den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5</m:t>
                                  </m:r>
                                </m:den>
                              </m:f>
                            </m:e>
                          </m:box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+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8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9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𝑓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0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+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5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9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𝑓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box>
                            <m:box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fPr>
                                <m:num>
                                  <m:rad>
                                    <m:radPr>
                                      <m:degHide m:val="on"/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15</m:t>
                                      </m:r>
                                    </m:e>
                                  </m:rad>
                                </m:num>
                                <m:den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5</m:t>
                                  </m:r>
                                </m:den>
                              </m:f>
                            </m:e>
                          </m:box>
                        </m:e>
                      </m:d>
                    </m:oMath>
                  </m:oMathPara>
                </a14:m>
                <a:endParaRPr 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387" y="1488332"/>
                <a:ext cx="7762673" cy="4144083"/>
              </a:xfrm>
              <a:prstGeom prst="rect">
                <a:avLst/>
              </a:prstGeom>
              <a:blipFill rotWithShape="0">
                <a:blip r:embed="rId2"/>
                <a:stretch>
                  <a:fillRect l="-1570" r="-13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sp>
        <p:nvSpPr>
          <p:cNvPr id="3" name="文本框 2"/>
          <p:cNvSpPr txBox="1"/>
          <p:nvPr/>
        </p:nvSpPr>
        <p:spPr>
          <a:xfrm>
            <a:off x="1344864" y="788978"/>
            <a:ext cx="4832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0070C0"/>
                </a:solidFill>
                <a:ea typeface="字魂54号-贤黑" panose="00000500000000000000" pitchFamily="2" charset="-122"/>
              </a:rPr>
              <a:t>高斯</a:t>
            </a:r>
            <a:r>
              <a:rPr lang="en-US" altLang="zh-CN" sz="2800" dirty="0" smtClean="0">
                <a:solidFill>
                  <a:srgbClr val="0070C0"/>
                </a:solidFill>
                <a:ea typeface="字魂54号-贤黑" panose="00000500000000000000" pitchFamily="2" charset="-122"/>
              </a:rPr>
              <a:t>-</a:t>
            </a:r>
            <a:r>
              <a:rPr lang="zh-CN" altLang="en-US" sz="2800" dirty="0" smtClean="0">
                <a:solidFill>
                  <a:srgbClr val="0070C0"/>
                </a:solidFill>
                <a:ea typeface="字魂54号-贤黑" panose="00000500000000000000" pitchFamily="2" charset="-122"/>
              </a:rPr>
              <a:t>勒让德求积公式</a:t>
            </a:r>
            <a:endParaRPr lang="zh-CN" altLang="en-US" sz="2800" dirty="0">
              <a:solidFill>
                <a:srgbClr val="0070C0"/>
              </a:solidFill>
              <a:ea typeface="字魂54号-贤黑" panose="00000500000000000000" pitchFamily="2" charset="-122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857072" y="855442"/>
            <a:ext cx="487791" cy="39029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思源宋体 Heavy" panose="02020900000000000000" pitchFamily="18" charset="-122"/>
                <a:ea typeface="思源宋体 Heavy" panose="02020900000000000000" pitchFamily="18" charset="-122"/>
              </a:rPr>
              <a:t>2</a:t>
            </a:r>
            <a:endParaRPr lang="zh-CN" altLang="en-US" dirty="0">
              <a:latin typeface="思源宋体 Heavy" panose="02020900000000000000" pitchFamily="18" charset="-122"/>
              <a:ea typeface="思源宋体 Heavy" panose="020209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08490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593387" y="1478604"/>
                <a:ext cx="778212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公式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6.11</m:t>
                        </m:r>
                      </m:e>
                    </m:d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的余项由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6.10</m:t>
                        </m:r>
                      </m:e>
                    </m:d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式得</a:t>
                </a:r>
                <a:endParaRPr 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387" y="1478604"/>
                <a:ext cx="7782128" cy="523220"/>
              </a:xfrm>
              <a:prstGeom prst="rect">
                <a:avLst/>
              </a:prstGeom>
              <a:blipFill rotWithShape="0">
                <a:blip r:embed="rId2"/>
                <a:stretch>
                  <a:fillRect l="-1566" t="-15294" b="-305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593387" y="1962912"/>
                <a:ext cx="6894773" cy="9652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𝑅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𝑓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box>
                        <m:box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𝑓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2</m:t>
                                      </m:r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𝑛</m:t>
                                      </m:r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+2</m:t>
                                      </m:r>
                                    </m:e>
                                  </m:d>
                                </m:sup>
                              </m:sSup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𝜂</m:t>
                                  </m:r>
                                </m:e>
                              </m:d>
                            </m:num>
                            <m:den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2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𝑛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+2</m:t>
                                  </m:r>
                                </m:e>
                              </m:d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!</m:t>
                              </m:r>
                            </m:den>
                          </m:f>
                        </m:e>
                      </m:box>
                      <m:nary>
                        <m:nary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1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1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̃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𝑃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𝑛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2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𝑑𝑥</m:t>
                          </m:r>
                        </m:e>
                      </m:nary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,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𝜂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−1,1</m:t>
                          </m:r>
                        </m:e>
                      </m:d>
                    </m:oMath>
                  </m:oMathPara>
                </a14:m>
                <a:endParaRPr 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387" y="1962912"/>
                <a:ext cx="6894773" cy="96520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593387" y="2928113"/>
                <a:ext cx="7324928" cy="5309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zh-CN" altLang="en-US" sz="280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acc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𝑃</m:t>
                            </m:r>
                          </m:e>
                        </m:acc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𝑛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+1</m:t>
                        </m:r>
                      </m:sub>
                    </m:sSub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是最高次项系数为</a:t>
                </a:r>
                <a14:m>
                  <m:oMath xmlns:m="http://schemas.openxmlformats.org/officeDocument/2006/math">
                    <m:r>
                      <a:rPr lang="en-US" altLang="zh-CN" sz="2800" dirty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1</m:t>
                    </m:r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的勒让德多项式。</a:t>
                </a:r>
                <a:endParaRPr 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387" y="2928113"/>
                <a:ext cx="7324928" cy="530915"/>
              </a:xfrm>
              <a:prstGeom prst="rect">
                <a:avLst/>
              </a:prstGeom>
              <a:blipFill rotWithShape="0">
                <a:blip r:embed="rId4"/>
                <a:stretch>
                  <a:fillRect t="-12644" r="-998" b="-287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593387" y="3375491"/>
                <a:ext cx="7441660" cy="8719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𝑃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𝑛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+1</m:t>
                        </m:r>
                      </m:sub>
                    </m:sSub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的最高次项系数为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2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𝑛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+2</m:t>
                            </m:r>
                          </m:e>
                        </m:d>
                        <m:r>
                          <a:rPr lang="en-US" sz="28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!</m:t>
                        </m:r>
                      </m:num>
                      <m:den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2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𝑛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+1</m:t>
                            </m:r>
                          </m:sup>
                        </m:sSup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𝑛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+1</m:t>
                                    </m:r>
                                  </m:e>
                                </m:d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!</m:t>
                                </m:r>
                              </m:e>
                            </m:d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387" y="3375491"/>
                <a:ext cx="7441660" cy="87190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grpSp>
        <p:nvGrpSpPr>
          <p:cNvPr id="8" name="组合 7"/>
          <p:cNvGrpSpPr/>
          <p:nvPr/>
        </p:nvGrpSpPr>
        <p:grpSpPr>
          <a:xfrm>
            <a:off x="3679786" y="4114566"/>
            <a:ext cx="4563661" cy="965201"/>
            <a:chOff x="1060314" y="3711102"/>
            <a:chExt cx="4563661" cy="96520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文本框 8"/>
                <p:cNvSpPr txBox="1"/>
                <p:nvPr/>
              </p:nvSpPr>
              <p:spPr>
                <a:xfrm>
                  <a:off x="1060314" y="3711102"/>
                  <a:ext cx="1010084" cy="96520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trlPr>
                              <a:rPr lang="en-US" sz="280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−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1</m:t>
                            </m:r>
                          </m:sub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1</m:t>
                            </m:r>
                          </m:sup>
                          <m:e/>
                        </m:nary>
                      </m:oMath>
                    </m:oMathPara>
                  </a14:m>
                  <a:endParaRPr 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9" name="文本框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0314" y="3711102"/>
                  <a:ext cx="1010084" cy="965201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本框 9"/>
                <p:cNvSpPr txBox="1"/>
                <p:nvPr/>
              </p:nvSpPr>
              <p:spPr>
                <a:xfrm>
                  <a:off x="1274323" y="3973321"/>
                  <a:ext cx="1805814" cy="44076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SupPr>
                          <m:e>
                            <m:acc>
                              <m:accPr>
                                <m:chr m:val="̃"/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acc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𝑃</m:t>
                                </m:r>
                              </m:e>
                            </m:acc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𝑛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+1</m:t>
                            </m:r>
                          </m:sub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2</m:t>
                            </m:r>
                          </m:sup>
                        </m:sSubSup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𝑥</m:t>
                            </m:r>
                          </m:e>
                        </m:d>
                        <m:r>
                          <a:rPr lang="en-US" sz="28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𝑑𝑥</m:t>
                        </m:r>
                      </m:oMath>
                    </m:oMathPara>
                  </a14:m>
                  <a:endParaRPr 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10" name="文本框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74323" y="3973321"/>
                  <a:ext cx="1805814" cy="44076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13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文本框 10"/>
                <p:cNvSpPr txBox="1"/>
                <p:nvPr/>
              </p:nvSpPr>
              <p:spPr>
                <a:xfrm>
                  <a:off x="2928026" y="3983196"/>
                  <a:ext cx="447237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=</m:t>
                        </m:r>
                      </m:oMath>
                    </m:oMathPara>
                  </a14:m>
                  <a:endParaRPr 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11" name="文本框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28026" y="3983196"/>
                  <a:ext cx="447237" cy="430887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本框 11"/>
                <p:cNvSpPr txBox="1"/>
                <p:nvPr/>
              </p:nvSpPr>
              <p:spPr>
                <a:xfrm>
                  <a:off x="3219855" y="3764367"/>
                  <a:ext cx="2404120" cy="87812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box>
                          <m:boxPr>
                            <m:ctrlPr>
                              <a:rPr lang="en-US" sz="280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sz="280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2</m:t>
                                    </m:r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𝑛</m:t>
                                    </m:r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+3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2800" i="1"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</m:ctrlPr>
                                      </m:dPr>
                                      <m:e>
                                        <m:d>
                                          <m:dPr>
                                            <m:ctrlPr>
                                              <a:rPr lang="en-US" sz="2800" i="1">
                                                <a:latin typeface="Cambria Math" panose="02040503050406030204" pitchFamily="18" charset="0"/>
                                                <a:ea typeface="黑体" panose="02010609060101010101" pitchFamily="49" charset="-122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800" i="1">
                                                <a:latin typeface="Cambria Math" panose="02040503050406030204" pitchFamily="18" charset="0"/>
                                                <a:ea typeface="黑体" panose="02010609060101010101" pitchFamily="49" charset="-122"/>
                                              </a:rPr>
                                              <m:t>𝑛</m:t>
                                            </m:r>
                                            <m:r>
                                              <a:rPr lang="en-US" sz="2800" i="1">
                                                <a:latin typeface="Cambria Math" panose="02040503050406030204" pitchFamily="18" charset="0"/>
                                                <a:ea typeface="黑体" panose="02010609060101010101" pitchFamily="49" charset="-122"/>
                                              </a:rPr>
                                              <m:t>+1</m:t>
                                            </m:r>
                                          </m:e>
                                        </m:d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  <m:t>!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4</m:t>
                                    </m:r>
                                  </m:sup>
                                </m:sSup>
                              </m:num>
                              <m:den>
                                <m:d>
                                  <m:d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2</m:t>
                                    </m:r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𝑛</m:t>
                                    </m:r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+3</m:t>
                                    </m:r>
                                  </m:e>
                                </m:d>
                                <m:sSup>
                                  <m:sSup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2800" i="1"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</m:ctrlPr>
                                      </m:dPr>
                                      <m:e>
                                        <m:d>
                                          <m:dPr>
                                            <m:ctrlPr>
                                              <a:rPr lang="en-US" sz="2800" i="1">
                                                <a:latin typeface="Cambria Math" panose="02040503050406030204" pitchFamily="18" charset="0"/>
                                                <a:ea typeface="黑体" panose="02010609060101010101" pitchFamily="49" charset="-122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800" i="1">
                                                <a:latin typeface="Cambria Math" panose="02040503050406030204" pitchFamily="18" charset="0"/>
                                                <a:ea typeface="黑体" panose="02010609060101010101" pitchFamily="49" charset="-122"/>
                                              </a:rPr>
                                              <m:t>2</m:t>
                                            </m:r>
                                            <m:r>
                                              <a:rPr lang="en-US" sz="2800" i="1">
                                                <a:latin typeface="Cambria Math" panose="02040503050406030204" pitchFamily="18" charset="0"/>
                                                <a:ea typeface="黑体" panose="02010609060101010101" pitchFamily="49" charset="-122"/>
                                              </a:rPr>
                                              <m:t>𝑛</m:t>
                                            </m:r>
                                            <m:r>
                                              <a:rPr lang="en-US" sz="2800" i="1">
                                                <a:latin typeface="Cambria Math" panose="02040503050406030204" pitchFamily="18" charset="0"/>
                                                <a:ea typeface="黑体" panose="02010609060101010101" pitchFamily="49" charset="-122"/>
                                              </a:rPr>
                                              <m:t>+2</m:t>
                                            </m:r>
                                          </m:e>
                                        </m:d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  <m:t>!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box>
                      </m:oMath>
                    </m:oMathPara>
                  </a14:m>
                  <a:endParaRPr 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12" name="文本框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19855" y="3764367"/>
                  <a:ext cx="2404120" cy="878126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</p:grpSp>
      <p:grpSp>
        <p:nvGrpSpPr>
          <p:cNvPr id="13" name="组合 12"/>
          <p:cNvGrpSpPr/>
          <p:nvPr/>
        </p:nvGrpSpPr>
        <p:grpSpPr>
          <a:xfrm>
            <a:off x="544747" y="4114566"/>
            <a:ext cx="3008575" cy="965201"/>
            <a:chOff x="1498294" y="3584643"/>
            <a:chExt cx="3008575" cy="96520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本框 13"/>
                <p:cNvSpPr txBox="1"/>
                <p:nvPr/>
              </p:nvSpPr>
              <p:spPr>
                <a:xfrm>
                  <a:off x="1498294" y="3584643"/>
                  <a:ext cx="1010084" cy="96520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trlPr>
                              <a:rPr lang="en-US" sz="280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−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1</m:t>
                            </m:r>
                          </m:sub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1</m:t>
                            </m:r>
                          </m:sup>
                          <m:e/>
                        </m:nary>
                      </m:oMath>
                    </m:oMathPara>
                  </a14:m>
                  <a:endParaRPr 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14" name="文本框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98294" y="3584643"/>
                  <a:ext cx="1010084" cy="965201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本框 14"/>
                <p:cNvSpPr txBox="1"/>
                <p:nvPr/>
              </p:nvSpPr>
              <p:spPr>
                <a:xfrm>
                  <a:off x="1712068" y="3848208"/>
                  <a:ext cx="1805814" cy="43806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𝑛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+1</m:t>
                            </m:r>
                          </m:sub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2</m:t>
                            </m:r>
                          </m:sup>
                        </m:sSubSup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𝑥</m:t>
                            </m:r>
                          </m:e>
                        </m:d>
                        <m:r>
                          <a:rPr lang="en-US" sz="28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𝑑𝑥</m:t>
                        </m:r>
                      </m:oMath>
                    </m:oMathPara>
                  </a14:m>
                  <a:endParaRPr 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15" name="文本框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12068" y="3848208"/>
                  <a:ext cx="1805814" cy="438069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本框 15"/>
                <p:cNvSpPr txBox="1"/>
                <p:nvPr/>
              </p:nvSpPr>
              <p:spPr>
                <a:xfrm>
                  <a:off x="3365770" y="3855390"/>
                  <a:ext cx="447237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=</m:t>
                        </m:r>
                      </m:oMath>
                    </m:oMathPara>
                  </a14:m>
                  <a:endParaRPr 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16" name="文本框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65770" y="3855390"/>
                  <a:ext cx="447237" cy="430887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文本框 16"/>
                <p:cNvSpPr txBox="1"/>
                <p:nvPr/>
              </p:nvSpPr>
              <p:spPr>
                <a:xfrm>
                  <a:off x="3657599" y="3804752"/>
                  <a:ext cx="849270" cy="50552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box>
                          <m:boxPr>
                            <m:ctrlPr>
                              <a:rPr lang="en-US" sz="280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sz="280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fPr>
                              <m:num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2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𝑛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+3</m:t>
                                </m:r>
                              </m:den>
                            </m:f>
                          </m:e>
                        </m:box>
                      </m:oMath>
                    </m:oMathPara>
                  </a14:m>
                  <a:endParaRPr 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17" name="文本框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57599" y="3804752"/>
                  <a:ext cx="849270" cy="505523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/>
              <p:cNvSpPr txBox="1"/>
              <p:nvPr/>
            </p:nvSpPr>
            <p:spPr>
              <a:xfrm>
                <a:off x="2756669" y="5167046"/>
                <a:ext cx="5360314" cy="8781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𝑅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𝑓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box>
                        <m:box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2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𝑛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+3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</a:rPr>
                                            <m:t>𝑛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</a:rPr>
                                            <m:t>+1</m:t>
                                          </m:r>
                                        </m:e>
                                      </m:d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!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4</m:t>
                                  </m:r>
                                </m:sup>
                              </m:sSup>
                            </m:num>
                            <m:den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2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𝑛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+3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</a:rPr>
                                            <m:t>2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</a:rPr>
                                            <m:t>𝑛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</a:rPr>
                                            <m:t>+2</m:t>
                                          </m:r>
                                        </m:e>
                                      </m:d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!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3</m:t>
                                  </m:r>
                                </m:sup>
                              </m:sSup>
                            </m:den>
                          </m:f>
                        </m:e>
                      </m:box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2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𝑛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+2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𝜂</m:t>
                          </m:r>
                        </m:e>
                      </m:d>
                    </m:oMath>
                  </m:oMathPara>
                </a14:m>
                <a:endParaRPr 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6669" y="5167046"/>
                <a:ext cx="5360314" cy="878126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sp>
        <p:nvSpPr>
          <p:cNvPr id="19" name="文本框 18"/>
          <p:cNvSpPr txBox="1"/>
          <p:nvPr/>
        </p:nvSpPr>
        <p:spPr>
          <a:xfrm>
            <a:off x="1344864" y="788978"/>
            <a:ext cx="4832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0070C0"/>
                </a:solidFill>
                <a:ea typeface="字魂54号-贤黑" panose="00000500000000000000" pitchFamily="2" charset="-122"/>
              </a:rPr>
              <a:t>高斯</a:t>
            </a:r>
            <a:r>
              <a:rPr lang="en-US" altLang="zh-CN" sz="2800" dirty="0" smtClean="0">
                <a:solidFill>
                  <a:srgbClr val="0070C0"/>
                </a:solidFill>
                <a:ea typeface="字魂54号-贤黑" panose="00000500000000000000" pitchFamily="2" charset="-122"/>
              </a:rPr>
              <a:t>-</a:t>
            </a:r>
            <a:r>
              <a:rPr lang="zh-CN" altLang="en-US" sz="2800" dirty="0" smtClean="0">
                <a:solidFill>
                  <a:srgbClr val="0070C0"/>
                </a:solidFill>
                <a:ea typeface="字魂54号-贤黑" panose="00000500000000000000" pitchFamily="2" charset="-122"/>
              </a:rPr>
              <a:t>勒让德求积公式</a:t>
            </a:r>
            <a:endParaRPr lang="zh-CN" altLang="en-US" sz="2800" dirty="0">
              <a:solidFill>
                <a:srgbClr val="0070C0"/>
              </a:solidFill>
              <a:ea typeface="字魂54号-贤黑" panose="00000500000000000000" pitchFamily="2" charset="-122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857072" y="855442"/>
            <a:ext cx="487791" cy="39029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思源宋体 Heavy" panose="02020900000000000000" pitchFamily="18" charset="-122"/>
                <a:ea typeface="思源宋体 Heavy" panose="02020900000000000000" pitchFamily="18" charset="-122"/>
              </a:rPr>
              <a:t>2</a:t>
            </a:r>
            <a:endParaRPr lang="zh-CN" altLang="en-US" dirty="0">
              <a:latin typeface="思源宋体 Heavy" panose="02020900000000000000" pitchFamily="18" charset="-122"/>
              <a:ea typeface="思源宋体 Heavy" panose="020209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77061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1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593387" y="1488332"/>
                <a:ext cx="7723762" cy="7033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=1</m:t>
                    </m:r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时，有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𝑅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𝑓</m:t>
                        </m:r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</m:t>
                        </m:r>
                      </m:num>
                      <m:den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135</m:t>
                        </m:r>
                      </m:den>
                    </m:f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𝑓</m:t>
                        </m:r>
                      </m:e>
                      <m:sup>
                        <m:d>
                          <m:d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4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𝜂</m:t>
                        </m:r>
                      </m:e>
                    </m:d>
                  </m:oMath>
                </a14:m>
                <a:endParaRPr 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387" y="1488332"/>
                <a:ext cx="7723762" cy="703398"/>
              </a:xfrm>
              <a:prstGeom prst="rect">
                <a:avLst/>
              </a:prstGeom>
              <a:blipFill rotWithShape="0">
                <a:blip r:embed="rId2"/>
                <a:stretch>
                  <a:fillRect b="-60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/>
              <p:cNvSpPr txBox="1"/>
              <p:nvPr/>
            </p:nvSpPr>
            <p:spPr>
              <a:xfrm>
                <a:off x="593387" y="2143090"/>
                <a:ext cx="7519481" cy="25851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它比区间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−1,1</m:t>
                        </m:r>
                      </m:e>
                    </m:d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上辛普森公式的余项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𝑅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𝑓</m:t>
                        </m:r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=−</m:t>
                    </m:r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</m:t>
                        </m:r>
                      </m:num>
                      <m:den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90</m:t>
                        </m:r>
                      </m:den>
                    </m:f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𝑓</m:t>
                        </m:r>
                      </m:e>
                      <m:sup>
                        <m:d>
                          <m:d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4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𝜉</m:t>
                        </m:r>
                      </m:e>
                    </m:d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还小，且比辛普森公式少算一个函数值。</a:t>
                </a:r>
                <a:endParaRPr lang="en-US" altLang="zh-CN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当积分区间不是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−1,1</m:t>
                        </m:r>
                      </m:e>
                    </m:d>
                  </m:oMath>
                </a14:m>
                <a:r>
                  <a:rPr 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而是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𝑎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,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𝑏</m:t>
                        </m:r>
                      </m:e>
                    </m:d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时，做变换</a:t>
                </a:r>
                <a:endParaRPr lang="en-US" altLang="zh-CN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box>
                        <m:box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𝑏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−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𝑎</m:t>
                              </m:r>
                            </m:num>
                            <m:den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2</m:t>
                              </m:r>
                            </m:den>
                          </m:f>
                        </m:e>
                      </m:box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+</m:t>
                      </m:r>
                      <m:box>
                        <m:box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𝑎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+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2</m:t>
                              </m:r>
                            </m:den>
                          </m:f>
                        </m:e>
                      </m:box>
                    </m:oMath>
                  </m:oMathPara>
                </a14:m>
                <a:endParaRPr lang="en-US" sz="2800" b="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387" y="2143090"/>
                <a:ext cx="7519481" cy="2585195"/>
              </a:xfrm>
              <a:prstGeom prst="rect">
                <a:avLst/>
              </a:prstGeom>
              <a:blipFill rotWithShape="0">
                <a:blip r:embed="rId3"/>
                <a:stretch>
                  <a:fillRect l="-1621" t="-3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/>
              <p:cNvSpPr txBox="1"/>
              <p:nvPr/>
            </p:nvSpPr>
            <p:spPr>
              <a:xfrm>
                <a:off x="1801983" y="4607975"/>
                <a:ext cx="5818259" cy="9773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𝑎</m:t>
                          </m:r>
                        </m:sub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𝑏</m:t>
                          </m:r>
                        </m:sup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𝑑𝑥</m:t>
                          </m:r>
                        </m:e>
                      </m:nary>
                      <m:r>
                        <a:rPr lang="en-US" sz="2800" i="1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box>
                        <m:boxPr>
                          <m:ctrlPr>
                            <a:rPr lang="en-US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fPr>
                            <m:num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𝑏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−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𝑎</m:t>
                              </m:r>
                            </m:num>
                            <m:den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2</m:t>
                              </m:r>
                            </m:den>
                          </m:f>
                        </m:e>
                      </m:box>
                      <m:nary>
                        <m:naryPr>
                          <m:ctrlPr>
                            <a:rPr lang="en-US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−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1</m:t>
                          </m:r>
                        </m:sub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1</m:t>
                          </m:r>
                        </m:sup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box>
                                <m:box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boxPr>
                                <m:e>
                                  <m:argPr>
                                    <m:argSz m:val="-1"/>
                                  </m:argPr>
                                  <m:f>
                                    <m:f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𝑏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−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𝑎</m:t>
                                      </m:r>
                                    </m:num>
                                    <m:den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box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𝑡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+</m:t>
                              </m:r>
                              <m:box>
                                <m:box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boxPr>
                                <m:e>
                                  <m:argPr>
                                    <m:argSz m:val="-1"/>
                                  </m:argPr>
                                  <m:f>
                                    <m:f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𝑎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+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𝑏</m:t>
                                      </m:r>
                                    </m:num>
                                    <m:den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box>
                            </m:e>
                          </m:d>
                          <m:r>
                            <a:rPr lang="en-US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1983" y="4607975"/>
                <a:ext cx="5818259" cy="97738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sp>
        <p:nvSpPr>
          <p:cNvPr id="17" name="文本框 16"/>
          <p:cNvSpPr txBox="1"/>
          <p:nvPr/>
        </p:nvSpPr>
        <p:spPr>
          <a:xfrm>
            <a:off x="1344864" y="788978"/>
            <a:ext cx="4832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0070C0"/>
                </a:solidFill>
                <a:ea typeface="字魂54号-贤黑" panose="00000500000000000000" pitchFamily="2" charset="-122"/>
              </a:rPr>
              <a:t>高斯</a:t>
            </a:r>
            <a:r>
              <a:rPr lang="en-US" altLang="zh-CN" sz="2800" dirty="0" smtClean="0">
                <a:solidFill>
                  <a:srgbClr val="0070C0"/>
                </a:solidFill>
                <a:ea typeface="字魂54号-贤黑" panose="00000500000000000000" pitchFamily="2" charset="-122"/>
              </a:rPr>
              <a:t>-</a:t>
            </a:r>
            <a:r>
              <a:rPr lang="zh-CN" altLang="en-US" sz="2800" dirty="0" smtClean="0">
                <a:solidFill>
                  <a:srgbClr val="0070C0"/>
                </a:solidFill>
                <a:ea typeface="字魂54号-贤黑" panose="00000500000000000000" pitchFamily="2" charset="-122"/>
              </a:rPr>
              <a:t>勒让德求积公式</a:t>
            </a:r>
            <a:endParaRPr lang="zh-CN" altLang="en-US" sz="2800" dirty="0">
              <a:solidFill>
                <a:srgbClr val="0070C0"/>
              </a:solidFill>
              <a:ea typeface="字魂54号-贤黑" panose="00000500000000000000" pitchFamily="2" charset="-122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857072" y="855442"/>
            <a:ext cx="487791" cy="39029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思源宋体 Heavy" panose="02020900000000000000" pitchFamily="18" charset="-122"/>
                <a:ea typeface="思源宋体 Heavy" panose="02020900000000000000" pitchFamily="18" charset="-122"/>
              </a:rPr>
              <a:t>2</a:t>
            </a:r>
            <a:endParaRPr lang="zh-CN" altLang="en-US" dirty="0">
              <a:latin typeface="思源宋体 Heavy" panose="02020900000000000000" pitchFamily="18" charset="-122"/>
              <a:ea typeface="思源宋体 Heavy" panose="020209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87708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344864" y="788978"/>
            <a:ext cx="4832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0070C0"/>
                </a:solidFill>
                <a:ea typeface="字魂54号-贤黑" panose="00000500000000000000" pitchFamily="2" charset="-122"/>
              </a:rPr>
              <a:t>高斯</a:t>
            </a:r>
            <a:r>
              <a:rPr lang="en-US" altLang="zh-CN" sz="2800" dirty="0" smtClean="0">
                <a:solidFill>
                  <a:srgbClr val="0070C0"/>
                </a:solidFill>
                <a:ea typeface="字魂54号-贤黑" panose="00000500000000000000" pitchFamily="2" charset="-122"/>
              </a:rPr>
              <a:t>-</a:t>
            </a:r>
            <a:r>
              <a:rPr lang="zh-CN" altLang="en-US" sz="2800" dirty="0" smtClean="0">
                <a:solidFill>
                  <a:srgbClr val="0070C0"/>
                </a:solidFill>
                <a:ea typeface="字魂54号-贤黑" panose="00000500000000000000" pitchFamily="2" charset="-122"/>
              </a:rPr>
              <a:t>切比雪夫求积公式</a:t>
            </a:r>
            <a:endParaRPr lang="zh-CN" altLang="en-US" sz="2800" dirty="0">
              <a:solidFill>
                <a:srgbClr val="0070C0"/>
              </a:solidFill>
              <a:ea typeface="字魂54号-贤黑" panose="00000500000000000000" pitchFamily="2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857072" y="855442"/>
            <a:ext cx="487791" cy="39029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思源宋体 Heavy" panose="02020900000000000000" pitchFamily="18" charset="-122"/>
                <a:ea typeface="思源宋体 Heavy" panose="02020900000000000000" pitchFamily="18" charset="-122"/>
              </a:rPr>
              <a:t>3</a:t>
            </a:r>
            <a:endParaRPr lang="zh-CN" altLang="en-US" dirty="0">
              <a:latin typeface="思源宋体 Heavy" panose="02020900000000000000" pitchFamily="18" charset="-122"/>
              <a:ea typeface="思源宋体 Heavy" panose="02020900000000000000" pitchFamily="18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593387" y="1507787"/>
                <a:ext cx="7869677" cy="4079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zh-CN" altLang="en-US" sz="2800" dirty="0" smtClean="0">
                    <a:latin typeface="黑体" panose="02010609060101010101" pitchFamily="49" charset="-122"/>
                  </a:rPr>
                  <a:t>在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−1,1</m:t>
                        </m:r>
                      </m:e>
                    </m:d>
                  </m:oMath>
                </a14:m>
                <a:r>
                  <a:rPr lang="zh-CN" altLang="en-US" sz="2800" dirty="0">
                    <a:latin typeface="黑体" panose="02010609060101010101" pitchFamily="49" charset="-122"/>
                  </a:rPr>
                  <a:t>上带权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</a:rPr>
                  <a:t>的高</a:t>
                </a:r>
                <a:r>
                  <a:rPr lang="zh-CN" altLang="en-US" sz="2800" dirty="0">
                    <a:latin typeface="黑体" panose="02010609060101010101" pitchFamily="49" charset="-122"/>
                  </a:rPr>
                  <a:t>斯求积公式</a:t>
                </a:r>
                <a:endParaRPr lang="en-US" altLang="zh-CN" sz="2800" dirty="0">
                  <a:latin typeface="黑体" panose="02010609060101010101" pitchFamily="49" charset="-122"/>
                </a:endParaRPr>
              </a:p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−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1</m:t>
                          </m:r>
                        </m:sub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1</m:t>
                          </m:r>
                        </m:sup>
                        <m:e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fPr>
                            <m:num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𝑥</m:t>
                                  </m:r>
                                </m:e>
                              </m:d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p>
                                    <m:sSupPr>
                                      <m:ctrlPr>
                                        <a:rPr lang="en-US" altLang="zh-CN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CN" sz="28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rad>
                            </m:den>
                          </m:f>
                          <m:r>
                            <a:rPr lang="en-US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𝑑𝑥</m:t>
                          </m:r>
                        </m:e>
                      </m:nary>
                      <m:r>
                        <a:rPr lang="en-US" sz="2800" i="1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≈</m:t>
                      </m:r>
                      <m:nary>
                        <m:naryPr>
                          <m:chr m:val="∑"/>
                          <m:ctrlPr>
                            <a:rPr lang="en-US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𝑘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=0</m:t>
                          </m:r>
                        </m:sub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sz="2800" i="1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           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6.1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4</m:t>
                          </m:r>
                        </m:e>
                      </m:d>
                    </m:oMath>
                  </m:oMathPara>
                </a14:m>
                <a:endParaRPr lang="en-US" sz="28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zh-CN" altLang="en-US" sz="2800" dirty="0">
                    <a:latin typeface="黑体" panose="02010609060101010101" pitchFamily="49" charset="-122"/>
                  </a:rPr>
                  <a:t>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</a:rPr>
                  <a:t>是切比雪夫多</a:t>
                </a:r>
                <a:r>
                  <a:rPr lang="zh-CN" altLang="en-US" sz="2800" dirty="0">
                    <a:latin typeface="黑体" panose="02010609060101010101" pitchFamily="49" charset="-122"/>
                  </a:rPr>
                  <a:t>项式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800" dirty="0">
                    <a:latin typeface="黑体" panose="02010609060101010101" pitchFamily="49" charset="-122"/>
                  </a:rPr>
                  <a:t>的零</a:t>
                </a:r>
                <a:r>
                  <a:rPr lang="zh-CN" altLang="en-US" sz="2800" dirty="0" smtClean="0">
                    <a:latin typeface="黑体" panose="02010609060101010101" pitchFamily="49" charset="-122"/>
                  </a:rPr>
                  <a:t>点</a:t>
                </a:r>
                <a:endParaRPr lang="en-US" altLang="zh-CN" sz="2800" dirty="0">
                  <a:latin typeface="黑体" panose="02010609060101010101" pitchFamily="49" charset="-122"/>
                </a:endParaRPr>
              </a:p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𝑘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box>
                                <m:box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boxPr>
                                <m:e>
                                  <m:argPr>
                                    <m:argSz m:val="-1"/>
                                  </m:argPr>
                                  <m:f>
                                    <m:f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2</m:t>
                                      </m:r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𝑘</m:t>
                                      </m:r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+1</m:t>
                                      </m:r>
                                    </m:num>
                                    <m:den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2</m:t>
                                      </m:r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𝑛</m:t>
                                      </m:r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+2</m:t>
                                      </m:r>
                                    </m:den>
                                  </m:f>
                                </m:e>
                              </m:box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𝜋</m:t>
                              </m:r>
                            </m:e>
                          </m:d>
                        </m:e>
                      </m:func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,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𝑘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=0,1,⋯,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𝑛</m:t>
                      </m:r>
                    </m:oMath>
                  </m:oMathPara>
                </a14:m>
                <a:endParaRPr 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spcBef>
                    <a:spcPts val="600"/>
                  </a:spcBef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6.14</m:t>
                        </m:r>
                      </m:e>
                    </m:d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式又称为</a:t>
                </a:r>
                <a:r>
                  <a:rPr lang="zh-CN" altLang="en-US" sz="2800" dirty="0" smtClean="0">
                    <a:solidFill>
                      <a:srgbClr val="731B7B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黑体" panose="02010609060101010101" pitchFamily="49" charset="-122"/>
                    <a:ea typeface="黑体" panose="02010609060101010101" pitchFamily="49" charset="-122"/>
                  </a:rPr>
                  <a:t>高斯</a:t>
                </a:r>
                <a:r>
                  <a:rPr lang="en-US" altLang="zh-CN" sz="2800" dirty="0" smtClean="0">
                    <a:solidFill>
                      <a:srgbClr val="731B7B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黑体" panose="02010609060101010101" pitchFamily="49" charset="-122"/>
                    <a:ea typeface="黑体" panose="02010609060101010101" pitchFamily="49" charset="-122"/>
                  </a:rPr>
                  <a:t>-</a:t>
                </a:r>
                <a:r>
                  <a:rPr lang="zh-CN" altLang="en-US" sz="2800" dirty="0" smtClean="0">
                    <a:solidFill>
                      <a:srgbClr val="731B7B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黑体" panose="02010609060101010101" pitchFamily="49" charset="-122"/>
                    <a:ea typeface="黑体" panose="02010609060101010101" pitchFamily="49" charset="-122"/>
                  </a:rPr>
                  <a:t>切比雪夫求积公式</a:t>
                </a:r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。</a:t>
                </a:r>
                <a:endParaRPr lang="en-US" altLang="zh-CN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zh-CN" altLang="en-US" sz="2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通</a:t>
                </a:r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过计算可知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6.14</m:t>
                        </m:r>
                      </m:e>
                    </m:d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式的系数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𝐴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𝑘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𝜋</m:t>
                        </m:r>
                      </m:num>
                      <m:den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𝑛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+1</m:t>
                        </m:r>
                      </m:den>
                    </m:f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。</a:t>
                </a:r>
                <a:endParaRPr 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387" y="1507787"/>
                <a:ext cx="7869677" cy="4079322"/>
              </a:xfrm>
              <a:prstGeom prst="rect">
                <a:avLst/>
              </a:prstGeom>
              <a:blipFill rotWithShape="0">
                <a:blip r:embed="rId2"/>
                <a:stretch>
                  <a:fillRect l="-1549" r="-1084" b="-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0410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593387" y="1468877"/>
                <a:ext cx="7801583" cy="22072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使用时将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𝑛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+1</m:t>
                    </m:r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个节点公式改为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𝑛</m:t>
                    </m:r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个节点，得</a:t>
                </a:r>
                <a:endParaRPr lang="en-US" altLang="zh-CN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1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1</m:t>
                          </m:r>
                        </m:sup>
                        <m:e>
                          <m:box>
                            <m:box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en-US" sz="280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𝑥</m:t>
                                      </m:r>
                                    </m:e>
                                  </m:d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sz="2800" i="1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1−</m:t>
                                      </m:r>
                                      <m:sSup>
                                        <m:sSup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rad>
                                </m:den>
                              </m:f>
                            </m:e>
                          </m:box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𝑑𝑥</m:t>
                          </m:r>
                        </m:e>
                      </m:nary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≈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𝜋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𝑘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=1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𝑛</m:t>
                          </m:r>
                        </m:sup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80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cos</m:t>
                                  </m:r>
                                </m:fName>
                                <m:e>
                                  <m:box>
                                    <m:box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</m:ctrlPr>
                                    </m:boxPr>
                                    <m:e>
                                      <m:argPr>
                                        <m:argSz m:val="-1"/>
                                      </m:argPr>
                                      <m:f>
                                        <m:f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</a:rPr>
                                            <m:t>2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</a:rPr>
                                            <m:t>𝑘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</a:rPr>
                                            <m:t>−1</m:t>
                                          </m:r>
                                        </m:num>
                                        <m:den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</a:rPr>
                                            <m:t>2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</a:rPr>
                                            <m:t>𝑛</m:t>
                                          </m:r>
                                        </m:den>
                                      </m:f>
                                    </m:e>
                                  </m:box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𝜋</m:t>
                                  </m:r>
                                </m:e>
                              </m:func>
                            </m:e>
                          </m:d>
                        </m:e>
                      </m:nary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     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6.15</m:t>
                          </m:r>
                        </m:e>
                      </m:d>
                    </m:oMath>
                  </m:oMathPara>
                </a14:m>
                <a:endParaRPr lang="en-US" sz="2800" b="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由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6.10</m:t>
                        </m:r>
                      </m:e>
                    </m:d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式，得余项</a:t>
                </a:r>
                <a:endParaRPr lang="en-US" altLang="zh-CN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387" y="1468877"/>
                <a:ext cx="7801583" cy="2207271"/>
              </a:xfrm>
              <a:prstGeom prst="rect">
                <a:avLst/>
              </a:prstGeom>
              <a:blipFill rotWithShape="0">
                <a:blip r:embed="rId2"/>
                <a:stretch>
                  <a:fillRect l="-1563" t="-3591" b="-6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593387" y="4620403"/>
                <a:ext cx="7470843" cy="10387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𝑇</m:t>
                            </m:r>
                          </m:e>
                        </m:acc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800" b="0" dirty="0" smtClean="0">
                    <a:latin typeface="Cambria Math" panose="02040503050406030204" pitchFamily="18" charset="0"/>
                    <a:ea typeface="黑体" panose="02010609060101010101" pitchFamily="49" charset="-122"/>
                  </a:rPr>
                  <a:t>是最高次项系数为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1</m:t>
                    </m:r>
                  </m:oMath>
                </a14:m>
                <a:r>
                  <a:rPr lang="zh-CN" altLang="en-US" sz="2800" b="0" dirty="0" smtClean="0">
                    <a:latin typeface="Cambria Math" panose="02040503050406030204" pitchFamily="18" charset="0"/>
                    <a:ea typeface="黑体" panose="02010609060101010101" pitchFamily="49" charset="-122"/>
                  </a:rPr>
                  <a:t>的切比雪夫多项式</a:t>
                </a:r>
                <a14:m>
                  <m:oMath xmlns:m="http://schemas.openxmlformats.org/officeDocument/2006/math">
                    <m:r>
                      <a:rPr lang="zh-CN" altLang="en-US" sz="2800" i="1" dirty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。</m:t>
                    </m:r>
                  </m:oMath>
                </a14:m>
                <a:endParaRPr lang="en-US" sz="2800" b="0" i="1" dirty="0" smtClean="0">
                  <a:latin typeface="Cambria Math" panose="02040503050406030204" pitchFamily="18" charset="0"/>
                  <a:ea typeface="黑体" panose="02010609060101010101" pitchFamily="49" charset="-122"/>
                </a:endParaRPr>
              </a:p>
              <a:p>
                <a:pPr>
                  <a:spcBef>
                    <a:spcPts val="6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𝑇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的最高次项系数为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𝑛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。</a:t>
                </a:r>
                <a:endParaRPr 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387" y="4620403"/>
                <a:ext cx="7470843" cy="1038746"/>
              </a:xfrm>
              <a:prstGeom prst="rect">
                <a:avLst/>
              </a:prstGeom>
              <a:blipFill rotWithShape="0">
                <a:blip r:embed="rId3"/>
                <a:stretch>
                  <a:fillRect t="-7647" b="-14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2607005" y="3613836"/>
                <a:ext cx="4214744" cy="9750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𝑅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𝑓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box>
                        <m:boxPr>
                          <m:ctrlPr>
                            <a:rPr lang="en-US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𝑓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2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𝑛</m:t>
                                      </m:r>
                                    </m:e>
                                  </m:d>
                                </m:sup>
                              </m:sSup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𝜂</m:t>
                                  </m:r>
                                </m:e>
                              </m:d>
                            </m:num>
                            <m:den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2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!</m:t>
                              </m:r>
                            </m:den>
                          </m:f>
                        </m:e>
                      </m:box>
                      <m:nary>
                        <m:naryPr>
                          <m:ctrlPr>
                            <a:rPr lang="en-US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naryPr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−1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1</m:t>
                          </m:r>
                        </m:sup>
                        <m:e>
                          <m:box>
                            <m:box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en-US" sz="280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</a:rPr>
                                            <m:t>𝑇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𝑛</m:t>
                                      </m:r>
                                    </m:sub>
                                    <m:sup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d>
                                    <m:d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𝑥</m:t>
                                      </m:r>
                                    </m:e>
                                  </m:d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sz="2800" i="1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1−</m:t>
                                      </m:r>
                                      <m:sSup>
                                        <m:sSup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rad>
                                </m:den>
                              </m:f>
                            </m:e>
                          </m:box>
                          <m:r>
                            <a:rPr lang="en-US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7005" y="3613836"/>
                <a:ext cx="4214744" cy="97507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sp>
        <p:nvSpPr>
          <p:cNvPr id="7" name="文本框 6"/>
          <p:cNvSpPr txBox="1"/>
          <p:nvPr/>
        </p:nvSpPr>
        <p:spPr>
          <a:xfrm>
            <a:off x="1344864" y="788978"/>
            <a:ext cx="4832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0070C0"/>
                </a:solidFill>
                <a:ea typeface="字魂54号-贤黑" panose="00000500000000000000" pitchFamily="2" charset="-122"/>
              </a:rPr>
              <a:t>高斯</a:t>
            </a:r>
            <a:r>
              <a:rPr lang="en-US" altLang="zh-CN" sz="2800" dirty="0" smtClean="0">
                <a:solidFill>
                  <a:srgbClr val="0070C0"/>
                </a:solidFill>
                <a:ea typeface="字魂54号-贤黑" panose="00000500000000000000" pitchFamily="2" charset="-122"/>
              </a:rPr>
              <a:t>-</a:t>
            </a:r>
            <a:r>
              <a:rPr lang="zh-CN" altLang="en-US" sz="2800" dirty="0" smtClean="0">
                <a:solidFill>
                  <a:srgbClr val="0070C0"/>
                </a:solidFill>
                <a:ea typeface="字魂54号-贤黑" panose="00000500000000000000" pitchFamily="2" charset="-122"/>
              </a:rPr>
              <a:t>切比雪夫求积公式</a:t>
            </a:r>
            <a:endParaRPr lang="zh-CN" altLang="en-US" sz="2800" dirty="0">
              <a:solidFill>
                <a:srgbClr val="0070C0"/>
              </a:solidFill>
              <a:ea typeface="字魂54号-贤黑" panose="00000500000000000000" pitchFamily="2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857072" y="855442"/>
            <a:ext cx="487791" cy="39029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思源宋体 Heavy" panose="02020900000000000000" pitchFamily="18" charset="-122"/>
                <a:ea typeface="思源宋体 Heavy" panose="02020900000000000000" pitchFamily="18" charset="-122"/>
              </a:rPr>
              <a:t>3</a:t>
            </a:r>
            <a:endParaRPr lang="zh-CN" altLang="en-US" dirty="0">
              <a:latin typeface="思源宋体 Heavy" panose="02020900000000000000" pitchFamily="18" charset="-122"/>
              <a:ea typeface="思源宋体 Heavy" panose="020209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10688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603114" y="1554063"/>
                <a:ext cx="2617704" cy="9652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1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1</m:t>
                          </m:r>
                        </m:sup>
                        <m:e>
                          <m:box>
                            <m:box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en-US" sz="280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𝑛</m:t>
                                      </m:r>
                                    </m:sub>
                                    <m:sup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d>
                                    <m:d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𝑥</m:t>
                                      </m:r>
                                    </m:e>
                                  </m:d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sz="2800" i="1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1−</m:t>
                                      </m:r>
                                      <m:sSup>
                                        <m:sSup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rad>
                                </m:den>
                              </m:f>
                            </m:e>
                          </m:box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𝑑𝑥</m:t>
                          </m:r>
                        </m:e>
                      </m:nary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box>
                        <m:box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2</m:t>
                              </m:r>
                            </m:den>
                          </m:f>
                        </m:e>
                      </m:box>
                    </m:oMath>
                  </m:oMathPara>
                </a14:m>
                <a:endParaRPr 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114" y="1554063"/>
                <a:ext cx="2617704" cy="96520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3810436" y="1554063"/>
                <a:ext cx="3171125" cy="9750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naryPr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−1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1</m:t>
                          </m:r>
                        </m:sup>
                        <m:e>
                          <m:box>
                            <m:box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</a:rPr>
                                            <m:t>𝑇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𝑛</m:t>
                                      </m:r>
                                    </m:sub>
                                    <m:sup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d>
                                    <m:d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𝑥</m:t>
                                      </m:r>
                                    </m:e>
                                  </m:d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1−</m:t>
                                      </m:r>
                                      <m:sSup>
                                        <m:sSup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rad>
                                </m:den>
                              </m:f>
                            </m:e>
                          </m:box>
                          <m:r>
                            <a:rPr lang="en-US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𝑑𝑥</m:t>
                          </m:r>
                        </m:e>
                      </m:nary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box>
                        <m:box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𝜋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2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𝑛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−1</m:t>
                                  </m:r>
                                </m:sup>
                              </m:sSup>
                            </m:den>
                          </m:f>
                        </m:e>
                      </m:box>
                    </m:oMath>
                  </m:oMathPara>
                </a14:m>
                <a:endParaRPr 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436" y="1554063"/>
                <a:ext cx="3171125" cy="97507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603114" y="2597285"/>
                <a:ext cx="540858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6.15</m:t>
                        </m:r>
                      </m:e>
                    </m:d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式的余项为</a:t>
                </a:r>
                <a:endParaRPr 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114" y="2597285"/>
                <a:ext cx="5408580" cy="523220"/>
              </a:xfrm>
              <a:prstGeom prst="rect">
                <a:avLst/>
              </a:prstGeom>
              <a:blipFill rotWithShape="0">
                <a:blip r:embed="rId4"/>
                <a:stretch>
                  <a:fillRect t="-13953" b="-290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1096424" y="3120505"/>
                <a:ext cx="5428024" cy="5865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𝑅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𝑓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box>
                        <m:boxPr>
                          <m:ctrlPr>
                            <a:rPr lang="en-US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2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𝜋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2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𝑛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2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!</m:t>
                              </m:r>
                            </m:den>
                          </m:f>
                        </m:e>
                      </m:box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2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𝑛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𝜂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,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𝜂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−1,1</m:t>
                          </m:r>
                        </m:e>
                      </m:d>
                    </m:oMath>
                  </m:oMathPara>
                </a14:m>
                <a:endParaRPr 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424" y="3120505"/>
                <a:ext cx="5428024" cy="58650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sp>
        <p:nvSpPr>
          <p:cNvPr id="6" name="文本框 5"/>
          <p:cNvSpPr txBox="1"/>
          <p:nvPr/>
        </p:nvSpPr>
        <p:spPr>
          <a:xfrm>
            <a:off x="1344864" y="788978"/>
            <a:ext cx="4832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0070C0"/>
                </a:solidFill>
                <a:ea typeface="字魂54号-贤黑" panose="00000500000000000000" pitchFamily="2" charset="-122"/>
              </a:rPr>
              <a:t>高斯</a:t>
            </a:r>
            <a:r>
              <a:rPr lang="en-US" altLang="zh-CN" sz="2800" dirty="0" smtClean="0">
                <a:solidFill>
                  <a:srgbClr val="0070C0"/>
                </a:solidFill>
                <a:ea typeface="字魂54号-贤黑" panose="00000500000000000000" pitchFamily="2" charset="-122"/>
              </a:rPr>
              <a:t>-</a:t>
            </a:r>
            <a:r>
              <a:rPr lang="zh-CN" altLang="en-US" sz="2800" dirty="0" smtClean="0">
                <a:solidFill>
                  <a:srgbClr val="0070C0"/>
                </a:solidFill>
                <a:ea typeface="字魂54号-贤黑" panose="00000500000000000000" pitchFamily="2" charset="-122"/>
              </a:rPr>
              <a:t>切比雪夫求积公式</a:t>
            </a:r>
            <a:endParaRPr lang="zh-CN" altLang="en-US" sz="2800" dirty="0">
              <a:solidFill>
                <a:srgbClr val="0070C0"/>
              </a:solidFill>
              <a:ea typeface="字魂54号-贤黑" panose="00000500000000000000" pitchFamily="2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857072" y="855442"/>
            <a:ext cx="487791" cy="39029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思源宋体 Heavy" panose="02020900000000000000" pitchFamily="18" charset="-122"/>
                <a:ea typeface="思源宋体 Heavy" panose="02020900000000000000" pitchFamily="18" charset="-122"/>
              </a:rPr>
              <a:t>3</a:t>
            </a:r>
            <a:endParaRPr lang="zh-CN" altLang="en-US" dirty="0">
              <a:latin typeface="思源宋体 Heavy" panose="02020900000000000000" pitchFamily="18" charset="-122"/>
              <a:ea typeface="思源宋体 Heavy" panose="020209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01667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344864" y="788978"/>
            <a:ext cx="4832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0070C0"/>
                </a:solidFill>
                <a:ea typeface="字魂54号-贤黑" panose="00000500000000000000" pitchFamily="2" charset="-122"/>
              </a:rPr>
              <a:t>一般理论</a:t>
            </a:r>
            <a:endParaRPr lang="zh-CN" altLang="en-US" sz="2800" dirty="0">
              <a:solidFill>
                <a:srgbClr val="0070C0"/>
              </a:solidFill>
              <a:ea typeface="字魂54号-贤黑" panose="00000500000000000000" pitchFamily="2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857072" y="855442"/>
            <a:ext cx="487791" cy="39029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思源宋体 Heavy" panose="02020900000000000000" pitchFamily="18" charset="-122"/>
                <a:ea typeface="思源宋体 Heavy" panose="02020900000000000000" pitchFamily="18" charset="-122"/>
              </a:rPr>
              <a:t>1</a:t>
            </a:r>
            <a:endParaRPr lang="zh-CN" altLang="en-US" dirty="0">
              <a:latin typeface="思源宋体 Heavy" panose="02020900000000000000" pitchFamily="18" charset="-122"/>
              <a:ea typeface="思源宋体 Heavy" panose="02020900000000000000" pitchFamily="18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03116" y="1832847"/>
            <a:ext cx="2597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机械求积公式</a:t>
            </a:r>
            <a:endParaRPr lang="en-US" sz="28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2898842" y="1506155"/>
                <a:ext cx="4067267" cy="1176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𝑎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𝑏</m:t>
                          </m:r>
                        </m:sup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𝑑𝑥</m:t>
                          </m:r>
                        </m:e>
                      </m:nary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≈</m:t>
                      </m:r>
                      <m:nary>
                        <m:naryPr>
                          <m:chr m:val="∑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𝑘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=0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8842" y="1506155"/>
                <a:ext cx="4067267" cy="117660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sp>
        <p:nvSpPr>
          <p:cNvPr id="11" name="文本框 10"/>
          <p:cNvSpPr txBox="1"/>
          <p:nvPr/>
        </p:nvSpPr>
        <p:spPr>
          <a:xfrm>
            <a:off x="6966109" y="1832847"/>
            <a:ext cx="12440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含有</a:t>
            </a:r>
            <a:endParaRPr lang="en-US" sz="28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603116" y="2682759"/>
                <a:ext cx="734438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2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+2</m:t>
                    </m:r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个参数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𝑘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𝐴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𝑘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=0,1,⋯,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116" y="2682759"/>
                <a:ext cx="7344382" cy="523220"/>
              </a:xfrm>
              <a:prstGeom prst="rect">
                <a:avLst/>
              </a:prstGeom>
              <a:blipFill rotWithShape="0">
                <a:blip r:embed="rId3"/>
                <a:stretch>
                  <a:fillRect t="-13953" b="-290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/>
              <p:cNvSpPr txBox="1"/>
              <p:nvPr/>
            </p:nvSpPr>
            <p:spPr>
              <a:xfrm>
                <a:off x="603116" y="3205979"/>
                <a:ext cx="7431931" cy="23237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zh-CN" altLang="en-US" sz="2800" dirty="0" smtClean="0">
                    <a:latin typeface="黑体" panose="02010609060101010101" pitchFamily="49" charset="-122"/>
                  </a:rPr>
                  <a:t>当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sz="2800" dirty="0">
                    <a:latin typeface="黑体" panose="02010609060101010101" pitchFamily="49" charset="-122"/>
                  </a:rPr>
                  <a:t>为等距节点时，得到的求积公式至少有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800" dirty="0">
                    <a:latin typeface="黑体" panose="02010609060101010101" pitchFamily="49" charset="-122"/>
                  </a:rPr>
                  <a:t>次代数精度，如果适当选取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=0,1,⋯,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:r>
                  <a:rPr lang="zh-CN" altLang="en-US" sz="2800" dirty="0">
                    <a:latin typeface="黑体" panose="02010609060101010101" pitchFamily="49" charset="-122"/>
                  </a:rPr>
                  <a:t>有可能使求积公式具有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zh-CN" altLang="en-US" sz="2800" dirty="0">
                    <a:latin typeface="黑体" panose="02010609060101010101" pitchFamily="49" charset="-122"/>
                  </a:rPr>
                  <a:t>次代数精度</a:t>
                </a:r>
                <a:r>
                  <a:rPr lang="zh-CN" altLang="en-US" sz="2800" dirty="0" smtClean="0">
                    <a:latin typeface="黑体" panose="02010609060101010101" pitchFamily="49" charset="-122"/>
                  </a:rPr>
                  <a:t>。</a:t>
                </a:r>
                <a:endParaRPr lang="en-US" altLang="zh-CN" sz="2800" dirty="0" smtClean="0">
                  <a:latin typeface="黑体" panose="02010609060101010101" pitchFamily="49" charset="-122"/>
                </a:endParaRPr>
              </a:p>
              <a:p>
                <a:pPr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+1</m:t>
                    </m:r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个节点的求积公式最多有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zh-CN" altLang="en-US" sz="2800" dirty="0">
                    <a:latin typeface="黑体" panose="02010609060101010101" pitchFamily="49" charset="-122"/>
                  </a:rPr>
                  <a:t>次代数精度</a:t>
                </a:r>
                <a:r>
                  <a:rPr lang="zh-CN" altLang="en-US" sz="2800" dirty="0" smtClean="0">
                    <a:latin typeface="黑体" panose="02010609060101010101" pitchFamily="49" charset="-122"/>
                  </a:rPr>
                  <a:t>。</a:t>
                </a:r>
                <a:endParaRPr lang="en-US" altLang="zh-CN" sz="2800" dirty="0">
                  <a:latin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116" y="3205979"/>
                <a:ext cx="7431931" cy="2323713"/>
              </a:xfrm>
              <a:prstGeom prst="rect">
                <a:avLst/>
              </a:prstGeom>
              <a:blipFill rotWithShape="0">
                <a:blip r:embed="rId4"/>
                <a:stretch>
                  <a:fillRect l="-1723" t="-3412" r="-902" b="-65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1250568" y="5024336"/>
                <a:ext cx="604947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𝑓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𝑥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𝑥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⋯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𝑥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∈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𝐻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2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𝑛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+2</m:t>
                          </m:r>
                        </m:sub>
                      </m:sSub>
                    </m:oMath>
                  </m:oMathPara>
                </a14:m>
                <a:endParaRPr 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0568" y="5024336"/>
                <a:ext cx="6049477" cy="43088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/>
              <p:cNvSpPr txBox="1"/>
              <p:nvPr/>
            </p:nvSpPr>
            <p:spPr>
              <a:xfrm>
                <a:off x="2901081" y="5622025"/>
                <a:ext cx="171976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𝑓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=0</m:t>
                      </m:r>
                    </m:oMath>
                  </m:oMathPara>
                </a14:m>
                <a:endParaRPr 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1081" y="5622025"/>
                <a:ext cx="1719766" cy="43088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/>
              <p:cNvSpPr txBox="1"/>
              <p:nvPr/>
            </p:nvSpPr>
            <p:spPr>
              <a:xfrm>
                <a:off x="4863830" y="5514618"/>
                <a:ext cx="2626468" cy="6860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14:m>
                  <m:oMath xmlns:m="http://schemas.openxmlformats.org/officeDocument/2006/math">
                    <m:nary>
                      <m:naryPr>
                        <m:ctrlPr>
                          <a:rPr lang="en-US" sz="280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𝑎</m:t>
                        </m:r>
                      </m:sub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𝑏</m:t>
                        </m:r>
                      </m:sup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𝑓</m:t>
                        </m:r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𝑥</m:t>
                            </m:r>
                          </m:e>
                        </m:d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𝑑𝑥</m:t>
                        </m:r>
                      </m:e>
                    </m:nary>
                    <m:r>
                      <a:rPr lang="en-US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&gt;0</m:t>
                    </m:r>
                  </m:oMath>
                </a14:m>
                <a:r>
                  <a:rPr 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</a:p>
            </p:txBody>
          </p:sp>
        </mc:Choice>
        <mc:Fallback xmlns=""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3830" y="5514618"/>
                <a:ext cx="2626468" cy="68608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603116" y="1468877"/>
                <a:ext cx="7918314" cy="21326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下面研究带权积分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𝐼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nary>
                      <m:nary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𝑎</m:t>
                        </m:r>
                      </m:sub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𝑏</m:t>
                        </m:r>
                      </m:sup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𝜌</m:t>
                        </m:r>
                        <m:d>
                          <m:d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这里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𝜌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是权函数，它的求积公式为</a:t>
                </a:r>
                <a:endParaRPr lang="en-US" altLang="zh-CN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spcBef>
                    <a:spcPts val="600"/>
                  </a:spcBef>
                </a:pPr>
                <a:endParaRPr 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spcBef>
                    <a:spcPts val="600"/>
                  </a:spcBef>
                </a:pPr>
                <a:endParaRPr 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116" y="1468877"/>
                <a:ext cx="7918314" cy="2132635"/>
              </a:xfrm>
              <a:prstGeom prst="rect">
                <a:avLst/>
              </a:prstGeom>
              <a:blipFill rotWithShape="0">
                <a:blip r:embed="rId2"/>
                <a:stretch>
                  <a:fillRect l="-1617" r="-3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2114200" y="2475690"/>
                <a:ext cx="6387774" cy="1176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𝑎</m:t>
                          </m:r>
                        </m:sub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𝑏</m:t>
                          </m:r>
                        </m:sup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𝜌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𝑑𝑥</m:t>
                          </m:r>
                        </m:e>
                      </m:nary>
                      <m:r>
                        <a:rPr lang="en-US" sz="2800" i="1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≈</m:t>
                      </m:r>
                      <m:nary>
                        <m:naryPr>
                          <m:chr m:val="∑"/>
                          <m:ctrlPr>
                            <a:rPr lang="en-US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𝑘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=0</m:t>
                          </m:r>
                        </m:sub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sz="2800" i="1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          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6.4</m:t>
                          </m:r>
                        </m:e>
                      </m:d>
                    </m:oMath>
                  </m:oMathPara>
                </a14:m>
                <a:endParaRPr 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4200" y="2475690"/>
                <a:ext cx="6387774" cy="117660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583660" y="3661912"/>
                <a:ext cx="7996136" cy="18928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zh-CN" altLang="en-US" sz="2800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黑体" panose="02010609060101010101" pitchFamily="49" charset="-122"/>
                  </a:rPr>
                  <a:t>定义</a:t>
                </a:r>
                <a:r>
                  <a:rPr lang="en-US" altLang="zh-CN" sz="2800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r>
                  <a:rPr lang="en-US" altLang="zh-CN" sz="2800" dirty="0">
                    <a:latin typeface="黑体" panose="02010609060101010101" pitchFamily="49" charset="-122"/>
                  </a:rPr>
                  <a:t> </a:t>
                </a:r>
                <a:r>
                  <a:rPr lang="zh-CN" altLang="en-US" sz="2800" dirty="0">
                    <a:latin typeface="黑体" panose="02010609060101010101" pitchFamily="49" charset="-122"/>
                  </a:rPr>
                  <a:t>如果求积公式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6.4</m:t>
                        </m:r>
                      </m:e>
                    </m:d>
                  </m:oMath>
                </a14:m>
                <a:r>
                  <a:rPr lang="zh-CN" altLang="en-US" sz="2800" dirty="0">
                    <a:latin typeface="黑体" panose="02010609060101010101" pitchFamily="49" charset="-122"/>
                  </a:rPr>
                  <a:t>具有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zh-CN" altLang="en-US" sz="2800" dirty="0">
                    <a:latin typeface="黑体" panose="02010609060101010101" pitchFamily="49" charset="-122"/>
                  </a:rPr>
                  <a:t>次代数精度，则称其节点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=0,1,⋯,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sz="2800" dirty="0">
                    <a:latin typeface="黑体" panose="02010609060101010101" pitchFamily="49" charset="-122"/>
                  </a:rPr>
                  <a:t>为</a:t>
                </a:r>
                <a:r>
                  <a:rPr lang="zh-CN" altLang="en-US" sz="2800" dirty="0">
                    <a:solidFill>
                      <a:srgbClr val="731B7B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黑体" panose="02010609060101010101" pitchFamily="49" charset="-122"/>
                  </a:rPr>
                  <a:t>高斯点</a:t>
                </a:r>
                <a:r>
                  <a:rPr lang="zh-CN" altLang="en-US" sz="2800" dirty="0">
                    <a:latin typeface="黑体" panose="02010609060101010101" pitchFamily="49" charset="-122"/>
                  </a:rPr>
                  <a:t>，相应公式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6.4</m:t>
                        </m:r>
                      </m:e>
                    </m:d>
                  </m:oMath>
                </a14:m>
                <a:r>
                  <a:rPr lang="zh-CN" altLang="en-US" sz="2800" dirty="0">
                    <a:latin typeface="黑体" panose="02010609060101010101" pitchFamily="49" charset="-122"/>
                  </a:rPr>
                  <a:t>称为</a:t>
                </a:r>
                <a:r>
                  <a:rPr lang="zh-CN" altLang="en-US" sz="2800" dirty="0">
                    <a:solidFill>
                      <a:srgbClr val="731B7B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黑体" panose="02010609060101010101" pitchFamily="49" charset="-122"/>
                  </a:rPr>
                  <a:t>高斯型求积公式</a:t>
                </a:r>
                <a:r>
                  <a:rPr lang="zh-CN" altLang="en-US" sz="2800" dirty="0">
                    <a:latin typeface="黑体" panose="02010609060101010101" pitchFamily="49" charset="-122"/>
                  </a:rPr>
                  <a:t>。</a:t>
                </a:r>
                <a:endParaRPr lang="en-US" altLang="zh-CN" sz="2800" dirty="0">
                  <a:latin typeface="黑体" panose="02010609060101010101" pitchFamily="49" charset="-122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zh-CN" altLang="en-US" sz="2800" dirty="0">
                    <a:latin typeface="黑体" panose="02010609060101010101" pitchFamily="49" charset="-122"/>
                  </a:rPr>
                  <a:t>取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=0,1,⋯,2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endParaRPr 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660" y="3661912"/>
                <a:ext cx="7996136" cy="1892826"/>
              </a:xfrm>
              <a:prstGeom prst="rect">
                <a:avLst/>
              </a:prstGeom>
              <a:blipFill rotWithShape="0">
                <a:blip r:embed="rId4"/>
                <a:stretch>
                  <a:fillRect l="-1678" t="-4839" r="-6102" b="-74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sp>
        <p:nvSpPr>
          <p:cNvPr id="6" name="文本框 5"/>
          <p:cNvSpPr txBox="1"/>
          <p:nvPr/>
        </p:nvSpPr>
        <p:spPr>
          <a:xfrm>
            <a:off x="1344864" y="788978"/>
            <a:ext cx="4832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0070C0"/>
                </a:solidFill>
                <a:ea typeface="字魂54号-贤黑" panose="00000500000000000000" pitchFamily="2" charset="-122"/>
              </a:rPr>
              <a:t>一般理论</a:t>
            </a:r>
            <a:endParaRPr lang="zh-CN" altLang="en-US" sz="2800" dirty="0">
              <a:solidFill>
                <a:srgbClr val="0070C0"/>
              </a:solidFill>
              <a:ea typeface="字魂54号-贤黑" panose="00000500000000000000" pitchFamily="2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857072" y="855442"/>
            <a:ext cx="487791" cy="39029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思源宋体 Heavy" panose="02020900000000000000" pitchFamily="18" charset="-122"/>
                <a:ea typeface="思源宋体 Heavy" panose="02020900000000000000" pitchFamily="18" charset="-122"/>
              </a:rPr>
              <a:t>1</a:t>
            </a:r>
            <a:endParaRPr lang="zh-CN" altLang="en-US" dirty="0">
              <a:latin typeface="思源宋体 Heavy" panose="02020900000000000000" pitchFamily="18" charset="-122"/>
              <a:ea typeface="思源宋体 Heavy" panose="02020900000000000000" pitchFamily="18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580445" y="2686669"/>
                <a:ext cx="7707522" cy="14619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这是关于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𝐴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𝑘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𝑘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=0,1,⋯,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的非线性方程组。</a:t>
                </a:r>
                <a:endParaRPr lang="en-US" altLang="zh-CN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zh-CN" altLang="en-US" sz="2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一</a:t>
                </a:r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般先确定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𝑘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=0,1,⋯,</m:t>
                        </m:r>
                      </m:e>
                    </m:d>
                  </m:oMath>
                </a14:m>
                <a:r>
                  <a:rPr 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再利用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6.5</m:t>
                        </m:r>
                      </m:e>
                    </m:d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解关于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𝐴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𝑘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(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𝑘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=0,1,⋯,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)</m:t>
                    </m:r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的线性方程组。</a:t>
                </a:r>
                <a:endParaRPr 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445" y="2686669"/>
                <a:ext cx="7707522" cy="1461939"/>
              </a:xfrm>
              <a:prstGeom prst="rect">
                <a:avLst/>
              </a:prstGeom>
              <a:blipFill rotWithShape="0">
                <a:blip r:embed="rId2"/>
                <a:stretch>
                  <a:fillRect l="-1581" t="-5417" r="-553" b="-95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580444" y="4143985"/>
                <a:ext cx="7824253" cy="14619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zh-CN" altLang="en-US" sz="2800" b="1" dirty="0" smtClean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黑体" panose="02010609060101010101" pitchFamily="49" charset="-122"/>
                    <a:ea typeface="黑体" panose="02010609060101010101" pitchFamily="49" charset="-122"/>
                  </a:rPr>
                  <a:t>定理</a:t>
                </a:r>
                <a:r>
                  <a:rPr lang="en-US" altLang="zh-CN" sz="2800" b="1" dirty="0" smtClean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5</a:t>
                </a:r>
                <a:r>
                  <a:rPr lang="en-US" altLang="zh-CN" sz="2800" b="1" dirty="0" smtClean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插值型求积公式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6.4</m:t>
                        </m:r>
                      </m:e>
                    </m:d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的节点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𝑎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≤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0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&lt;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&lt;</m:t>
                    </m:r>
                  </m:oMath>
                </a14:m>
                <a:endParaRPr lang="en-US" altLang="zh-CN" sz="2800" b="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⋯&lt;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𝑛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≤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𝑏</m:t>
                    </m:r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是高斯点的充分必要条件是以这些节点为零点的多项式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𝜔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𝑛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+1</m:t>
                        </m:r>
                      </m:sub>
                    </m:sSub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⋯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444" y="4143985"/>
                <a:ext cx="7824253" cy="1461939"/>
              </a:xfrm>
              <a:prstGeom prst="rect">
                <a:avLst/>
              </a:prstGeom>
              <a:blipFill rotWithShape="0">
                <a:blip r:embed="rId3"/>
                <a:stretch>
                  <a:fillRect l="-1636" t="-6250" b="-95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2801566" y="5605924"/>
                <a:ext cx="560313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与任何次数不超过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𝑛</m:t>
                    </m:r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的多项式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𝑝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</m:e>
                    </m:d>
                  </m:oMath>
                </a14:m>
                <a:endParaRPr 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1566" y="5605924"/>
                <a:ext cx="5603131" cy="523220"/>
              </a:xfrm>
              <a:prstGeom prst="rect">
                <a:avLst/>
              </a:prstGeom>
              <a:blipFill rotWithShape="0">
                <a:blip r:embed="rId4"/>
                <a:stretch>
                  <a:fillRect l="-2285" t="-15294" b="-305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grpSp>
        <p:nvGrpSpPr>
          <p:cNvPr id="6" name="组合 5"/>
          <p:cNvGrpSpPr/>
          <p:nvPr/>
        </p:nvGrpSpPr>
        <p:grpSpPr>
          <a:xfrm>
            <a:off x="599900" y="1510065"/>
            <a:ext cx="6102562" cy="1176604"/>
            <a:chOff x="580445" y="3195537"/>
            <a:chExt cx="6102562" cy="117660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本框 6"/>
                <p:cNvSpPr txBox="1"/>
                <p:nvPr/>
              </p:nvSpPr>
              <p:spPr>
                <a:xfrm>
                  <a:off x="580445" y="3195537"/>
                  <a:ext cx="1079013" cy="117660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ctrlPr>
                              <a:rPr lang="en-US" sz="280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𝑘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=0</m:t>
                            </m:r>
                          </m:sub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𝑛</m:t>
                            </m:r>
                          </m:sup>
                          <m:e/>
                        </m:nary>
                      </m:oMath>
                    </m:oMathPara>
                  </a14:m>
                  <a:endParaRPr 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7" name="文本框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0445" y="3195537"/>
                  <a:ext cx="1079013" cy="117660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文本框 7"/>
                <p:cNvSpPr txBox="1"/>
                <p:nvPr/>
              </p:nvSpPr>
              <p:spPr>
                <a:xfrm>
                  <a:off x="1021404" y="3568395"/>
                  <a:ext cx="1063496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𝑘</m:t>
                            </m:r>
                          </m:sub>
                        </m:sSub>
                        <m:sSubSup>
                          <m:sSubSup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𝑘</m:t>
                            </m:r>
                          </m:sub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𝑚</m:t>
                            </m:r>
                          </m:sup>
                        </m:sSubSup>
                      </m:oMath>
                    </m:oMathPara>
                  </a14:m>
                  <a:endParaRPr 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8" name="文本框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1404" y="3568395"/>
                  <a:ext cx="1063496" cy="43088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14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文本框 8"/>
                <p:cNvSpPr txBox="1"/>
                <p:nvPr/>
              </p:nvSpPr>
              <p:spPr>
                <a:xfrm>
                  <a:off x="1905982" y="3568395"/>
                  <a:ext cx="447237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=</m:t>
                        </m:r>
                      </m:oMath>
                    </m:oMathPara>
                  </a14:m>
                  <a:endParaRPr 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9" name="文本框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05982" y="3568395"/>
                  <a:ext cx="447237" cy="430887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本框 9"/>
                <p:cNvSpPr txBox="1"/>
                <p:nvPr/>
              </p:nvSpPr>
              <p:spPr>
                <a:xfrm>
                  <a:off x="2129600" y="3295146"/>
                  <a:ext cx="963534" cy="9773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trlPr>
                              <a:rPr lang="en-US" sz="280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𝑎</m:t>
                            </m:r>
                          </m:sub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𝑏</m:t>
                            </m:r>
                          </m:sup>
                          <m:e/>
                        </m:nary>
                      </m:oMath>
                    </m:oMathPara>
                  </a14:m>
                  <a:endParaRPr 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10" name="文本框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29600" y="3295146"/>
                  <a:ext cx="963534" cy="977383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文本框 10"/>
                <p:cNvSpPr txBox="1"/>
                <p:nvPr/>
              </p:nvSpPr>
              <p:spPr>
                <a:xfrm>
                  <a:off x="2431413" y="3568393"/>
                  <a:ext cx="1770677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𝑚</m:t>
                            </m:r>
                          </m:sup>
                        </m:sSup>
                        <m:r>
                          <a:rPr lang="en-US" sz="28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𝜌</m:t>
                        </m:r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𝑥</m:t>
                            </m:r>
                          </m:e>
                        </m:d>
                        <m:r>
                          <a:rPr lang="en-US" sz="28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𝑑𝑥</m:t>
                        </m:r>
                      </m:oMath>
                    </m:oMathPara>
                  </a14:m>
                  <a:endParaRPr 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11" name="文本框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31413" y="3568393"/>
                  <a:ext cx="1770677" cy="430887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本框 11"/>
                <p:cNvSpPr txBox="1"/>
                <p:nvPr/>
              </p:nvSpPr>
              <p:spPr>
                <a:xfrm>
                  <a:off x="4008886" y="3568392"/>
                  <a:ext cx="620619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,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𝑚</m:t>
                        </m:r>
                      </m:oMath>
                    </m:oMathPara>
                  </a14:m>
                  <a:endParaRPr 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12" name="文本框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08886" y="3568392"/>
                  <a:ext cx="620619" cy="430887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本框 12"/>
                <p:cNvSpPr txBox="1"/>
                <p:nvPr/>
              </p:nvSpPr>
              <p:spPr>
                <a:xfrm>
                  <a:off x="4464254" y="3568392"/>
                  <a:ext cx="447237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=</m:t>
                        </m:r>
                      </m:oMath>
                    </m:oMathPara>
                  </a14:m>
                  <a:endParaRPr 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13" name="文本框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64254" y="3568392"/>
                  <a:ext cx="447237" cy="430887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本框 13"/>
                <p:cNvSpPr txBox="1"/>
                <p:nvPr/>
              </p:nvSpPr>
              <p:spPr>
                <a:xfrm>
                  <a:off x="4755563" y="3568392"/>
                  <a:ext cx="724557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0,1,</m:t>
                        </m:r>
                      </m:oMath>
                    </m:oMathPara>
                  </a14:m>
                  <a:endParaRPr 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14" name="文本框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55563" y="3568392"/>
                  <a:ext cx="724557" cy="430887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本框 14"/>
                <p:cNvSpPr txBox="1"/>
                <p:nvPr/>
              </p:nvSpPr>
              <p:spPr>
                <a:xfrm>
                  <a:off x="5301600" y="3568392"/>
                  <a:ext cx="487313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⋯</m:t>
                        </m:r>
                      </m:oMath>
                    </m:oMathPara>
                  </a14:m>
                  <a:endParaRPr 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15" name="文本框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01600" y="3568392"/>
                  <a:ext cx="487313" cy="430887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本框 15"/>
                <p:cNvSpPr txBox="1"/>
                <p:nvPr/>
              </p:nvSpPr>
              <p:spPr>
                <a:xfrm>
                  <a:off x="5606178" y="3568392"/>
                  <a:ext cx="253274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,</m:t>
                        </m:r>
                      </m:oMath>
                    </m:oMathPara>
                  </a14:m>
                  <a:endParaRPr 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16" name="文本框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06178" y="3568392"/>
                  <a:ext cx="253274" cy="430887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文本框 16"/>
                <p:cNvSpPr txBox="1"/>
                <p:nvPr/>
              </p:nvSpPr>
              <p:spPr>
                <a:xfrm>
                  <a:off x="5689884" y="3568392"/>
                  <a:ext cx="591252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𝑛</m:t>
                        </m:r>
                      </m:oMath>
                    </m:oMathPara>
                  </a14:m>
                  <a:endParaRPr 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17" name="文本框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9884" y="3568392"/>
                  <a:ext cx="591252" cy="430887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文本框 17"/>
                <p:cNvSpPr txBox="1"/>
                <p:nvPr/>
              </p:nvSpPr>
              <p:spPr>
                <a:xfrm>
                  <a:off x="6068282" y="3568392"/>
                  <a:ext cx="447237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+</m:t>
                        </m:r>
                      </m:oMath>
                    </m:oMathPara>
                  </a14:m>
                  <a:endParaRPr 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18" name="文本框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8282" y="3568392"/>
                  <a:ext cx="447237" cy="430887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文本框 18"/>
                <p:cNvSpPr txBox="1"/>
                <p:nvPr/>
              </p:nvSpPr>
              <p:spPr>
                <a:xfrm>
                  <a:off x="6304698" y="3568392"/>
                  <a:ext cx="378309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</m:t>
                        </m:r>
                      </m:oMath>
                    </m:oMathPara>
                  </a14:m>
                  <a:endParaRPr 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19" name="文本框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4698" y="3568392"/>
                  <a:ext cx="378309" cy="430887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/>
              <p:cNvSpPr txBox="1"/>
              <p:nvPr/>
            </p:nvSpPr>
            <p:spPr>
              <a:xfrm>
                <a:off x="7455719" y="1882920"/>
                <a:ext cx="94897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6.5</m:t>
                          </m:r>
                        </m:e>
                      </m:d>
                    </m:oMath>
                  </m:oMathPara>
                </a14:m>
                <a:endParaRPr 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5719" y="1882920"/>
                <a:ext cx="948978" cy="430887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sp>
        <p:nvSpPr>
          <p:cNvPr id="21" name="文本框 20"/>
          <p:cNvSpPr txBox="1"/>
          <p:nvPr/>
        </p:nvSpPr>
        <p:spPr>
          <a:xfrm>
            <a:off x="1344864" y="788978"/>
            <a:ext cx="4832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0070C0"/>
                </a:solidFill>
                <a:ea typeface="字魂54号-贤黑" panose="00000500000000000000" pitchFamily="2" charset="-122"/>
              </a:rPr>
              <a:t>一般理论</a:t>
            </a:r>
            <a:endParaRPr lang="zh-CN" altLang="en-US" sz="2800" dirty="0">
              <a:solidFill>
                <a:srgbClr val="0070C0"/>
              </a:solidFill>
              <a:ea typeface="字魂54号-贤黑" panose="00000500000000000000" pitchFamily="2" charset="-122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857072" y="855442"/>
            <a:ext cx="487791" cy="39029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思源宋体 Heavy" panose="02020900000000000000" pitchFamily="18" charset="-122"/>
                <a:ea typeface="思源宋体 Heavy" panose="02020900000000000000" pitchFamily="18" charset="-122"/>
              </a:rPr>
              <a:t>1</a:t>
            </a:r>
            <a:endParaRPr lang="zh-CN" altLang="en-US" dirty="0">
              <a:latin typeface="思源宋体 Heavy" panose="02020900000000000000" pitchFamily="18" charset="-122"/>
              <a:ea typeface="思源宋体 Heavy" panose="02020900000000000000" pitchFamily="18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603115" y="1809344"/>
                <a:ext cx="30739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带权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𝜌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正交，即</a:t>
                </a:r>
                <a:endParaRPr 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115" y="1809344"/>
                <a:ext cx="3073940" cy="523220"/>
              </a:xfrm>
              <a:prstGeom prst="rect">
                <a:avLst/>
              </a:prstGeom>
              <a:blipFill rotWithShape="0">
                <a:blip r:embed="rId2"/>
                <a:stretch>
                  <a:fillRect l="-4167" t="-15116" r="-2183" b="-290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3579778" y="1532588"/>
                <a:ext cx="4413131" cy="9773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𝑎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𝑏</m:t>
                          </m:r>
                        </m:sup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𝑥</m:t>
                              </m:r>
                            </m:e>
                          </m:d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𝑛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+1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𝜌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𝑑𝑥</m:t>
                          </m:r>
                        </m:e>
                      </m:nary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=0</m:t>
                      </m:r>
                    </m:oMath>
                  </m:oMathPara>
                </a14:m>
                <a:endParaRPr 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9778" y="1532588"/>
                <a:ext cx="4413131" cy="97738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603115" y="2509732"/>
                <a:ext cx="7714034" cy="19697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证明 先证必要性。假设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800" dirty="0">
                    <a:latin typeface="黑体" panose="02010609060101010101" pitchFamily="49" charset="-122"/>
                  </a:rPr>
                  <a:t>是高斯</a:t>
                </a:r>
                <a:r>
                  <a:rPr lang="zh-CN" altLang="en-US" sz="2800" dirty="0" smtClean="0">
                    <a:latin typeface="黑体" panose="02010609060101010101" pitchFamily="49" charset="-122"/>
                  </a:rPr>
                  <a:t>点，下面证明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和所有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800" i="1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带权正交。</a:t>
                </a:r>
                <a:endParaRPr lang="en-US" altLang="zh-CN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𝑝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</m:e>
                    </m:d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𝜔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𝑛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+1</m:t>
                        </m:r>
                      </m:sub>
                    </m:sSub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∈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𝐻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𝑛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求积公式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6.4</m:t>
                        </m:r>
                      </m:e>
                    </m:d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对于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精确成立，即有</a:t>
                </a:r>
                <a:endParaRPr lang="en-US" altLang="zh-CN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115" y="2509732"/>
                <a:ext cx="7714034" cy="1969770"/>
              </a:xfrm>
              <a:prstGeom prst="rect">
                <a:avLst/>
              </a:prstGeom>
              <a:blipFill rotWithShape="0">
                <a:blip r:embed="rId4"/>
                <a:stretch>
                  <a:fillRect l="-1660" t="-4025" b="-7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grpSp>
        <p:nvGrpSpPr>
          <p:cNvPr id="6" name="组合 5"/>
          <p:cNvGrpSpPr/>
          <p:nvPr/>
        </p:nvGrpSpPr>
        <p:grpSpPr>
          <a:xfrm>
            <a:off x="603115" y="4465619"/>
            <a:ext cx="7027761" cy="1176604"/>
            <a:chOff x="1517514" y="3303075"/>
            <a:chExt cx="7027761" cy="117660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本框 6"/>
                <p:cNvSpPr txBox="1"/>
                <p:nvPr/>
              </p:nvSpPr>
              <p:spPr>
                <a:xfrm>
                  <a:off x="1517514" y="3402687"/>
                  <a:ext cx="963534" cy="9773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trlPr>
                              <a:rPr lang="en-US" sz="280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𝑎</m:t>
                            </m:r>
                          </m:sub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𝑏</m:t>
                            </m:r>
                          </m:sup>
                          <m:e/>
                        </m:nary>
                      </m:oMath>
                    </m:oMathPara>
                  </a14:m>
                  <a:endParaRPr 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7" name="文本框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17514" y="3402687"/>
                  <a:ext cx="963534" cy="977383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文本框 7"/>
                <p:cNvSpPr txBox="1"/>
                <p:nvPr/>
              </p:nvSpPr>
              <p:spPr>
                <a:xfrm>
                  <a:off x="1750978" y="3675934"/>
                  <a:ext cx="3293337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𝑝</m:t>
                        </m:r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𝑥</m:t>
                            </m:r>
                          </m:e>
                        </m:d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𝜔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𝑛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+1</m:t>
                            </m:r>
                          </m:sub>
                        </m:sSub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𝑥</m:t>
                            </m:r>
                          </m:e>
                        </m:d>
                        <m:r>
                          <a:rPr lang="en-US" sz="28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𝜌</m:t>
                        </m:r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𝑥</m:t>
                            </m:r>
                          </m:e>
                        </m:d>
                        <m:r>
                          <a:rPr lang="en-US" sz="28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𝑑𝑥</m:t>
                        </m:r>
                      </m:oMath>
                    </m:oMathPara>
                  </a14:m>
                  <a:endParaRPr 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8" name="文本框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50978" y="3675934"/>
                  <a:ext cx="3293337" cy="43088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文本框 8"/>
                <p:cNvSpPr txBox="1"/>
                <p:nvPr/>
              </p:nvSpPr>
              <p:spPr>
                <a:xfrm>
                  <a:off x="4905942" y="3675934"/>
                  <a:ext cx="447237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=</m:t>
                        </m:r>
                      </m:oMath>
                    </m:oMathPara>
                  </a14:m>
                  <a:endParaRPr 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9" name="文本框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05942" y="3675934"/>
                  <a:ext cx="447237" cy="430887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本框 9"/>
                <p:cNvSpPr txBox="1"/>
                <p:nvPr/>
              </p:nvSpPr>
              <p:spPr>
                <a:xfrm>
                  <a:off x="5178200" y="3303075"/>
                  <a:ext cx="1079013" cy="117660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ctrlPr>
                              <a:rPr lang="en-US" sz="280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𝑘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=0</m:t>
                            </m:r>
                          </m:sub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𝑛</m:t>
                            </m:r>
                          </m:sup>
                          <m:e/>
                        </m:nary>
                      </m:oMath>
                    </m:oMathPara>
                  </a14:m>
                  <a:endParaRPr 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10" name="文本框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78200" y="3303075"/>
                  <a:ext cx="1079013" cy="1176604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文本框 10"/>
                <p:cNvSpPr txBox="1"/>
                <p:nvPr/>
              </p:nvSpPr>
              <p:spPr>
                <a:xfrm>
                  <a:off x="5625437" y="3675933"/>
                  <a:ext cx="2919838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𝑘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𝑝</m:t>
                        </m:r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𝜔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𝑛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+1</m:t>
                            </m:r>
                          </m:sub>
                        </m:sSub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11" name="文本框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25437" y="3675933"/>
                  <a:ext cx="2919838" cy="430887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2842386" y="5707930"/>
                <a:ext cx="459933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𝜔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𝑛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+1</m:t>
                          </m:r>
                        </m:sub>
                      </m:sSub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=0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𝑘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=0,1,⋯,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2386" y="5707930"/>
                <a:ext cx="4599336" cy="430887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grpSp>
        <p:nvGrpSpPr>
          <p:cNvPr id="15" name="组合 14"/>
          <p:cNvGrpSpPr/>
          <p:nvPr/>
        </p:nvGrpSpPr>
        <p:grpSpPr>
          <a:xfrm>
            <a:off x="7441722" y="4838477"/>
            <a:ext cx="636391" cy="430888"/>
            <a:chOff x="6721813" y="2640987"/>
            <a:chExt cx="636391" cy="4308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本框 12"/>
                <p:cNvSpPr txBox="1"/>
                <p:nvPr/>
              </p:nvSpPr>
              <p:spPr>
                <a:xfrm>
                  <a:off x="6721813" y="2640988"/>
                  <a:ext cx="447237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=</m:t>
                        </m:r>
                      </m:oMath>
                    </m:oMathPara>
                  </a14:m>
                  <a:endParaRPr 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13" name="文本框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21813" y="2640988"/>
                  <a:ext cx="447237" cy="430887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本框 13"/>
                <p:cNvSpPr txBox="1"/>
                <p:nvPr/>
              </p:nvSpPr>
              <p:spPr>
                <a:xfrm>
                  <a:off x="6979895" y="2640987"/>
                  <a:ext cx="378309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0</m:t>
                        </m:r>
                      </m:oMath>
                    </m:oMathPara>
                  </a14:m>
                  <a:endParaRPr 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14" name="文本框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79895" y="2640987"/>
                  <a:ext cx="378309" cy="430887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</p:grpSp>
      <p:sp>
        <p:nvSpPr>
          <p:cNvPr id="16" name="文本框 15"/>
          <p:cNvSpPr txBox="1"/>
          <p:nvPr/>
        </p:nvSpPr>
        <p:spPr>
          <a:xfrm>
            <a:off x="1344864" y="788978"/>
            <a:ext cx="4832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0070C0"/>
                </a:solidFill>
                <a:ea typeface="字魂54号-贤黑" panose="00000500000000000000" pitchFamily="2" charset="-122"/>
              </a:rPr>
              <a:t>一般理论</a:t>
            </a:r>
            <a:endParaRPr lang="zh-CN" altLang="en-US" sz="2800" dirty="0">
              <a:solidFill>
                <a:srgbClr val="0070C0"/>
              </a:solidFill>
              <a:ea typeface="字魂54号-贤黑" panose="00000500000000000000" pitchFamily="2" charset="-122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857072" y="855442"/>
            <a:ext cx="487791" cy="39029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思源宋体 Heavy" panose="02020900000000000000" pitchFamily="18" charset="-122"/>
                <a:ea typeface="思源宋体 Heavy" panose="02020900000000000000" pitchFamily="18" charset="-122"/>
              </a:rPr>
              <a:t>1</a:t>
            </a:r>
            <a:endParaRPr lang="zh-CN" altLang="en-US" dirty="0">
              <a:latin typeface="思源宋体 Heavy" panose="02020900000000000000" pitchFamily="18" charset="-122"/>
              <a:ea typeface="思源宋体 Heavy" panose="02020900000000000000" pitchFamily="18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603115" y="1498058"/>
                <a:ext cx="7762672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再证充分性。假设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800" dirty="0">
                    <a:latin typeface="黑体" panose="02010609060101010101" pitchFamily="49" charset="-122"/>
                  </a:rPr>
                  <a:t>和所有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800" i="1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800" dirty="0">
                    <a:latin typeface="黑体" panose="02010609060101010101" pitchFamily="49" charset="-122"/>
                  </a:rPr>
                  <a:t>带权正</a:t>
                </a:r>
                <a:r>
                  <a:rPr lang="zh-CN" altLang="en-US" sz="2800" dirty="0" smtClean="0">
                    <a:latin typeface="黑体" panose="02010609060101010101" pitchFamily="49" charset="-122"/>
                  </a:rPr>
                  <a:t>交</a:t>
                </a:r>
                <a14:m>
                  <m:oMath xmlns:m="http://schemas.openxmlformats.org/officeDocument/2006/math">
                    <m:r>
                      <a:rPr lang="zh-CN" altLang="en-US" sz="2800" dirty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，</m:t>
                    </m:r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下面证明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800" dirty="0">
                    <a:latin typeface="黑体" panose="02010609060101010101" pitchFamily="49" charset="-122"/>
                  </a:rPr>
                  <a:t>是高斯</a:t>
                </a:r>
                <a:r>
                  <a:rPr lang="zh-CN" altLang="en-US" sz="2800" dirty="0" smtClean="0">
                    <a:latin typeface="黑体" panose="02010609060101010101" pitchFamily="49" charset="-122"/>
                  </a:rPr>
                  <a:t>点</a:t>
                </a:r>
                <a14:m>
                  <m:oMath xmlns:m="http://schemas.openxmlformats.org/officeDocument/2006/math">
                    <m:r>
                      <a:rPr lang="zh-CN" altLang="en-US" sz="2800" dirty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。</m:t>
                    </m:r>
                  </m:oMath>
                </a14:m>
                <a:endParaRPr lang="en-US" altLang="zh-CN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115" y="1498058"/>
                <a:ext cx="7762672" cy="954107"/>
              </a:xfrm>
              <a:prstGeom prst="rect">
                <a:avLst/>
              </a:prstGeom>
              <a:blipFill rotWithShape="0">
                <a:blip r:embed="rId2"/>
                <a:stretch>
                  <a:fillRect l="-1650" t="-8333" b="-160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grpSp>
        <p:nvGrpSpPr>
          <p:cNvPr id="12" name="组合 11"/>
          <p:cNvGrpSpPr/>
          <p:nvPr/>
        </p:nvGrpSpPr>
        <p:grpSpPr>
          <a:xfrm>
            <a:off x="603114" y="2376882"/>
            <a:ext cx="7637166" cy="1176604"/>
            <a:chOff x="573932" y="3065868"/>
            <a:chExt cx="7637166" cy="117660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本框 12"/>
                <p:cNvSpPr txBox="1"/>
                <p:nvPr/>
              </p:nvSpPr>
              <p:spPr>
                <a:xfrm>
                  <a:off x="573932" y="3438728"/>
                  <a:ext cx="886909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𝑓</m:t>
                        </m:r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𝑥</m:t>
                            </m:r>
                          </m:e>
                        </m:d>
                      </m:oMath>
                    </m:oMathPara>
                  </a14:m>
                  <a:endParaRPr 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13" name="文本框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3932" y="3438728"/>
                  <a:ext cx="886909" cy="430887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本框 13"/>
                <p:cNvSpPr txBox="1"/>
                <p:nvPr/>
              </p:nvSpPr>
              <p:spPr>
                <a:xfrm>
                  <a:off x="1276134" y="3438727"/>
                  <a:ext cx="447237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=</m:t>
                        </m:r>
                      </m:oMath>
                    </m:oMathPara>
                  </a14:m>
                  <a:endParaRPr 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14" name="文本框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76134" y="3438727"/>
                  <a:ext cx="447237" cy="430887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本框 14"/>
                <p:cNvSpPr txBox="1"/>
                <p:nvPr/>
              </p:nvSpPr>
              <p:spPr>
                <a:xfrm>
                  <a:off x="1528936" y="3065868"/>
                  <a:ext cx="1079013" cy="117660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ctrlPr>
                              <a:rPr lang="en-US" sz="280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𝑘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=0</m:t>
                            </m:r>
                          </m:sub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𝑛</m:t>
                            </m:r>
                          </m:sup>
                          <m:e/>
                        </m:nary>
                      </m:oMath>
                    </m:oMathPara>
                  </a14:m>
                  <a:endParaRPr 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15" name="文本框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8936" y="3065868"/>
                  <a:ext cx="1079013" cy="117660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本框 15"/>
                <p:cNvSpPr txBox="1"/>
                <p:nvPr/>
              </p:nvSpPr>
              <p:spPr>
                <a:xfrm>
                  <a:off x="1976173" y="3438726"/>
                  <a:ext cx="1848647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𝑓</m:t>
                        </m:r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𝑙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𝑘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(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)</m:t>
                        </m:r>
                      </m:oMath>
                    </m:oMathPara>
                  </a14:m>
                  <a:endParaRPr 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16" name="文本框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76173" y="3438726"/>
                  <a:ext cx="1848647" cy="43088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文本框 16"/>
                <p:cNvSpPr txBox="1"/>
                <p:nvPr/>
              </p:nvSpPr>
              <p:spPr>
                <a:xfrm>
                  <a:off x="3630385" y="3438726"/>
                  <a:ext cx="447237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+</m:t>
                        </m:r>
                      </m:oMath>
                    </m:oMathPara>
                  </a14:m>
                  <a:endParaRPr 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17" name="文本框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30385" y="3438726"/>
                  <a:ext cx="447237" cy="430887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文本框 17"/>
                <p:cNvSpPr txBox="1"/>
                <p:nvPr/>
              </p:nvSpPr>
              <p:spPr>
                <a:xfrm>
                  <a:off x="3939702" y="3381704"/>
                  <a:ext cx="989951" cy="56438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box>
                          <m:boxPr>
                            <m:ctrlPr>
                              <a:rPr lang="en-US" sz="280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sz="280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fPr>
                              <m:num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1</m:t>
                                </m:r>
                              </m:num>
                              <m:den>
                                <m:d>
                                  <m:d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𝑛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+1</m:t>
                                    </m:r>
                                  </m:e>
                                </m:d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!</m:t>
                                </m:r>
                              </m:den>
                            </m:f>
                          </m:e>
                        </m:box>
                      </m:oMath>
                    </m:oMathPara>
                  </a14:m>
                  <a:endParaRPr 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18" name="文本框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39702" y="3381704"/>
                  <a:ext cx="989951" cy="564385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文本框 18"/>
                <p:cNvSpPr txBox="1"/>
                <p:nvPr/>
              </p:nvSpPr>
              <p:spPr>
                <a:xfrm>
                  <a:off x="4759704" y="3438726"/>
                  <a:ext cx="3451394" cy="49449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𝑓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𝑛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+1</m:t>
                                </m:r>
                              </m:e>
                            </m:d>
                          </m:sup>
                        </m:sSup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𝜉</m:t>
                            </m:r>
                            <m:d>
                              <m:d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𝜔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𝑛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+1</m:t>
                            </m:r>
                          </m:sub>
                        </m:sSub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𝑥</m:t>
                            </m:r>
                          </m:e>
                        </m:d>
                      </m:oMath>
                    </m:oMathPara>
                  </a14:m>
                  <a:endParaRPr 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19" name="文本框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59704" y="3438726"/>
                  <a:ext cx="3451394" cy="494494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</p:grpSp>
      <p:grpSp>
        <p:nvGrpSpPr>
          <p:cNvPr id="20" name="组合 19"/>
          <p:cNvGrpSpPr/>
          <p:nvPr/>
        </p:nvGrpSpPr>
        <p:grpSpPr>
          <a:xfrm>
            <a:off x="603114" y="3300476"/>
            <a:ext cx="4418715" cy="1176604"/>
            <a:chOff x="564204" y="2560901"/>
            <a:chExt cx="4418715" cy="117660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文本框 20"/>
                <p:cNvSpPr txBox="1"/>
                <p:nvPr/>
              </p:nvSpPr>
              <p:spPr>
                <a:xfrm>
                  <a:off x="564204" y="2660514"/>
                  <a:ext cx="963534" cy="9773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trlPr>
                              <a:rPr lang="en-US" sz="280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𝑎</m:t>
                            </m:r>
                          </m:sub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𝑏</m:t>
                            </m:r>
                          </m:sup>
                          <m:e/>
                        </m:nary>
                      </m:oMath>
                    </m:oMathPara>
                  </a14:m>
                  <a:endParaRPr 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21" name="文本框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4204" y="2660514"/>
                  <a:ext cx="963534" cy="977383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文本框 21"/>
                <p:cNvSpPr txBox="1"/>
                <p:nvPr/>
              </p:nvSpPr>
              <p:spPr>
                <a:xfrm>
                  <a:off x="758757" y="2933761"/>
                  <a:ext cx="2002984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𝑓</m:t>
                        </m:r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𝑥</m:t>
                            </m:r>
                          </m:e>
                        </m:d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𝜌</m:t>
                        </m:r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𝑥</m:t>
                            </m:r>
                          </m:e>
                        </m:d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𝑑𝑥</m:t>
                        </m:r>
                      </m:oMath>
                    </m:oMathPara>
                  </a14:m>
                  <a:endParaRPr 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22" name="文本框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8757" y="2933761"/>
                  <a:ext cx="2002984" cy="430887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b="-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文本框 22"/>
                <p:cNvSpPr txBox="1"/>
                <p:nvPr/>
              </p:nvSpPr>
              <p:spPr>
                <a:xfrm>
                  <a:off x="2577034" y="2933760"/>
                  <a:ext cx="447237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=</m:t>
                        </m:r>
                      </m:oMath>
                    </m:oMathPara>
                  </a14:m>
                  <a:endParaRPr 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23" name="文本框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77034" y="2933760"/>
                  <a:ext cx="447237" cy="430887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文本框 23"/>
                <p:cNvSpPr txBox="1"/>
                <p:nvPr/>
              </p:nvSpPr>
              <p:spPr>
                <a:xfrm>
                  <a:off x="2800652" y="2560901"/>
                  <a:ext cx="1079013" cy="117660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ctrlPr>
                              <a:rPr lang="en-US" sz="280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𝑘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=0</m:t>
                            </m:r>
                          </m:sub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𝑛</m:t>
                            </m:r>
                          </m:sup>
                          <m:e/>
                        </m:nary>
                      </m:oMath>
                    </m:oMathPara>
                  </a14:m>
                  <a:endParaRPr 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24" name="文本框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00652" y="2560901"/>
                  <a:ext cx="1079013" cy="1176604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文本框 24"/>
                <p:cNvSpPr txBox="1"/>
                <p:nvPr/>
              </p:nvSpPr>
              <p:spPr>
                <a:xfrm>
                  <a:off x="3247889" y="2933760"/>
                  <a:ext cx="1462772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𝑘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𝑓</m:t>
                        </m:r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25" name="文本框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47889" y="2933760"/>
                  <a:ext cx="1462772" cy="430887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b="-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文本框 25"/>
                <p:cNvSpPr txBox="1"/>
                <p:nvPr/>
              </p:nvSpPr>
              <p:spPr>
                <a:xfrm>
                  <a:off x="4535682" y="2933760"/>
                  <a:ext cx="447237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+</m:t>
                        </m:r>
                      </m:oMath>
                    </m:oMathPara>
                  </a14:m>
                  <a:endParaRPr 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26" name="文本框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35682" y="2933760"/>
                  <a:ext cx="447237" cy="430887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</p:grpSp>
      <p:grpSp>
        <p:nvGrpSpPr>
          <p:cNvPr id="27" name="组合 26"/>
          <p:cNvGrpSpPr/>
          <p:nvPr/>
        </p:nvGrpSpPr>
        <p:grpSpPr>
          <a:xfrm>
            <a:off x="2459895" y="4333369"/>
            <a:ext cx="5780385" cy="977383"/>
            <a:chOff x="4516226" y="2660511"/>
            <a:chExt cx="5780385" cy="97738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文本框 27"/>
                <p:cNvSpPr txBox="1"/>
                <p:nvPr/>
              </p:nvSpPr>
              <p:spPr>
                <a:xfrm>
                  <a:off x="4516226" y="2933760"/>
                  <a:ext cx="447237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+</m:t>
                        </m:r>
                      </m:oMath>
                    </m:oMathPara>
                  </a14:m>
                  <a:endParaRPr 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28" name="文本框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16226" y="2933760"/>
                  <a:ext cx="447237" cy="430887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文本框 28"/>
                <p:cNvSpPr txBox="1"/>
                <p:nvPr/>
              </p:nvSpPr>
              <p:spPr>
                <a:xfrm>
                  <a:off x="4793878" y="2881129"/>
                  <a:ext cx="989951" cy="56438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box>
                          <m:boxPr>
                            <m:ctrlPr>
                              <a:rPr lang="en-US" sz="280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sz="280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fPr>
                              <m:num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1</m:t>
                                </m:r>
                              </m:num>
                              <m:den>
                                <m:d>
                                  <m:d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𝑛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+1</m:t>
                                    </m:r>
                                  </m:e>
                                </m:d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!</m:t>
                                </m:r>
                              </m:den>
                            </m:f>
                          </m:e>
                        </m:box>
                      </m:oMath>
                    </m:oMathPara>
                  </a14:m>
                  <a:endParaRPr 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29" name="文本框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93878" y="2881129"/>
                  <a:ext cx="989951" cy="564385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文本框 29"/>
                <p:cNvSpPr txBox="1"/>
                <p:nvPr/>
              </p:nvSpPr>
              <p:spPr>
                <a:xfrm>
                  <a:off x="5537322" y="2660511"/>
                  <a:ext cx="963534" cy="9773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trlPr>
                              <a:rPr lang="en-US" sz="280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𝑎</m:t>
                            </m:r>
                          </m:sub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𝑏</m:t>
                            </m:r>
                          </m:sup>
                          <m:e/>
                        </m:nary>
                      </m:oMath>
                    </m:oMathPara>
                  </a14:m>
                  <a:endParaRPr 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30" name="文本框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37322" y="2660511"/>
                  <a:ext cx="963534" cy="977383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文本框 30"/>
                <p:cNvSpPr txBox="1"/>
                <p:nvPr/>
              </p:nvSpPr>
              <p:spPr>
                <a:xfrm>
                  <a:off x="5729142" y="2933760"/>
                  <a:ext cx="4567469" cy="49449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𝑓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𝑛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+1</m:t>
                                </m:r>
                              </m:e>
                            </m:d>
                          </m:sup>
                        </m:sSup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𝜉</m:t>
                            </m:r>
                            <m:d>
                              <m:d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𝜔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𝑛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+1</m:t>
                            </m:r>
                          </m:sub>
                        </m:sSub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𝑥</m:t>
                            </m:r>
                          </m:e>
                        </m:d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𝜌</m:t>
                        </m:r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𝑥</m:t>
                            </m:r>
                          </m:e>
                        </m:d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𝑑𝑥</m:t>
                        </m:r>
                      </m:oMath>
                    </m:oMathPara>
                  </a14:m>
                  <a:endParaRPr 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31" name="文本框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29142" y="2933760"/>
                  <a:ext cx="4567469" cy="494494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/>
              <p:cNvSpPr txBox="1"/>
              <p:nvPr/>
            </p:nvSpPr>
            <p:spPr>
              <a:xfrm>
                <a:off x="3094288" y="5214735"/>
                <a:ext cx="3420295" cy="9773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𝜌</m:t>
                          </m:r>
                          <m:d>
                            <m:d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2" name="文本框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4288" y="5214735"/>
                <a:ext cx="3420295" cy="977383"/>
              </a:xfrm>
              <a:prstGeom prst="rect">
                <a:avLst/>
              </a:prstGeom>
              <a:blipFill rotWithShape="0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sp>
        <p:nvSpPr>
          <p:cNvPr id="33" name="文本框 32"/>
          <p:cNvSpPr txBox="1"/>
          <p:nvPr/>
        </p:nvSpPr>
        <p:spPr>
          <a:xfrm>
            <a:off x="1344864" y="788978"/>
            <a:ext cx="4832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0070C0"/>
                </a:solidFill>
                <a:ea typeface="字魂54号-贤黑" panose="00000500000000000000" pitchFamily="2" charset="-122"/>
              </a:rPr>
              <a:t>一般理论</a:t>
            </a:r>
            <a:endParaRPr lang="zh-CN" altLang="en-US" sz="2800" dirty="0">
              <a:solidFill>
                <a:srgbClr val="0070C0"/>
              </a:solidFill>
              <a:ea typeface="字魂54号-贤黑" panose="00000500000000000000" pitchFamily="2" charset="-122"/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857072" y="855442"/>
            <a:ext cx="487791" cy="39029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思源宋体 Heavy" panose="02020900000000000000" pitchFamily="18" charset="-122"/>
                <a:ea typeface="思源宋体 Heavy" panose="02020900000000000000" pitchFamily="18" charset="-122"/>
              </a:rPr>
              <a:t>1</a:t>
            </a:r>
            <a:endParaRPr lang="zh-CN" altLang="en-US" dirty="0">
              <a:latin typeface="思源宋体 Heavy" panose="02020900000000000000" pitchFamily="18" charset="-122"/>
              <a:ea typeface="思源宋体 Heavy" panose="02020900000000000000" pitchFamily="18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344864" y="788978"/>
            <a:ext cx="4832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0070C0"/>
                </a:solidFill>
                <a:ea typeface="字魂54号-贤黑" panose="00000500000000000000" pitchFamily="2" charset="-122"/>
              </a:rPr>
              <a:t>一般理论</a:t>
            </a:r>
            <a:endParaRPr lang="zh-CN" altLang="en-US" sz="2800" dirty="0">
              <a:solidFill>
                <a:srgbClr val="0070C0"/>
              </a:solidFill>
              <a:ea typeface="字魂54号-贤黑" panose="00000500000000000000" pitchFamily="2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857072" y="855442"/>
            <a:ext cx="487791" cy="39029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思源宋体 Heavy" panose="02020900000000000000" pitchFamily="18" charset="-122"/>
                <a:ea typeface="思源宋体 Heavy" panose="02020900000000000000" pitchFamily="18" charset="-122"/>
              </a:rPr>
              <a:t>1</a:t>
            </a:r>
            <a:endParaRPr lang="zh-CN" altLang="en-US" dirty="0">
              <a:latin typeface="思源宋体 Heavy" panose="02020900000000000000" pitchFamily="18" charset="-122"/>
              <a:ea typeface="思源宋体 Heavy" panose="02020900000000000000" pitchFamily="18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595223" y="1483743"/>
                <a:ext cx="7737894" cy="5522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𝑓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取</a:t>
                </a:r>
                <a14:m>
                  <m:oMath xmlns:m="http://schemas.openxmlformats.org/officeDocument/2006/math"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1,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𝑥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,⋯,</m:t>
                    </m:r>
                    <m:sSup>
                      <m:sSup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</m:e>
                      <m:sup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时，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𝑓</m:t>
                        </m:r>
                      </m:e>
                      <m:sup>
                        <m:d>
                          <m:d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𝑛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+1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≡0</m:t>
                    </m:r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。</a:t>
                </a:r>
                <a:endParaRPr 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223" y="1483743"/>
                <a:ext cx="7737894" cy="552267"/>
              </a:xfrm>
              <a:prstGeom prst="rect">
                <a:avLst/>
              </a:prstGeom>
              <a:blipFill rotWithShape="0">
                <a:blip r:embed="rId2"/>
                <a:stretch>
                  <a:fillRect l="-1655" t="-8791" b="-263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857072" y="2036010"/>
                <a:ext cx="4802918" cy="1176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𝑎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𝑏</m:t>
                          </m:r>
                        </m:sup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𝜌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𝑑𝑥</m:t>
                          </m:r>
                        </m:e>
                      </m:nary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𝑘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=0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072" y="2036010"/>
                <a:ext cx="4802918" cy="117660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595223" y="3209024"/>
                <a:ext cx="7815532" cy="24006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即求积公式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6.4</m:t>
                        </m:r>
                      </m:e>
                    </m:d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至少具有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𝑛</m:t>
                    </m:r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次代数精度。</a:t>
                </a:r>
                <a:endParaRPr lang="en-US" altLang="zh-CN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对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∀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𝑓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∈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𝐻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𝑛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zh-CN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𝜔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𝑛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+1</m:t>
                        </m:r>
                      </m:sub>
                    </m:sSub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除</a:t>
                </a:r>
                <a14:m>
                  <m:oMath xmlns:m="http://schemas.openxmlformats.org/officeDocument/2006/math"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𝑓</m:t>
                    </m:r>
                    <m:d>
                      <m:d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记商为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𝑞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余式为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𝑟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即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𝑓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𝑞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</m:e>
                    </m:d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𝜔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𝑛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+1</m:t>
                        </m:r>
                      </m:sub>
                    </m:sSub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+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𝑟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其中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𝑞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𝑟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∈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𝐻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。</a:t>
                </a:r>
                <a:endParaRPr lang="en-US" altLang="zh-CN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由假设，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𝜔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𝑛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+1</m:t>
                        </m:r>
                      </m:sub>
                    </m:sSub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𝑞</m:t>
                    </m:r>
                    <m:d>
                      <m:d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带权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𝜌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正交。因此</a:t>
                </a:r>
                <a:endParaRPr 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223" y="3209024"/>
                <a:ext cx="7815532" cy="2400657"/>
              </a:xfrm>
              <a:prstGeom prst="rect">
                <a:avLst/>
              </a:prstGeom>
              <a:blipFill rotWithShape="0">
                <a:blip r:embed="rId4"/>
                <a:stretch>
                  <a:fillRect l="-1638" t="-3046" r="-1170" b="-55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4146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/>
              <p:cNvSpPr txBox="1"/>
              <p:nvPr/>
            </p:nvSpPr>
            <p:spPr>
              <a:xfrm>
                <a:off x="593387" y="2525213"/>
                <a:ext cx="694554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求积公式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6.4</m:t>
                        </m:r>
                      </m:e>
                    </m:d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对于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𝑟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∈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𝐻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是精确的，即</a:t>
                </a:r>
                <a:endParaRPr 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2" name="文本框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387" y="2525213"/>
                <a:ext cx="6945549" cy="523220"/>
              </a:xfrm>
              <a:prstGeom prst="rect">
                <a:avLst/>
              </a:prstGeom>
              <a:blipFill rotWithShape="0">
                <a:blip r:embed="rId2"/>
                <a:stretch>
                  <a:fillRect l="-1754" t="-13953" b="-290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/>
              <p:cNvSpPr txBox="1"/>
              <p:nvPr/>
            </p:nvSpPr>
            <p:spPr>
              <a:xfrm>
                <a:off x="972766" y="3048433"/>
                <a:ext cx="4771819" cy="1176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𝑎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𝑏</m:t>
                          </m:r>
                        </m:sup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𝑟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𝜌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𝑑𝑥</m:t>
                          </m:r>
                        </m:e>
                      </m:nary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𝑘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=0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𝑟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3" name="文本框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766" y="3048433"/>
                <a:ext cx="4771819" cy="117660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/>
              <p:cNvSpPr txBox="1"/>
              <p:nvPr/>
            </p:nvSpPr>
            <p:spPr>
              <a:xfrm>
                <a:off x="593387" y="4225037"/>
                <a:ext cx="615760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因为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𝜔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𝑛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+1</m:t>
                        </m:r>
                      </m:sub>
                    </m:sSub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=0</m:t>
                    </m:r>
                  </m:oMath>
                </a14:m>
                <a:r>
                  <a:rPr 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所以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𝑟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𝑓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4" name="文本框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387" y="4225037"/>
                <a:ext cx="6157608" cy="523220"/>
              </a:xfrm>
              <a:prstGeom prst="rect">
                <a:avLst/>
              </a:prstGeom>
              <a:blipFill rotWithShape="0">
                <a:blip r:embed="rId4"/>
                <a:stretch>
                  <a:fillRect l="-1980" t="-13953" b="-290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/>
              <p:cNvSpPr txBox="1"/>
              <p:nvPr/>
            </p:nvSpPr>
            <p:spPr>
              <a:xfrm>
                <a:off x="972766" y="1542496"/>
                <a:ext cx="5198411" cy="9773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𝑎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𝑏</m:t>
                          </m:r>
                        </m:sup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𝜌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𝑑𝑥</m:t>
                          </m:r>
                        </m:e>
                      </m:nary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nary>
                        <m:nary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𝑎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𝑏</m:t>
                          </m:r>
                        </m:sup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𝑟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𝜌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5" name="文本框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766" y="1542496"/>
                <a:ext cx="5198411" cy="97738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/>
              <p:cNvSpPr txBox="1"/>
              <p:nvPr/>
            </p:nvSpPr>
            <p:spPr>
              <a:xfrm>
                <a:off x="583659" y="4708623"/>
                <a:ext cx="4771819" cy="1176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𝑎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𝑏</m:t>
                          </m:r>
                        </m:sup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𝜌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𝑑𝑥</m:t>
                          </m:r>
                        </m:e>
                      </m:nary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𝑘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=0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6" name="文本框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659" y="4708623"/>
                <a:ext cx="4771819" cy="117660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sp>
        <p:nvSpPr>
          <p:cNvPr id="37" name="文本框 36"/>
          <p:cNvSpPr txBox="1"/>
          <p:nvPr/>
        </p:nvSpPr>
        <p:spPr>
          <a:xfrm>
            <a:off x="1344864" y="788978"/>
            <a:ext cx="4832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0070C0"/>
                </a:solidFill>
                <a:ea typeface="字魂54号-贤黑" panose="00000500000000000000" pitchFamily="2" charset="-122"/>
              </a:rPr>
              <a:t>一般理论</a:t>
            </a:r>
            <a:endParaRPr lang="zh-CN" altLang="en-US" sz="2800" dirty="0">
              <a:solidFill>
                <a:srgbClr val="0070C0"/>
              </a:solidFill>
              <a:ea typeface="字魂54号-贤黑" panose="00000500000000000000" pitchFamily="2" charset="-122"/>
            </a:endParaRPr>
          </a:p>
        </p:txBody>
      </p:sp>
      <p:sp>
        <p:nvSpPr>
          <p:cNvPr id="38" name="椭圆 37"/>
          <p:cNvSpPr/>
          <p:nvPr/>
        </p:nvSpPr>
        <p:spPr>
          <a:xfrm>
            <a:off x="857072" y="855442"/>
            <a:ext cx="487791" cy="39029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思源宋体 Heavy" panose="02020900000000000000" pitchFamily="18" charset="-122"/>
                <a:ea typeface="思源宋体 Heavy" panose="02020900000000000000" pitchFamily="18" charset="-122"/>
              </a:rPr>
              <a:t>1</a:t>
            </a:r>
            <a:endParaRPr lang="zh-CN" altLang="en-US" dirty="0">
              <a:latin typeface="思源宋体 Heavy" panose="02020900000000000000" pitchFamily="18" charset="-122"/>
              <a:ea typeface="思源宋体 Heavy" panose="020209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65975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34" grpId="0"/>
      <p:bldP spid="3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583660" y="1517515"/>
                <a:ext cx="7762672" cy="29084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求积公式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6.4</m:t>
                        </m:r>
                      </m:e>
                    </m:d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对任意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𝑓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∈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𝐻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𝑛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+1</m:t>
                        </m:r>
                      </m:sub>
                    </m:sSub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均精确成立。</a:t>
                </a:r>
                <a:endParaRPr lang="en-US" altLang="zh-CN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zh-CN" altLang="en-US" sz="2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因</a:t>
                </a:r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800" dirty="0">
                    <a:latin typeface="黑体" panose="02010609060101010101" pitchFamily="49" charset="-122"/>
                  </a:rPr>
                  <a:t>是高斯点</a:t>
                </a:r>
                <a14:m>
                  <m:oMath xmlns:m="http://schemas.openxmlformats.org/officeDocument/2006/math">
                    <m:r>
                      <a:rPr lang="zh-CN" altLang="en-US" sz="2800" dirty="0">
                        <a:latin typeface="Cambria Math" panose="02040503050406030204" pitchFamily="18" charset="0"/>
                      </a:rPr>
                      <m:t>。</m:t>
                    </m:r>
                    <m:r>
                      <a:rPr lang="zh-CN" altLang="en-US" sz="2800" i="1" dirty="0">
                        <a:latin typeface="Cambria Math" panose="02040503050406030204" pitchFamily="18" charset="0"/>
                      </a:rPr>
                      <m:t>证</m:t>
                    </m:r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</a:rPr>
                  <a:t>毕。</a:t>
                </a:r>
                <a:endParaRPr lang="en-US" altLang="zh-CN" sz="2800" dirty="0">
                  <a:latin typeface="黑体" panose="02010609060101010101" pitchFamily="49" charset="-122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这个定理表明在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𝑎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,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𝑏</m:t>
                        </m:r>
                      </m:e>
                    </m:d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上的带权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𝜌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的</a:t>
                </a:r>
                <a14:m>
                  <m:oMath xmlns:m="http://schemas.openxmlformats.org/officeDocument/2006/math"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𝑛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+1</m:t>
                    </m:r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次正交多项式的零点就是求积公式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6.4</m:t>
                        </m:r>
                      </m:e>
                    </m:d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的高斯点。</a:t>
                </a:r>
                <a:endParaRPr lang="en-US" altLang="zh-CN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有了求积节点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0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,⋯,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，再利用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6.5</m:t>
                        </m:r>
                      </m:e>
                    </m:d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式解出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𝐴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0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𝐴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,⋯,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𝐴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。</a:t>
                </a:r>
                <a:endParaRPr 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660" y="1517515"/>
                <a:ext cx="7762672" cy="2908489"/>
              </a:xfrm>
              <a:prstGeom prst="rect">
                <a:avLst/>
              </a:prstGeom>
              <a:blipFill rotWithShape="0">
                <a:blip r:embed="rId2"/>
                <a:stretch>
                  <a:fillRect l="-1650" t="-2725" b="-44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grpSp>
        <p:nvGrpSpPr>
          <p:cNvPr id="5" name="组合 4"/>
          <p:cNvGrpSpPr/>
          <p:nvPr/>
        </p:nvGrpSpPr>
        <p:grpSpPr>
          <a:xfrm>
            <a:off x="583660" y="4160081"/>
            <a:ext cx="7597302" cy="977383"/>
            <a:chOff x="583660" y="4481105"/>
            <a:chExt cx="7597302" cy="97738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文本框 2"/>
                <p:cNvSpPr txBox="1"/>
                <p:nvPr/>
              </p:nvSpPr>
              <p:spPr>
                <a:xfrm>
                  <a:off x="2403624" y="4481105"/>
                  <a:ext cx="3420295" cy="9773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  <m:d>
                              <m:d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𝑑𝑥</m:t>
                            </m:r>
                          </m:e>
                        </m:nary>
                      </m:oMath>
                    </m:oMathPara>
                  </a14:m>
                  <a:endParaRPr 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3" name="文本框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03624" y="4481105"/>
                  <a:ext cx="3420295" cy="977383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文本框 3"/>
                <p:cNvSpPr txBox="1"/>
                <p:nvPr/>
              </p:nvSpPr>
              <p:spPr>
                <a:xfrm>
                  <a:off x="583660" y="4708187"/>
                  <a:ext cx="759730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:r>
                    <a:rPr lang="zh-CN" altLang="en-US" sz="2800" dirty="0" smtClean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或者直接由                   算出所有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𝑘</m:t>
                          </m:r>
                        </m:sub>
                      </m:sSub>
                    </m:oMath>
                  </a14:m>
                  <a:r>
                    <a:rPr lang="zh-CN" altLang="en-US" sz="2800" dirty="0" smtClean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。</a:t>
                  </a:r>
                  <a:endParaRPr 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4" name="文本框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3660" y="4708187"/>
                  <a:ext cx="7597302" cy="52322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685" t="-15116" r="-642" b="-2907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593388" y="5156920"/>
                <a:ext cx="642998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下面讨论高斯求积公式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6.4</m:t>
                        </m:r>
                      </m:e>
                    </m:d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的余项。</a:t>
                </a:r>
                <a:endParaRPr 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388" y="5156920"/>
                <a:ext cx="6429983" cy="523220"/>
              </a:xfrm>
              <a:prstGeom prst="rect">
                <a:avLst/>
              </a:prstGeom>
              <a:blipFill rotWithShape="0">
                <a:blip r:embed="rId5"/>
                <a:stretch>
                  <a:fillRect l="-1896" t="-15116" b="-290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sp>
        <p:nvSpPr>
          <p:cNvPr id="7" name="文本框 6"/>
          <p:cNvSpPr txBox="1"/>
          <p:nvPr/>
        </p:nvSpPr>
        <p:spPr>
          <a:xfrm>
            <a:off x="1344864" y="788978"/>
            <a:ext cx="4832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0070C0"/>
                </a:solidFill>
                <a:ea typeface="字魂54号-贤黑" panose="00000500000000000000" pitchFamily="2" charset="-122"/>
              </a:rPr>
              <a:t>一般理论</a:t>
            </a:r>
            <a:endParaRPr lang="zh-CN" altLang="en-US" sz="2800" dirty="0">
              <a:solidFill>
                <a:srgbClr val="0070C0"/>
              </a:solidFill>
              <a:ea typeface="字魂54号-贤黑" panose="00000500000000000000" pitchFamily="2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857072" y="855442"/>
            <a:ext cx="487791" cy="39029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思源宋体 Heavy" panose="02020900000000000000" pitchFamily="18" charset="-122"/>
                <a:ea typeface="思源宋体 Heavy" panose="02020900000000000000" pitchFamily="18" charset="-122"/>
              </a:rPr>
              <a:t>1</a:t>
            </a:r>
            <a:endParaRPr lang="zh-CN" altLang="en-US" dirty="0">
              <a:latin typeface="思源宋体 Heavy" panose="02020900000000000000" pitchFamily="18" charset="-122"/>
              <a:ea typeface="思源宋体 Heavy" panose="020209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51503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  <p:tag name="ISPRING_FIRST_PUBLISH" val="1"/>
</p:tagLst>
</file>

<file path=ppt/theme/theme1.xml><?xml version="1.0" encoding="utf-8"?>
<a:theme xmlns:a="http://schemas.openxmlformats.org/drawingml/2006/main" name="千图网海量PPT模板www.58pic.com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spcBef>
            <a:spcPts val="600"/>
          </a:spcBef>
          <a:defRPr sz="2800" dirty="0" smtClean="0">
            <a:latin typeface="黑体" panose="02010609060101010101" pitchFamily="49" charset="-122"/>
            <a:ea typeface="黑体" panose="02010609060101010101" pitchFamily="49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410</Words>
  <Application>Microsoft Office PowerPoint</Application>
  <PresentationFormat>宽屏</PresentationFormat>
  <Paragraphs>200</Paragraphs>
  <Slides>19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7" baseType="lpstr">
      <vt:lpstr>等线</vt:lpstr>
      <vt:lpstr>黑体</vt:lpstr>
      <vt:lpstr>思源宋体 Heavy</vt:lpstr>
      <vt:lpstr>字魂54号-贤黑</vt:lpstr>
      <vt:lpstr>Arial</vt:lpstr>
      <vt:lpstr>Cambria Math</vt:lpstr>
      <vt:lpstr>Times New Roman</vt:lpstr>
      <vt:lpstr>千图网海量PPT模板www.58pic.com​​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Olivia Fung</dc:creator>
  <cp:lastModifiedBy>Gang Xie</cp:lastModifiedBy>
  <cp:revision>608</cp:revision>
  <dcterms:created xsi:type="dcterms:W3CDTF">2019-06-25T11:16:00Z</dcterms:created>
  <dcterms:modified xsi:type="dcterms:W3CDTF">2019-08-21T23:52:02Z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2052-11.1.0.8980</vt:lpwstr>
  </property>
</Properties>
</file>