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417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0908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5153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79516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99635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987203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0925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55490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2011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418550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46094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479324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144000" y="6172200"/>
            <a:ext cx="6096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0058400" y="6121400"/>
            <a:ext cx="6096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1023600" y="6172200"/>
            <a:ext cx="6096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  <p:sp>
        <p:nvSpPr>
          <p:cNvPr id="102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6938" y="6286500"/>
            <a:ext cx="8985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  <p:sp>
        <p:nvSpPr>
          <p:cNvPr id="103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20263" y="6299200"/>
            <a:ext cx="8969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9463" y="6299200"/>
            <a:ext cx="8969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0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&#26041;&#27665;&#30340;&#27010;&#29575;&#32479;&#35745;ppt/&#31532;&#19968;&#31456;%20%20&#38543;&#26426;&#20107;&#20214;&#21450;&#20854;&#27010;&#29575;/begin.ppt#-1,4,&#27809;&#26377;&#24187;&#28783;&#29255;&#26631;&#39064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Microsoft_Word_97_-_2003___5.doc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Microsoft_Word_97_-_2003___8.doc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Microsoft_Word_97_-_2003___9.doc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18" name="Object 2"/>
          <p:cNvGraphicFramePr>
            <a:graphicFrameLocks/>
          </p:cNvGraphicFramePr>
          <p:nvPr/>
        </p:nvGraphicFramePr>
        <p:xfrm>
          <a:off x="512763" y="839788"/>
          <a:ext cx="836453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3" imgW="3476597" imgH="447833" progId="Word.Document.8">
                  <p:embed/>
                </p:oleObj>
              </mc:Choice>
              <mc:Fallback>
                <p:oleObj name="Document" r:id="rId3" imgW="3476597" imgH="447833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839788"/>
                        <a:ext cx="8364537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/>
          </p:cNvGraphicFramePr>
          <p:nvPr/>
        </p:nvGraphicFramePr>
        <p:xfrm>
          <a:off x="941388" y="3703638"/>
          <a:ext cx="8694737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5" imgW="3562302" imgH="504927" progId="Word.Document.8">
                  <p:embed/>
                </p:oleObj>
              </mc:Choice>
              <mc:Fallback>
                <p:oleObj name="Document" r:id="rId5" imgW="3562302" imgH="504927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703638"/>
                        <a:ext cx="8694737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2763" y="119063"/>
            <a:ext cx="4068762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3300"/>
                </a:solidFill>
                <a:latin typeface="黑体" panose="02010609060101010101" pitchFamily="49" charset="-122"/>
              </a:rPr>
              <a:t>四、</a:t>
            </a:r>
            <a:r>
              <a:rPr lang="zh-CN" altLang="en-US" sz="2400" smtClean="0">
                <a:solidFill>
                  <a:srgbClr val="FF3300"/>
                </a:solidFill>
              </a:rPr>
              <a:t>随机向量的变换</a:t>
            </a:r>
            <a:r>
              <a:rPr lang="zh-CN" altLang="en-US" sz="2400" smtClean="0"/>
              <a:t> 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57175" y="288448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39622" name="Object 6"/>
          <p:cNvGraphicFramePr>
            <a:graphicFrameLocks noChangeAspect="1"/>
          </p:cNvGraphicFramePr>
          <p:nvPr/>
        </p:nvGraphicFramePr>
        <p:xfrm>
          <a:off x="1712913" y="2038350"/>
          <a:ext cx="5964237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7" imgW="3352800" imgH="850900" progId="Equation.DSMT4">
                  <p:embed/>
                </p:oleObj>
              </mc:Choice>
              <mc:Fallback>
                <p:oleObj name="Equation" r:id="rId7" imgW="3352800" imgH="850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2038350"/>
                        <a:ext cx="5964237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57175" y="285115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39624" name="Object 8"/>
          <p:cNvGraphicFramePr>
            <a:graphicFrameLocks noChangeAspect="1"/>
          </p:cNvGraphicFramePr>
          <p:nvPr/>
        </p:nvGraphicFramePr>
        <p:xfrm>
          <a:off x="941388" y="4962525"/>
          <a:ext cx="77517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9" imgW="3340100" imgH="584200" progId="Equation.DSMT4">
                  <p:embed/>
                </p:oleObj>
              </mc:Choice>
              <mc:Fallback>
                <p:oleObj name="Equation" r:id="rId9" imgW="3340100" imgH="584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962525"/>
                        <a:ext cx="775176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文本框 11"/>
          <p:cNvSpPr txBox="1">
            <a:spLocks noChangeArrowheads="1"/>
          </p:cNvSpPr>
          <p:nvPr/>
        </p:nvSpPr>
        <p:spPr bwMode="auto">
          <a:xfrm>
            <a:off x="444500" y="1981200"/>
            <a:ext cx="115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</a:rPr>
              <a:t>分析：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3" name="Object 3"/>
          <p:cNvGraphicFramePr>
            <a:graphicFrameLocks/>
          </p:cNvGraphicFramePr>
          <p:nvPr/>
        </p:nvGraphicFramePr>
        <p:xfrm>
          <a:off x="1135063" y="654050"/>
          <a:ext cx="66929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文档" r:id="rId3" imgW="2580557" imgH="597919" progId="Word.Document.8">
                  <p:embed/>
                </p:oleObj>
              </mc:Choice>
              <mc:Fallback>
                <p:oleObj name="文档" r:id="rId3" imgW="2580557" imgH="597919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654050"/>
                        <a:ext cx="66929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/>
          <p:cNvGraphicFramePr>
            <a:graphicFrameLocks noChangeAspect="1"/>
          </p:cNvGraphicFramePr>
          <p:nvPr/>
        </p:nvGraphicFramePr>
        <p:xfrm>
          <a:off x="1566863" y="2020888"/>
          <a:ext cx="5040312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5" imgW="2247900" imgH="787400" progId="Equation.3">
                  <p:embed/>
                </p:oleObj>
              </mc:Choice>
              <mc:Fallback>
                <p:oleObj name="公式" r:id="rId5" imgW="2247900" imgH="787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020888"/>
                        <a:ext cx="5040312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/>
          <p:cNvGraphicFramePr>
            <a:graphicFrameLocks noChangeAspect="1"/>
          </p:cNvGraphicFramePr>
          <p:nvPr/>
        </p:nvGraphicFramePr>
        <p:xfrm>
          <a:off x="1350963" y="3821113"/>
          <a:ext cx="74168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文档" r:id="rId7" imgW="3235594" imgH="396689" progId="Word.Document.8">
                  <p:embed/>
                </p:oleObj>
              </mc:Choice>
              <mc:Fallback>
                <p:oleObj name="文档" r:id="rId7" imgW="3235594" imgH="396689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821113"/>
                        <a:ext cx="74168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/>
          </p:cNvGraphicFramePr>
          <p:nvPr/>
        </p:nvGraphicFramePr>
        <p:xfrm>
          <a:off x="2212975" y="338138"/>
          <a:ext cx="6462713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文档" r:id="rId3" imgW="2572999" imgH="796624" progId="Word.Document.8">
                  <p:embed/>
                </p:oleObj>
              </mc:Choice>
              <mc:Fallback>
                <p:oleObj name="文档" r:id="rId3" imgW="2572999" imgH="796624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338138"/>
                        <a:ext cx="6462713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0" y="28035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524000" y="288925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524000" y="28035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212975" y="2205038"/>
          <a:ext cx="7840663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文档" r:id="rId5" imgW="3429585" imgH="823310" progId="Word.Document.8">
                  <p:embed/>
                </p:oleObj>
              </mc:Choice>
              <mc:Fallback>
                <p:oleObj name="文档" r:id="rId5" imgW="3429585" imgH="82331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205038"/>
                        <a:ext cx="7840663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3" name="Object 9"/>
          <p:cNvGraphicFramePr>
            <a:graphicFrameLocks noChangeAspect="1"/>
          </p:cNvGraphicFramePr>
          <p:nvPr/>
        </p:nvGraphicFramePr>
        <p:xfrm>
          <a:off x="1924050" y="3933825"/>
          <a:ext cx="83439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文档" r:id="rId7" imgW="3670365" imgH="596116" progId="Word.Document.8">
                  <p:embed/>
                </p:oleObj>
              </mc:Choice>
              <mc:Fallback>
                <p:oleObj name="文档" r:id="rId7" imgW="3670365" imgH="59611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933825"/>
                        <a:ext cx="83439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/>
          </p:cNvGraphicFramePr>
          <p:nvPr/>
        </p:nvGraphicFramePr>
        <p:xfrm>
          <a:off x="1924050" y="0"/>
          <a:ext cx="8493125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文档" r:id="rId3" imgW="3514787" imgH="1295326" progId="Word.Document.8">
                  <p:embed/>
                </p:oleObj>
              </mc:Choice>
              <mc:Fallback>
                <p:oleObj name="文档" r:id="rId3" imgW="3514787" imgH="1295326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0"/>
                        <a:ext cx="8493125" cy="32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1" name="Object 3"/>
          <p:cNvGraphicFramePr>
            <a:graphicFrameLocks/>
          </p:cNvGraphicFramePr>
          <p:nvPr/>
        </p:nvGraphicFramePr>
        <p:xfrm>
          <a:off x="1992313" y="3284538"/>
          <a:ext cx="78422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文档" r:id="rId5" imgW="3027206" imgH="459078" progId="Word.Document.8">
                  <p:embed/>
                </p:oleObj>
              </mc:Choice>
              <mc:Fallback>
                <p:oleObj name="文档" r:id="rId5" imgW="3027206" imgH="459078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284538"/>
                        <a:ext cx="78422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0" y="28035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524000" y="28035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1524000" y="31083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7817" name="Object 9"/>
          <p:cNvGraphicFramePr>
            <a:graphicFrameLocks noChangeAspect="1"/>
          </p:cNvGraphicFramePr>
          <p:nvPr/>
        </p:nvGraphicFramePr>
        <p:xfrm>
          <a:off x="2063750" y="4365625"/>
          <a:ext cx="863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公式" r:id="rId7" imgW="355138" imgH="177569" progId="Equation.3">
                  <p:embed/>
                </p:oleObj>
              </mc:Choice>
              <mc:Fallback>
                <p:oleObj name="公式" r:id="rId7" imgW="355138" imgH="1775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365625"/>
                        <a:ext cx="863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1524000" y="309880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7819" name="Object 11"/>
          <p:cNvGraphicFramePr>
            <a:graphicFrameLocks noChangeAspect="1"/>
          </p:cNvGraphicFramePr>
          <p:nvPr/>
        </p:nvGraphicFramePr>
        <p:xfrm>
          <a:off x="1992313" y="4941888"/>
          <a:ext cx="7127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9" imgW="2768600" imgH="203200" progId="Equation.3">
                  <p:embed/>
                </p:oleObj>
              </mc:Choice>
              <mc:Fallback>
                <p:oleObj name="公式" r:id="rId9" imgW="27686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941888"/>
                        <a:ext cx="7127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/>
        </p:nvGraphicFramePr>
        <p:xfrm>
          <a:off x="2279650" y="5445125"/>
          <a:ext cx="66246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公式" r:id="rId11" imgW="3429000" imgH="508000" progId="Equation.3">
                  <p:embed/>
                </p:oleObj>
              </mc:Choice>
              <mc:Fallback>
                <p:oleObj name="公式" r:id="rId11" imgW="3429000" imgH="508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445125"/>
                        <a:ext cx="66246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/>
          </p:cNvGraphicFramePr>
          <p:nvPr/>
        </p:nvGraphicFramePr>
        <p:xfrm>
          <a:off x="1919288" y="0"/>
          <a:ext cx="81915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文档" r:id="rId3" imgW="3272304" imgH="1373626" progId="Word.Document.8">
                  <p:embed/>
                </p:oleObj>
              </mc:Choice>
              <mc:Fallback>
                <p:oleObj name="文档" r:id="rId3" imgW="3272304" imgH="1373626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0"/>
                        <a:ext cx="8191500" cy="339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0" y="28035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0" y="288925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524000" y="28035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1992313" y="3284538"/>
          <a:ext cx="7840662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文档" r:id="rId5" imgW="3428506" imgH="595034" progId="Word.Document.8">
                  <p:embed/>
                </p:oleObj>
              </mc:Choice>
              <mc:Fallback>
                <p:oleObj name="文档" r:id="rId5" imgW="3428506" imgH="59503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284538"/>
                        <a:ext cx="7840662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9" name="Object 7"/>
          <p:cNvGraphicFramePr>
            <a:graphicFrameLocks noChangeAspect="1"/>
          </p:cNvGraphicFramePr>
          <p:nvPr/>
        </p:nvGraphicFramePr>
        <p:xfrm>
          <a:off x="2138363" y="4510088"/>
          <a:ext cx="484663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文档" r:id="rId7" imgW="2133188" imgH="596116" progId="Word.Document.8">
                  <p:embed/>
                </p:oleObj>
              </mc:Choice>
              <mc:Fallback>
                <p:oleObj name="文档" r:id="rId7" imgW="2133188" imgH="5961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4510088"/>
                        <a:ext cx="4846637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0" name="Object 8"/>
          <p:cNvGraphicFramePr>
            <a:graphicFrameLocks noChangeAspect="1"/>
          </p:cNvGraphicFramePr>
          <p:nvPr/>
        </p:nvGraphicFramePr>
        <p:xfrm>
          <a:off x="2135188" y="5734050"/>
          <a:ext cx="4321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文档" r:id="rId9" imgW="1916882" imgH="396689" progId="Word.Document.8">
                  <p:embed/>
                </p:oleObj>
              </mc:Choice>
              <mc:Fallback>
                <p:oleObj name="文档" r:id="rId9" imgW="1916882" imgH="39668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734050"/>
                        <a:ext cx="43211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514600" y="2362200"/>
            <a:ext cx="7145338" cy="1282700"/>
            <a:chOff x="624" y="1488"/>
            <a:chExt cx="4501" cy="808"/>
          </a:xfrm>
        </p:grpSpPr>
        <p:sp>
          <p:nvSpPr>
            <p:cNvPr id="15363" name="AutoShape 3">
              <a:hlinkClick r:id="rId2" action="ppaction://hlinkpres?slideindex=4&amp;slidetitle=没有幻灯片标题"/>
            </p:cNvPr>
            <p:cNvSpPr>
              <a:spLocks noChangeArrowheads="1"/>
            </p:cNvSpPr>
            <p:nvPr/>
          </p:nvSpPr>
          <p:spPr bwMode="auto">
            <a:xfrm>
              <a:off x="624" y="1488"/>
              <a:ext cx="4501" cy="808"/>
            </a:xfrm>
            <a:prstGeom prst="ribbon">
              <a:avLst>
                <a:gd name="adj1" fmla="val 12500"/>
                <a:gd name="adj2" fmla="val 63565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 b="1"/>
            </a:p>
          </p:txBody>
        </p:sp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1575" y="1579"/>
              <a:ext cx="266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3200" b="1">
                  <a:solidFill>
                    <a:srgbClr val="FF3300"/>
                  </a:solidFill>
                </a:rPr>
                <a:t>习题三：</a:t>
              </a:r>
              <a:r>
                <a:rPr kumimoji="1" lang="en-US" altLang="zh-CN" sz="2800" b="1">
                  <a:solidFill>
                    <a:srgbClr val="FF3300"/>
                  </a:solidFill>
                </a:rPr>
                <a:t>30</a:t>
              </a:r>
              <a:r>
                <a:rPr kumimoji="1" lang="zh-CN" altLang="en-US" sz="2800" b="1">
                  <a:solidFill>
                    <a:srgbClr val="FF3300"/>
                  </a:solidFill>
                </a:rPr>
                <a:t>，</a:t>
              </a:r>
              <a:r>
                <a:rPr kumimoji="1" lang="en-US" altLang="zh-CN" sz="2800" b="1">
                  <a:solidFill>
                    <a:srgbClr val="FF3300"/>
                  </a:solidFill>
                </a:rPr>
                <a:t>33</a:t>
              </a:r>
              <a:r>
                <a:rPr kumimoji="1" lang="zh-CN" altLang="en-US" sz="2800" b="1">
                  <a:solidFill>
                    <a:srgbClr val="FF3300"/>
                  </a:solidFill>
                </a:rPr>
                <a:t>，</a:t>
              </a:r>
              <a:r>
                <a:rPr kumimoji="1" lang="en-US" altLang="zh-CN" sz="2800" b="1">
                  <a:solidFill>
                    <a:srgbClr val="FF3300"/>
                  </a:solidFill>
                </a:rPr>
                <a:t>36</a:t>
              </a:r>
              <a:endParaRPr kumimoji="1" lang="zh-CN" altLang="en-US" sz="2800" b="1">
                <a:solidFill>
                  <a:srgbClr val="FF3300"/>
                </a:solidFill>
              </a:endParaRPr>
            </a:p>
            <a:p>
              <a:pPr algn="just" eaLnBrk="1" hangingPunct="1"/>
              <a:r>
                <a:rPr kumimoji="1" lang="zh-CN" altLang="en-US" sz="2800" b="1">
                  <a:solidFill>
                    <a:srgbClr val="FF3300"/>
                  </a:solidFill>
                </a:rPr>
                <a:t>        </a:t>
              </a:r>
              <a:r>
                <a:rPr kumimoji="1" lang="en-US" altLang="zh-CN" sz="2800" b="1">
                  <a:solidFill>
                    <a:srgbClr val="FF3300"/>
                  </a:solidFill>
                </a:rPr>
                <a:t>39</a:t>
              </a:r>
              <a:r>
                <a:rPr kumimoji="1" lang="zh-CN" altLang="en-US" sz="2800" b="1">
                  <a:solidFill>
                    <a:srgbClr val="FF3300"/>
                  </a:solidFill>
                </a:rPr>
                <a:t>， </a:t>
              </a:r>
              <a:r>
                <a:rPr kumimoji="1" lang="en-US" altLang="zh-CN" sz="2800" b="1">
                  <a:solidFill>
                    <a:srgbClr val="FF3300"/>
                  </a:solidFill>
                </a:rPr>
                <a:t>40</a:t>
              </a:r>
              <a:r>
                <a:rPr kumimoji="1" lang="zh-CN" altLang="en-US" sz="2800" b="1">
                  <a:solidFill>
                    <a:srgbClr val="FF3300"/>
                  </a:solidFill>
                </a:rPr>
                <a:t>， </a:t>
              </a:r>
              <a:r>
                <a:rPr kumimoji="1" lang="en-US" altLang="zh-CN" sz="2800" b="1">
                  <a:solidFill>
                    <a:srgbClr val="FF3300"/>
                  </a:solidFill>
                </a:rPr>
                <a:t>41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1981200" y="609600"/>
          <a:ext cx="86868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3191062" imgH="409473" progId="Word.Document.8">
                  <p:embed/>
                </p:oleObj>
              </mc:Choice>
              <mc:Fallback>
                <p:oleObj name="Document" r:id="rId3" imgW="3191062" imgH="409473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9600"/>
                        <a:ext cx="86868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130663"/>
              </p:ext>
            </p:extLst>
          </p:nvPr>
        </p:nvGraphicFramePr>
        <p:xfrm>
          <a:off x="1981200" y="2101850"/>
          <a:ext cx="7105650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文档" r:id="rId5" imgW="3133778" imgH="1181137" progId="Word.Document.8">
                  <p:embed/>
                </p:oleObj>
              </mc:Choice>
              <mc:Fallback>
                <p:oleObj name="文档" r:id="rId5" imgW="3133778" imgH="118113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01850"/>
                        <a:ext cx="7105650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983921"/>
              </p:ext>
            </p:extLst>
          </p:nvPr>
        </p:nvGraphicFramePr>
        <p:xfrm>
          <a:off x="2495550" y="4868863"/>
          <a:ext cx="57626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cument" r:id="rId7" imgW="2533844" imgH="305097" progId="Word.Document.8">
                  <p:embed/>
                </p:oleObj>
              </mc:Choice>
              <mc:Fallback>
                <p:oleObj name="Document" r:id="rId7" imgW="2533844" imgH="305097" progId="Word.Documen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868863"/>
                        <a:ext cx="57626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130587"/>
              </p:ext>
            </p:extLst>
          </p:nvPr>
        </p:nvGraphicFramePr>
        <p:xfrm>
          <a:off x="660400" y="760413"/>
          <a:ext cx="1063625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3771901" imgH="1390780" progId="Word.Document.8">
                  <p:embed/>
                </p:oleObj>
              </mc:Choice>
              <mc:Fallback>
                <p:oleObj name="Document" r:id="rId3" imgW="3771901" imgH="139078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760413"/>
                        <a:ext cx="10636250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552166"/>
              </p:ext>
            </p:extLst>
          </p:nvPr>
        </p:nvGraphicFramePr>
        <p:xfrm>
          <a:off x="626269" y="296862"/>
          <a:ext cx="36703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ocument" r:id="rId3" imgW="1352627" imgH="438020" progId="Word.Document.8">
                  <p:embed/>
                </p:oleObj>
              </mc:Choice>
              <mc:Fallback>
                <p:oleObj name="Document" r:id="rId3" imgW="1352627" imgH="43802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9" y="296862"/>
                        <a:ext cx="36703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274"/>
          <p:cNvSpPr>
            <a:spLocks noChangeArrowheads="1"/>
          </p:cNvSpPr>
          <p:nvPr/>
        </p:nvSpPr>
        <p:spPr bwMode="auto">
          <a:xfrm>
            <a:off x="1457325" y="138747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1937" name="Object 2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072162"/>
              </p:ext>
            </p:extLst>
          </p:nvPr>
        </p:nvGraphicFramePr>
        <p:xfrm>
          <a:off x="1641475" y="2089015"/>
          <a:ext cx="446405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公式" r:id="rId5" imgW="2247900" imgH="787400" progId="Equation.3">
                  <p:embed/>
                </p:oleObj>
              </mc:Choice>
              <mc:Fallback>
                <p:oleObj name="公式" r:id="rId5" imgW="2247900" imgH="787400" progId="Equation.3">
                  <p:embed/>
                  <p:pic>
                    <p:nvPicPr>
                      <p:cNvPr id="0" name="Object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2089015"/>
                        <a:ext cx="446405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276"/>
          <p:cNvSpPr>
            <a:spLocks noChangeArrowheads="1"/>
          </p:cNvSpPr>
          <p:nvPr/>
        </p:nvSpPr>
        <p:spPr bwMode="auto">
          <a:xfrm>
            <a:off x="1457325" y="147320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1939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66586"/>
              </p:ext>
            </p:extLst>
          </p:nvPr>
        </p:nvGraphicFramePr>
        <p:xfrm>
          <a:off x="1811337" y="4062771"/>
          <a:ext cx="6264275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7" imgW="2552700" imgH="622300" progId="Equation.3">
                  <p:embed/>
                </p:oleObj>
              </mc:Choice>
              <mc:Fallback>
                <p:oleObj name="公式" r:id="rId7" imgW="2552700" imgH="622300" progId="Equation.3">
                  <p:embed/>
                  <p:pic>
                    <p:nvPicPr>
                      <p:cNvPr id="0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7" y="4062771"/>
                        <a:ext cx="6264275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72750"/>
              </p:ext>
            </p:extLst>
          </p:nvPr>
        </p:nvGraphicFramePr>
        <p:xfrm>
          <a:off x="6742113" y="209550"/>
          <a:ext cx="238283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9" imgW="1168200" imgH="812520" progId="Equation.DSMT4">
                  <p:embed/>
                </p:oleObj>
              </mc:Choice>
              <mc:Fallback>
                <p:oleObj name="Equation" r:id="rId9" imgW="1168200" imgH="812520" progId="Equation.DSMT4">
                  <p:embed/>
                  <p:pic>
                    <p:nvPicPr>
                      <p:cNvPr id="0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209550"/>
                        <a:ext cx="2382837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14922"/>
              </p:ext>
            </p:extLst>
          </p:nvPr>
        </p:nvGraphicFramePr>
        <p:xfrm>
          <a:off x="4943475" y="462432"/>
          <a:ext cx="11906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1" imgW="317362" imgH="279279" progId="Equation.DSMT4">
                  <p:embed/>
                </p:oleObj>
              </mc:Choice>
              <mc:Fallback>
                <p:oleObj name="Equation" r:id="rId11" imgW="317362" imgH="27927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62432"/>
                        <a:ext cx="11906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173670"/>
              </p:ext>
            </p:extLst>
          </p:nvPr>
        </p:nvGraphicFramePr>
        <p:xfrm>
          <a:off x="871538" y="717550"/>
          <a:ext cx="7962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3295862" imgH="1209684" progId="Word.Document.8">
                  <p:embed/>
                </p:oleObj>
              </mc:Choice>
              <mc:Fallback>
                <p:oleObj name="Document" r:id="rId3" imgW="3295862" imgH="1209684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717550"/>
                        <a:ext cx="7962900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848348"/>
              </p:ext>
            </p:extLst>
          </p:nvPr>
        </p:nvGraphicFramePr>
        <p:xfrm>
          <a:off x="573088" y="152400"/>
          <a:ext cx="78041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Document" r:id="rId3" imgW="2858242" imgH="419585" progId="Word.Document.8">
                  <p:embed/>
                </p:oleObj>
              </mc:Choice>
              <mc:Fallback>
                <p:oleObj name="Document" r:id="rId3" imgW="2858242" imgH="419585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52400"/>
                        <a:ext cx="78041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485900" y="150495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485900" y="15906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2699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808802"/>
              </p:ext>
            </p:extLst>
          </p:nvPr>
        </p:nvGraphicFramePr>
        <p:xfrm>
          <a:off x="1226915" y="1334137"/>
          <a:ext cx="78152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文档" r:id="rId5" imgW="2870285" imgH="211688" progId="Word.Document.8">
                  <p:embed/>
                </p:oleObj>
              </mc:Choice>
              <mc:Fallback>
                <p:oleObj name="文档" r:id="rId5" imgW="2870285" imgH="211688" progId="Word.Document.8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915" y="1334137"/>
                        <a:ext cx="78152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1485900" y="150495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2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548228"/>
              </p:ext>
            </p:extLst>
          </p:nvPr>
        </p:nvGraphicFramePr>
        <p:xfrm>
          <a:off x="1670050" y="2139425"/>
          <a:ext cx="4535487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7" imgW="1968500" imgH="787400" progId="Equation.3">
                  <p:embed/>
                </p:oleObj>
              </mc:Choice>
              <mc:Fallback>
                <p:oleObj name="公式" r:id="rId7" imgW="1968500" imgH="787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139425"/>
                        <a:ext cx="4535487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1485900" y="177165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27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198260"/>
              </p:ext>
            </p:extLst>
          </p:nvPr>
        </p:nvGraphicFramePr>
        <p:xfrm>
          <a:off x="1577975" y="4541793"/>
          <a:ext cx="20891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公式" r:id="rId9" imgW="1066337" imgH="253890" progId="Equation.3">
                  <p:embed/>
                </p:oleObj>
              </mc:Choice>
              <mc:Fallback>
                <p:oleObj name="公式" r:id="rId9" imgW="1066337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541793"/>
                        <a:ext cx="20891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479272"/>
              </p:ext>
            </p:extLst>
          </p:nvPr>
        </p:nvGraphicFramePr>
        <p:xfrm>
          <a:off x="425338" y="91281"/>
          <a:ext cx="755967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文档" r:id="rId3" imgW="2864166" imgH="660668" progId="Word.Document.8">
                  <p:embed/>
                </p:oleObj>
              </mc:Choice>
              <mc:Fallback>
                <p:oleObj name="文档" r:id="rId3" imgW="2864166" imgH="660668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38" y="91281"/>
                        <a:ext cx="755967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524000" y="28035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524000" y="288925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0" y="28035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524000" y="3070225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1524000" y="2970213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37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86148"/>
              </p:ext>
            </p:extLst>
          </p:nvPr>
        </p:nvGraphicFramePr>
        <p:xfrm>
          <a:off x="7117590" y="604850"/>
          <a:ext cx="4940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公式" r:id="rId5" imgW="2311400" imgH="457200" progId="Equation.3">
                  <p:embed/>
                </p:oleObj>
              </mc:Choice>
              <mc:Fallback>
                <p:oleObj name="公式" r:id="rId5" imgW="2311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590" y="604850"/>
                        <a:ext cx="49403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1524000" y="2970213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  <p:graphicFrame>
        <p:nvGraphicFramePr>
          <p:cNvPr id="2437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998319"/>
              </p:ext>
            </p:extLst>
          </p:nvPr>
        </p:nvGraphicFramePr>
        <p:xfrm>
          <a:off x="1524000" y="2088187"/>
          <a:ext cx="62642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公式" r:id="rId7" imgW="2882900" imgH="457200" progId="Equation.3">
                  <p:embed/>
                </p:oleObj>
              </mc:Choice>
              <mc:Fallback>
                <p:oleObj name="公式" r:id="rId7" imgW="28829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88187"/>
                        <a:ext cx="626427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819538"/>
              </p:ext>
            </p:extLst>
          </p:nvPr>
        </p:nvGraphicFramePr>
        <p:xfrm>
          <a:off x="1435893" y="3263900"/>
          <a:ext cx="76660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文档" r:id="rId9" imgW="3515964" imgH="396689" progId="Word.Document.8">
                  <p:embed/>
                </p:oleObj>
              </mc:Choice>
              <mc:Fallback>
                <p:oleObj name="文档" r:id="rId9" imgW="3515964" imgH="396689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893" y="3263900"/>
                        <a:ext cx="76660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264066"/>
              </p:ext>
            </p:extLst>
          </p:nvPr>
        </p:nvGraphicFramePr>
        <p:xfrm>
          <a:off x="1524000" y="3937781"/>
          <a:ext cx="7489825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文档" r:id="rId11" imgW="3685482" imgH="1190428" progId="Word.Document.8">
                  <p:embed/>
                </p:oleObj>
              </mc:Choice>
              <mc:Fallback>
                <p:oleObj name="文档" r:id="rId11" imgW="3685482" imgH="1190428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37781"/>
                        <a:ext cx="7489825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3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661873"/>
              </p:ext>
            </p:extLst>
          </p:nvPr>
        </p:nvGraphicFramePr>
        <p:xfrm>
          <a:off x="542131" y="851515"/>
          <a:ext cx="79898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Document" r:id="rId3" imgW="3276767" imgH="638296" progId="Word.Document.8">
                  <p:embed/>
                </p:oleObj>
              </mc:Choice>
              <mc:Fallback>
                <p:oleObj name="Document" r:id="rId3" imgW="3276767" imgH="638296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" y="851515"/>
                        <a:ext cx="7989887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3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100637"/>
              </p:ext>
            </p:extLst>
          </p:nvPr>
        </p:nvGraphicFramePr>
        <p:xfrm>
          <a:off x="467932" y="2496523"/>
          <a:ext cx="764063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Document" r:id="rId5" imgW="3124008" imgH="438020" progId="Word.Document.8">
                  <p:embed/>
                </p:oleObj>
              </mc:Choice>
              <mc:Fallback>
                <p:oleObj name="Document" r:id="rId5" imgW="3124008" imgH="43802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32" y="2496523"/>
                        <a:ext cx="764063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23838"/>
            <a:ext cx="45370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3300"/>
                </a:solidFill>
                <a:latin typeface="黑体" panose="02010609060101010101" pitchFamily="49" charset="-122"/>
              </a:rPr>
              <a:t>五、</a:t>
            </a:r>
            <a:r>
              <a:rPr lang="zh-CN" altLang="en-US" sz="2400" smtClean="0">
                <a:solidFill>
                  <a:srgbClr val="FF3300"/>
                </a:solidFill>
              </a:rPr>
              <a:t>随机变量的函数的独立性</a:t>
            </a:r>
            <a:r>
              <a:rPr lang="zh-CN" altLang="en-US" sz="2400" smtClean="0"/>
              <a:t> </a:t>
            </a:r>
          </a:p>
        </p:txBody>
      </p:sp>
      <p:graphicFrame>
        <p:nvGraphicFramePr>
          <p:cNvPr id="2447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62543"/>
              </p:ext>
            </p:extLst>
          </p:nvPr>
        </p:nvGraphicFramePr>
        <p:xfrm>
          <a:off x="1368045" y="3742224"/>
          <a:ext cx="43926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公式" r:id="rId7" imgW="2184400" imgH="241300" progId="Equation.3">
                  <p:embed/>
                </p:oleObj>
              </mc:Choice>
              <mc:Fallback>
                <p:oleObj name="公式" r:id="rId7" imgW="21844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045" y="3742224"/>
                        <a:ext cx="43926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95063"/>
              </p:ext>
            </p:extLst>
          </p:nvPr>
        </p:nvGraphicFramePr>
        <p:xfrm>
          <a:off x="1368045" y="4470887"/>
          <a:ext cx="47529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公式" r:id="rId9" imgW="2273300" imgH="241300" progId="Equation.3">
                  <p:embed/>
                </p:oleObj>
              </mc:Choice>
              <mc:Fallback>
                <p:oleObj name="公式" r:id="rId9" imgW="22733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045" y="4470887"/>
                        <a:ext cx="47529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27864"/>
              </p:ext>
            </p:extLst>
          </p:nvPr>
        </p:nvGraphicFramePr>
        <p:xfrm>
          <a:off x="1368045" y="5289908"/>
          <a:ext cx="47529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公式" r:id="rId11" imgW="2133600" imgH="228600" progId="Equation.3">
                  <p:embed/>
                </p:oleObj>
              </mc:Choice>
              <mc:Fallback>
                <p:oleObj name="公式" r:id="rId11" imgW="2133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045" y="5289908"/>
                        <a:ext cx="47529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467932" y="2846388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/>
          </p:cNvGraphicFramePr>
          <p:nvPr/>
        </p:nvGraphicFramePr>
        <p:xfrm>
          <a:off x="858838" y="619125"/>
          <a:ext cx="8256587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3" imgW="3423499" imgH="940101" progId="Word.Document.8">
                  <p:embed/>
                </p:oleObj>
              </mc:Choice>
              <mc:Fallback>
                <p:oleObj name="Document" r:id="rId3" imgW="3423499" imgH="940101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619125"/>
                        <a:ext cx="8256587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jy3">
  <a:themeElements>
    <a:clrScheme name="1_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4.ppt [兼容模式]" id="{28C67C5B-253F-4AB9-A0C4-FEB07529D0AB}" vid="{A7F162BB-A47E-40D2-946C-528F36885F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1-4</Template>
  <TotalTime>182</TotalTime>
  <Words>28</Words>
  <Application>Microsoft Office PowerPoint</Application>
  <PresentationFormat>宽屏</PresentationFormat>
  <Paragraphs>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黑体</vt:lpstr>
      <vt:lpstr>宋体</vt:lpstr>
      <vt:lpstr>Times New Roman</vt:lpstr>
      <vt:lpstr>1_jy3</vt:lpstr>
      <vt:lpstr>Document</vt:lpstr>
      <vt:lpstr>Equation</vt:lpstr>
      <vt:lpstr>Microsoft Word 97 - 2003 文档</vt:lpstr>
      <vt:lpstr>文档</vt:lpstr>
      <vt:lpstr>Microsoft 公式 3.0</vt:lpstr>
      <vt:lpstr>MathType 6.0 Equation</vt:lpstr>
      <vt:lpstr>公式</vt:lpstr>
      <vt:lpstr>四、随机向量的变换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五、随机变量的函数的独立性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8</cp:revision>
  <dcterms:created xsi:type="dcterms:W3CDTF">2018-02-20T11:04:45Z</dcterms:created>
  <dcterms:modified xsi:type="dcterms:W3CDTF">2018-04-15T10:53:35Z</dcterms:modified>
</cp:coreProperties>
</file>