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258" r:id="rId3"/>
    <p:sldId id="256" r:id="rId4"/>
    <p:sldId id="259" r:id="rId5"/>
    <p:sldId id="261" r:id="rId6"/>
  </p:sldIdLst>
  <p:sldSz cx="12192000" cy="6858000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8353" cy="513709"/>
          </a:xfrm>
          <a:prstGeom prst="rect">
            <a:avLst/>
          </a:prstGeom>
        </p:spPr>
        <p:txBody>
          <a:bodyPr vert="horz" lIns="95464" tIns="47731" rIns="95464" bIns="4773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2448" y="1"/>
            <a:ext cx="3078352" cy="513709"/>
          </a:xfrm>
          <a:prstGeom prst="rect">
            <a:avLst/>
          </a:prstGeom>
        </p:spPr>
        <p:txBody>
          <a:bodyPr vert="horz" lIns="95464" tIns="47731" rIns="95464" bIns="47731" rtlCol="0"/>
          <a:lstStyle>
            <a:lvl1pPr algn="r">
              <a:defRPr sz="1300"/>
            </a:lvl1pPr>
          </a:lstStyle>
          <a:p>
            <a:fld id="{9A582265-42D3-4EE6-9F2C-BE51E77D850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719317"/>
            <a:ext cx="3078353" cy="513709"/>
          </a:xfrm>
          <a:prstGeom prst="rect">
            <a:avLst/>
          </a:prstGeom>
        </p:spPr>
        <p:txBody>
          <a:bodyPr vert="horz" lIns="95464" tIns="47731" rIns="95464" bIns="4773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2448" y="9719317"/>
            <a:ext cx="3078352" cy="513709"/>
          </a:xfrm>
          <a:prstGeom prst="rect">
            <a:avLst/>
          </a:prstGeom>
        </p:spPr>
        <p:txBody>
          <a:bodyPr vert="horz" lIns="95464" tIns="47731" rIns="95464" bIns="47731" rtlCol="0" anchor="b"/>
          <a:lstStyle>
            <a:lvl1pPr algn="r">
              <a:defRPr sz="1300"/>
            </a:lvl1pPr>
          </a:lstStyle>
          <a:p>
            <a:fld id="{93A7E28A-DD8C-4559-BABD-F6F2C989A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35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475" cy="512683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413" y="1"/>
            <a:ext cx="3077474" cy="512683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027BCC07-27F3-46F0-B32E-8ED060C64AB6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041" y="4925249"/>
            <a:ext cx="5681980" cy="4028450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342"/>
            <a:ext cx="3077475" cy="51268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413" y="9720342"/>
            <a:ext cx="3077474" cy="512683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65104CAF-0D35-4263-B931-B5BCDABFF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6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4CAF-0D35-4263-B931-B5BCDABFFB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83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4CAF-0D35-4263-B931-B5BCDABFFB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9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4CAF-0D35-4263-B931-B5BCDABFFB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4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4CAF-0D35-4263-B931-B5BCDABFFB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81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4CAF-0D35-4263-B931-B5BCDABFFB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8B1-EFEA-41FC-9EC4-2A4FDA4E421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9C7-B508-4526-91A7-034B654BD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8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8B1-EFEA-41FC-9EC4-2A4FDA4E421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9C7-B508-4526-91A7-034B654BD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8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8B1-EFEA-41FC-9EC4-2A4FDA4E421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9C7-B508-4526-91A7-034B654BD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8B1-EFEA-41FC-9EC4-2A4FDA4E421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9C7-B508-4526-91A7-034B654BD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7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8B1-EFEA-41FC-9EC4-2A4FDA4E421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9C7-B508-4526-91A7-034B654BD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7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8B1-EFEA-41FC-9EC4-2A4FDA4E421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9C7-B508-4526-91A7-034B654BD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23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8B1-EFEA-41FC-9EC4-2A4FDA4E421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9C7-B508-4526-91A7-034B654BD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8B1-EFEA-41FC-9EC4-2A4FDA4E421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9C7-B508-4526-91A7-034B654BD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6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8B1-EFEA-41FC-9EC4-2A4FDA4E421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9C7-B508-4526-91A7-034B654BD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8B1-EFEA-41FC-9EC4-2A4FDA4E421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9C7-B508-4526-91A7-034B654BD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45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D8B1-EFEA-41FC-9EC4-2A4FDA4E421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F9C7-B508-4526-91A7-034B654BD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2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D8B1-EFEA-41FC-9EC4-2A4FDA4E421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F9C7-B508-4526-91A7-034B654BD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5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79789"/>
              </p:ext>
            </p:extLst>
          </p:nvPr>
        </p:nvGraphicFramePr>
        <p:xfrm>
          <a:off x="700257" y="4431531"/>
          <a:ext cx="6779065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7825"/>
                <a:gridCol w="1587825"/>
                <a:gridCol w="1726339"/>
                <a:gridCol w="187707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甲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乙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资源限额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材料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工时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单位利润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8380" y="205782"/>
            <a:ext cx="1164100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试为下面的问题建立目标规划模型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已知某工厂生产两种产品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受到原材料供应和设备工时的限制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单位利润等相关数据已知，见下表。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对于此生产计划问题，现在工厂领导要考虑市场等一系列其他因素，提出如下目标：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）根据市场信息，甲产品的销量有下降的趋势，而乙产品的销量有上升的趋势，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故考虑乙产品的产量应大于甲产品的产量。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）尽可能充分利用工时，不希望加班。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）应尽可能达到并超过计划利润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现在的问题是：在原材料不能超计划使用的前提下，如何安排生产才能使上述目标依次实现？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4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03912"/>
              </p:ext>
            </p:extLst>
          </p:nvPr>
        </p:nvGraphicFramePr>
        <p:xfrm>
          <a:off x="337874" y="2668910"/>
          <a:ext cx="6168365" cy="2021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195"/>
                <a:gridCol w="881195"/>
                <a:gridCol w="881195"/>
                <a:gridCol w="881195"/>
                <a:gridCol w="881195"/>
                <a:gridCol w="881195"/>
                <a:gridCol w="881195"/>
              </a:tblGrid>
              <a:tr h="5054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</a:t>
                      </a:r>
                      <a:r>
                        <a:rPr lang="en-US" sz="2400" kern="100" baseline="-25000" dirty="0"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en-US" sz="2400" kern="100" baseline="-25000">
                          <a:effectLst/>
                        </a:rPr>
                        <a:t>3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en-US" sz="2400" kern="100" baseline="-25000">
                          <a:effectLst/>
                        </a:rPr>
                        <a:t>4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en-US" sz="2400" kern="100" baseline="-25000">
                          <a:effectLst/>
                        </a:rPr>
                        <a:t>5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</a:tr>
              <a:tr h="505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1/2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1/6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</a:tr>
              <a:tr h="505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1/3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</a:tr>
              <a:tr h="5054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-3/2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-5/6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-13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4552" y="218546"/>
            <a:ext cx="72391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810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用单纯形算法解线性规划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10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s.t.  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+3x</a:t>
            </a:r>
            <a:r>
              <a:rPr kumimoji="0" lang="en-US" altLang="zh-CN" sz="24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+4x</a:t>
            </a:r>
            <a:r>
              <a:rPr kumimoji="0" lang="en-US" altLang="zh-CN" sz="24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1000" algn="l"/>
              </a:tabLst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-x</a:t>
            </a:r>
            <a:r>
              <a:rPr kumimoji="0" lang="en-US" altLang="zh-CN" sz="24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+2x</a:t>
            </a:r>
            <a:r>
              <a:rPr kumimoji="0" lang="en-US" altLang="zh-CN" sz="24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+x</a:t>
            </a:r>
            <a:r>
              <a:rPr kumimoji="0" lang="en-US" altLang="zh-CN" sz="24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+x</a:t>
            </a:r>
            <a:r>
              <a:rPr kumimoji="0" lang="en-US" altLang="zh-CN" sz="24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=2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1000" algn="l"/>
              </a:tabLst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3x</a:t>
            </a:r>
            <a:r>
              <a:rPr kumimoji="0" lang="en-US" altLang="zh-CN" sz="24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+3x</a:t>
            </a:r>
            <a:r>
              <a:rPr kumimoji="0" lang="en-US" altLang="zh-CN" sz="24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+x</a:t>
            </a:r>
            <a:r>
              <a:rPr kumimoji="0" lang="en-US" altLang="zh-CN" sz="24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1000" algn="l"/>
              </a:tabLst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,x</a:t>
            </a:r>
            <a:r>
              <a:rPr kumimoji="0" lang="en-US" altLang="zh-CN" sz="24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,x</a:t>
            </a:r>
            <a:r>
              <a:rPr kumimoji="0" lang="en-US" altLang="zh-CN" sz="24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,x</a:t>
            </a:r>
            <a:r>
              <a:rPr kumimoji="0" lang="en-US" altLang="zh-CN" sz="24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,x</a:t>
            </a:r>
            <a:r>
              <a:rPr kumimoji="0" lang="en-US" altLang="zh-CN" sz="2400" b="0" i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≥ 0         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1000" algn="l"/>
              </a:tabLs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的最优单纯形表为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6951" y="4996760"/>
            <a:ext cx="81496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810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写出该线性规划的对偶问题及其最优解、最优值；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810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计算当目标函数中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的系数由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后的线性规划的最优解、最优值。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914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8585" y="445477"/>
            <a:ext cx="7772400" cy="2266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</a:rPr>
              <a:t>某人出国留学打点行李，现有三个旅行包，容积大小分别为</a:t>
            </a:r>
            <a:r>
              <a:rPr lang="en-US" altLang="zh-CN" dirty="0" smtClean="0">
                <a:latin typeface="Times New Roman" panose="02020603050405020304" pitchFamily="18" charset="0"/>
              </a:rPr>
              <a:t>5</a:t>
            </a:r>
            <a:r>
              <a:rPr lang="en-US" altLang="zh-CN" dirty="0" smtClean="0"/>
              <a:t>0</a:t>
            </a:r>
            <a:r>
              <a:rPr lang="zh-CN" altLang="en-US" dirty="0" smtClean="0">
                <a:latin typeface="Times New Roman" panose="02020603050405020304" pitchFamily="18" charset="0"/>
              </a:rPr>
              <a:t>升、</a:t>
            </a:r>
            <a:r>
              <a:rPr lang="en-US" altLang="zh-CN" dirty="0" smtClean="0">
                <a:latin typeface="Times New Roman" panose="02020603050405020304" pitchFamily="18" charset="0"/>
              </a:rPr>
              <a:t>6</a:t>
            </a:r>
            <a:r>
              <a:rPr lang="en-US" altLang="zh-CN" dirty="0" smtClean="0"/>
              <a:t>0</a:t>
            </a:r>
            <a:r>
              <a:rPr lang="zh-CN" altLang="en-US" dirty="0" smtClean="0">
                <a:latin typeface="Times New Roman" panose="02020603050405020304" pitchFamily="18" charset="0"/>
              </a:rPr>
              <a:t>升，根据需要列出需带物品清单，这些物品可带可不带，如果不带将在目的地购买，通过网络查询可以得知其在目的地的价格（单位美元）。这些物品的容量及价格分别见下表，试给出一个合理的安排方案把物品放在两个个旅行包里，使得总费用最小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pSp>
        <p:nvGrpSpPr>
          <p:cNvPr id="5" name="Group 411"/>
          <p:cNvGrpSpPr>
            <a:grpSpLocks/>
          </p:cNvGrpSpPr>
          <p:nvPr/>
        </p:nvGrpSpPr>
        <p:grpSpPr bwMode="auto">
          <a:xfrm>
            <a:off x="478930" y="3048000"/>
            <a:ext cx="8332917" cy="2019300"/>
            <a:chOff x="-18" y="-3"/>
            <a:chExt cx="4610" cy="1272"/>
          </a:xfrm>
        </p:grpSpPr>
        <p:grpSp>
          <p:nvGrpSpPr>
            <p:cNvPr id="6" name="Group 409"/>
            <p:cNvGrpSpPr>
              <a:grpSpLocks/>
            </p:cNvGrpSpPr>
            <p:nvPr/>
          </p:nvGrpSpPr>
          <p:grpSpPr bwMode="auto">
            <a:xfrm>
              <a:off x="-18" y="0"/>
              <a:ext cx="4607" cy="1266"/>
              <a:chOff x="-18" y="0"/>
              <a:chExt cx="4607" cy="1266"/>
            </a:xfrm>
          </p:grpSpPr>
          <p:grpSp>
            <p:nvGrpSpPr>
              <p:cNvPr id="8" name="Group 344"/>
              <p:cNvGrpSpPr>
                <a:grpSpLocks/>
              </p:cNvGrpSpPr>
              <p:nvPr/>
            </p:nvGrpSpPr>
            <p:grpSpPr bwMode="auto">
              <a:xfrm>
                <a:off x="0" y="0"/>
                <a:ext cx="489" cy="422"/>
                <a:chOff x="0" y="0"/>
                <a:chExt cx="489" cy="422"/>
              </a:xfrm>
            </p:grpSpPr>
            <p:sp>
              <p:nvSpPr>
                <p:cNvPr id="105" name="Rectangle 3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>
                      <a:latin typeface="Times New Roman" panose="02020603050405020304" pitchFamily="18" charset="0"/>
                    </a:rPr>
                    <a:t>物品</a:t>
                  </a:r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6" name="Rectangle 3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346"/>
              <p:cNvGrpSpPr>
                <a:grpSpLocks/>
              </p:cNvGrpSpPr>
              <p:nvPr/>
            </p:nvGrpSpPr>
            <p:grpSpPr bwMode="auto">
              <a:xfrm>
                <a:off x="489" y="0"/>
                <a:ext cx="410" cy="422"/>
                <a:chOff x="489" y="0"/>
                <a:chExt cx="410" cy="422"/>
              </a:xfrm>
            </p:grpSpPr>
            <p:sp>
              <p:nvSpPr>
                <p:cNvPr id="103" name="Rectangle 311"/>
                <p:cNvSpPr>
                  <a:spLocks noChangeArrowheads="1"/>
                </p:cNvSpPr>
                <p:nvPr/>
              </p:nvSpPr>
              <p:spPr bwMode="auto">
                <a:xfrm>
                  <a:off x="532" y="0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04" name="Rectangle 345"/>
                <p:cNvSpPr>
                  <a:spLocks noChangeArrowheads="1"/>
                </p:cNvSpPr>
                <p:nvPr/>
              </p:nvSpPr>
              <p:spPr bwMode="auto">
                <a:xfrm>
                  <a:off x="489" y="0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348"/>
              <p:cNvGrpSpPr>
                <a:grpSpLocks/>
              </p:cNvGrpSpPr>
              <p:nvPr/>
            </p:nvGrpSpPr>
            <p:grpSpPr bwMode="auto">
              <a:xfrm>
                <a:off x="899" y="0"/>
                <a:ext cx="410" cy="422"/>
                <a:chOff x="899" y="0"/>
                <a:chExt cx="410" cy="422"/>
              </a:xfrm>
            </p:grpSpPr>
            <p:sp>
              <p:nvSpPr>
                <p:cNvPr id="101" name="Rectangle 312"/>
                <p:cNvSpPr>
                  <a:spLocks noChangeArrowheads="1"/>
                </p:cNvSpPr>
                <p:nvPr/>
              </p:nvSpPr>
              <p:spPr bwMode="auto">
                <a:xfrm>
                  <a:off x="942" y="0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02" name="Rectangle 347"/>
                <p:cNvSpPr>
                  <a:spLocks noChangeArrowheads="1"/>
                </p:cNvSpPr>
                <p:nvPr/>
              </p:nvSpPr>
              <p:spPr bwMode="auto">
                <a:xfrm>
                  <a:off x="899" y="0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350"/>
              <p:cNvGrpSpPr>
                <a:grpSpLocks/>
              </p:cNvGrpSpPr>
              <p:nvPr/>
            </p:nvGrpSpPr>
            <p:grpSpPr bwMode="auto">
              <a:xfrm>
                <a:off x="1309" y="0"/>
                <a:ext cx="410" cy="422"/>
                <a:chOff x="1309" y="0"/>
                <a:chExt cx="410" cy="422"/>
              </a:xfrm>
            </p:grpSpPr>
            <p:sp>
              <p:nvSpPr>
                <p:cNvPr id="99" name="Rectangle 313"/>
                <p:cNvSpPr>
                  <a:spLocks noChangeArrowheads="1"/>
                </p:cNvSpPr>
                <p:nvPr/>
              </p:nvSpPr>
              <p:spPr bwMode="auto">
                <a:xfrm>
                  <a:off x="1352" y="0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00" name="Rectangle 349"/>
                <p:cNvSpPr>
                  <a:spLocks noChangeArrowheads="1"/>
                </p:cNvSpPr>
                <p:nvPr/>
              </p:nvSpPr>
              <p:spPr bwMode="auto">
                <a:xfrm>
                  <a:off x="1309" y="0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52"/>
              <p:cNvGrpSpPr>
                <a:grpSpLocks/>
              </p:cNvGrpSpPr>
              <p:nvPr/>
            </p:nvGrpSpPr>
            <p:grpSpPr bwMode="auto">
              <a:xfrm>
                <a:off x="1719" y="0"/>
                <a:ext cx="410" cy="422"/>
                <a:chOff x="1719" y="0"/>
                <a:chExt cx="410" cy="422"/>
              </a:xfrm>
            </p:grpSpPr>
            <p:sp>
              <p:nvSpPr>
                <p:cNvPr id="97" name="Rectangle 314"/>
                <p:cNvSpPr>
                  <a:spLocks noChangeArrowheads="1"/>
                </p:cNvSpPr>
                <p:nvPr/>
              </p:nvSpPr>
              <p:spPr bwMode="auto">
                <a:xfrm>
                  <a:off x="1762" y="0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98" name="Rectangle 351"/>
                <p:cNvSpPr>
                  <a:spLocks noChangeArrowheads="1"/>
                </p:cNvSpPr>
                <p:nvPr/>
              </p:nvSpPr>
              <p:spPr bwMode="auto">
                <a:xfrm>
                  <a:off x="1719" y="0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54"/>
              <p:cNvGrpSpPr>
                <a:grpSpLocks/>
              </p:cNvGrpSpPr>
              <p:nvPr/>
            </p:nvGrpSpPr>
            <p:grpSpPr bwMode="auto">
              <a:xfrm>
                <a:off x="2129" y="0"/>
                <a:ext cx="410" cy="422"/>
                <a:chOff x="2129" y="0"/>
                <a:chExt cx="410" cy="422"/>
              </a:xfrm>
            </p:grpSpPr>
            <p:sp>
              <p:nvSpPr>
                <p:cNvPr id="95" name="Rectangle 315"/>
                <p:cNvSpPr>
                  <a:spLocks noChangeArrowheads="1"/>
                </p:cNvSpPr>
                <p:nvPr/>
              </p:nvSpPr>
              <p:spPr bwMode="auto">
                <a:xfrm>
                  <a:off x="2172" y="0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96" name="Rectangle 353"/>
                <p:cNvSpPr>
                  <a:spLocks noChangeArrowheads="1"/>
                </p:cNvSpPr>
                <p:nvPr/>
              </p:nvSpPr>
              <p:spPr bwMode="auto">
                <a:xfrm>
                  <a:off x="2129" y="0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356"/>
              <p:cNvGrpSpPr>
                <a:grpSpLocks/>
              </p:cNvGrpSpPr>
              <p:nvPr/>
            </p:nvGrpSpPr>
            <p:grpSpPr bwMode="auto">
              <a:xfrm>
                <a:off x="2539" y="0"/>
                <a:ext cx="410" cy="422"/>
                <a:chOff x="2539" y="0"/>
                <a:chExt cx="410" cy="422"/>
              </a:xfrm>
            </p:grpSpPr>
            <p:sp>
              <p:nvSpPr>
                <p:cNvPr id="93" name="Rectangle 316"/>
                <p:cNvSpPr>
                  <a:spLocks noChangeArrowheads="1"/>
                </p:cNvSpPr>
                <p:nvPr/>
              </p:nvSpPr>
              <p:spPr bwMode="auto">
                <a:xfrm>
                  <a:off x="2582" y="0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94" name="Rectangle 355"/>
                <p:cNvSpPr>
                  <a:spLocks noChangeArrowheads="1"/>
                </p:cNvSpPr>
                <p:nvPr/>
              </p:nvSpPr>
              <p:spPr bwMode="auto">
                <a:xfrm>
                  <a:off x="2539" y="0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358"/>
              <p:cNvGrpSpPr>
                <a:grpSpLocks/>
              </p:cNvGrpSpPr>
              <p:nvPr/>
            </p:nvGrpSpPr>
            <p:grpSpPr bwMode="auto">
              <a:xfrm>
                <a:off x="2949" y="0"/>
                <a:ext cx="410" cy="422"/>
                <a:chOff x="2949" y="0"/>
                <a:chExt cx="410" cy="422"/>
              </a:xfrm>
            </p:grpSpPr>
            <p:sp>
              <p:nvSpPr>
                <p:cNvPr id="91" name="Rectangle 317"/>
                <p:cNvSpPr>
                  <a:spLocks noChangeArrowheads="1"/>
                </p:cNvSpPr>
                <p:nvPr/>
              </p:nvSpPr>
              <p:spPr bwMode="auto">
                <a:xfrm>
                  <a:off x="2992" y="0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9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49" y="0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360"/>
              <p:cNvGrpSpPr>
                <a:grpSpLocks/>
              </p:cNvGrpSpPr>
              <p:nvPr/>
            </p:nvGrpSpPr>
            <p:grpSpPr bwMode="auto">
              <a:xfrm>
                <a:off x="3359" y="0"/>
                <a:ext cx="410" cy="422"/>
                <a:chOff x="3359" y="0"/>
                <a:chExt cx="410" cy="422"/>
              </a:xfrm>
            </p:grpSpPr>
            <p:sp>
              <p:nvSpPr>
                <p:cNvPr id="89" name="Rectangle 318"/>
                <p:cNvSpPr>
                  <a:spLocks noChangeArrowheads="1"/>
                </p:cNvSpPr>
                <p:nvPr/>
              </p:nvSpPr>
              <p:spPr bwMode="auto">
                <a:xfrm>
                  <a:off x="3402" y="0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90" name="Rectangle 359"/>
                <p:cNvSpPr>
                  <a:spLocks noChangeArrowheads="1"/>
                </p:cNvSpPr>
                <p:nvPr/>
              </p:nvSpPr>
              <p:spPr bwMode="auto">
                <a:xfrm>
                  <a:off x="3359" y="0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362"/>
              <p:cNvGrpSpPr>
                <a:grpSpLocks/>
              </p:cNvGrpSpPr>
              <p:nvPr/>
            </p:nvGrpSpPr>
            <p:grpSpPr bwMode="auto">
              <a:xfrm>
                <a:off x="3769" y="0"/>
                <a:ext cx="410" cy="422"/>
                <a:chOff x="3769" y="0"/>
                <a:chExt cx="410" cy="422"/>
              </a:xfrm>
            </p:grpSpPr>
            <p:sp>
              <p:nvSpPr>
                <p:cNvPr id="87" name="Rectangle 319"/>
                <p:cNvSpPr>
                  <a:spLocks noChangeArrowheads="1"/>
                </p:cNvSpPr>
                <p:nvPr/>
              </p:nvSpPr>
              <p:spPr bwMode="auto">
                <a:xfrm>
                  <a:off x="3812" y="0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9</a:t>
                  </a:r>
                </a:p>
              </p:txBody>
            </p:sp>
            <p:sp>
              <p:nvSpPr>
                <p:cNvPr id="88" name="Rectangle 361"/>
                <p:cNvSpPr>
                  <a:spLocks noChangeArrowheads="1"/>
                </p:cNvSpPr>
                <p:nvPr/>
              </p:nvSpPr>
              <p:spPr bwMode="auto">
                <a:xfrm>
                  <a:off x="3769" y="0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364"/>
              <p:cNvGrpSpPr>
                <a:grpSpLocks/>
              </p:cNvGrpSpPr>
              <p:nvPr/>
            </p:nvGrpSpPr>
            <p:grpSpPr bwMode="auto">
              <a:xfrm>
                <a:off x="4179" y="0"/>
                <a:ext cx="410" cy="422"/>
                <a:chOff x="4179" y="0"/>
                <a:chExt cx="410" cy="422"/>
              </a:xfrm>
            </p:grpSpPr>
            <p:sp>
              <p:nvSpPr>
                <p:cNvPr id="85" name="Rectangle 320"/>
                <p:cNvSpPr>
                  <a:spLocks noChangeArrowheads="1"/>
                </p:cNvSpPr>
                <p:nvPr/>
              </p:nvSpPr>
              <p:spPr bwMode="auto">
                <a:xfrm>
                  <a:off x="4222" y="0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10</a:t>
                  </a:r>
                </a:p>
              </p:txBody>
            </p:sp>
            <p:sp>
              <p:nvSpPr>
                <p:cNvPr id="86" name="Rectangle 363"/>
                <p:cNvSpPr>
                  <a:spLocks noChangeArrowheads="1"/>
                </p:cNvSpPr>
                <p:nvPr/>
              </p:nvSpPr>
              <p:spPr bwMode="auto">
                <a:xfrm>
                  <a:off x="4179" y="0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366"/>
              <p:cNvGrpSpPr>
                <a:grpSpLocks/>
              </p:cNvGrpSpPr>
              <p:nvPr/>
            </p:nvGrpSpPr>
            <p:grpSpPr bwMode="auto">
              <a:xfrm>
                <a:off x="0" y="422"/>
                <a:ext cx="489" cy="422"/>
                <a:chOff x="0" y="422"/>
                <a:chExt cx="489" cy="422"/>
              </a:xfrm>
            </p:grpSpPr>
            <p:sp>
              <p:nvSpPr>
                <p:cNvPr id="83" name="Rectangle 321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486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dirty="0" smtClean="0">
                      <a:latin typeface="Times New Roman" panose="02020603050405020304" pitchFamily="18" charset="0"/>
                    </a:rPr>
                    <a:t>体积</a:t>
                  </a:r>
                  <a:r>
                    <a:rPr lang="en-US" altLang="zh-C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altLang="zh-CN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365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489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368"/>
              <p:cNvGrpSpPr>
                <a:grpSpLocks/>
              </p:cNvGrpSpPr>
              <p:nvPr/>
            </p:nvGrpSpPr>
            <p:grpSpPr bwMode="auto">
              <a:xfrm>
                <a:off x="489" y="422"/>
                <a:ext cx="410" cy="422"/>
                <a:chOff x="489" y="422"/>
                <a:chExt cx="410" cy="422"/>
              </a:xfrm>
            </p:grpSpPr>
            <p:sp>
              <p:nvSpPr>
                <p:cNvPr id="81" name="Rectangle 322"/>
                <p:cNvSpPr>
                  <a:spLocks noChangeArrowheads="1"/>
                </p:cNvSpPr>
                <p:nvPr/>
              </p:nvSpPr>
              <p:spPr bwMode="auto">
                <a:xfrm>
                  <a:off x="532" y="422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dirty="0" smtClean="0">
                      <a:latin typeface="Times New Roman" panose="02020603050405020304" pitchFamily="18" charset="0"/>
                    </a:rPr>
                    <a:t>10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" name="Rectangle 367"/>
                <p:cNvSpPr>
                  <a:spLocks noChangeArrowheads="1"/>
                </p:cNvSpPr>
                <p:nvPr/>
              </p:nvSpPr>
              <p:spPr bwMode="auto">
                <a:xfrm>
                  <a:off x="489" y="422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370"/>
              <p:cNvGrpSpPr>
                <a:grpSpLocks/>
              </p:cNvGrpSpPr>
              <p:nvPr/>
            </p:nvGrpSpPr>
            <p:grpSpPr bwMode="auto">
              <a:xfrm>
                <a:off x="899" y="422"/>
                <a:ext cx="410" cy="422"/>
                <a:chOff x="899" y="422"/>
                <a:chExt cx="410" cy="422"/>
              </a:xfrm>
            </p:grpSpPr>
            <p:sp>
              <p:nvSpPr>
                <p:cNvPr id="79" name="Rectangle 323"/>
                <p:cNvSpPr>
                  <a:spLocks noChangeArrowheads="1"/>
                </p:cNvSpPr>
                <p:nvPr/>
              </p:nvSpPr>
              <p:spPr bwMode="auto">
                <a:xfrm>
                  <a:off x="942" y="422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dirty="0" smtClean="0">
                      <a:latin typeface="Times New Roman" panose="02020603050405020304" pitchFamily="18" charset="0"/>
                    </a:rPr>
                    <a:t>15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" name="Rectangle 369"/>
                <p:cNvSpPr>
                  <a:spLocks noChangeArrowheads="1"/>
                </p:cNvSpPr>
                <p:nvPr/>
              </p:nvSpPr>
              <p:spPr bwMode="auto">
                <a:xfrm>
                  <a:off x="899" y="422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372"/>
              <p:cNvGrpSpPr>
                <a:grpSpLocks/>
              </p:cNvGrpSpPr>
              <p:nvPr/>
            </p:nvGrpSpPr>
            <p:grpSpPr bwMode="auto">
              <a:xfrm>
                <a:off x="1309" y="422"/>
                <a:ext cx="410" cy="422"/>
                <a:chOff x="1309" y="422"/>
                <a:chExt cx="410" cy="422"/>
              </a:xfrm>
            </p:grpSpPr>
            <p:sp>
              <p:nvSpPr>
                <p:cNvPr id="77" name="Rectangle 324"/>
                <p:cNvSpPr>
                  <a:spLocks noChangeArrowheads="1"/>
                </p:cNvSpPr>
                <p:nvPr/>
              </p:nvSpPr>
              <p:spPr bwMode="auto">
                <a:xfrm>
                  <a:off x="1352" y="422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dirty="0" smtClean="0">
                      <a:latin typeface="Times New Roman" panose="02020603050405020304" pitchFamily="18" charset="0"/>
                    </a:rPr>
                    <a:t>12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371"/>
                <p:cNvSpPr>
                  <a:spLocks noChangeArrowheads="1"/>
                </p:cNvSpPr>
                <p:nvPr/>
              </p:nvSpPr>
              <p:spPr bwMode="auto">
                <a:xfrm>
                  <a:off x="1309" y="422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374"/>
              <p:cNvGrpSpPr>
                <a:grpSpLocks/>
              </p:cNvGrpSpPr>
              <p:nvPr/>
            </p:nvGrpSpPr>
            <p:grpSpPr bwMode="auto">
              <a:xfrm>
                <a:off x="1719" y="422"/>
                <a:ext cx="410" cy="422"/>
                <a:chOff x="1719" y="422"/>
                <a:chExt cx="410" cy="422"/>
              </a:xfrm>
            </p:grpSpPr>
            <p:sp>
              <p:nvSpPr>
                <p:cNvPr id="75" name="Rectangle 325"/>
                <p:cNvSpPr>
                  <a:spLocks noChangeArrowheads="1"/>
                </p:cNvSpPr>
                <p:nvPr/>
              </p:nvSpPr>
              <p:spPr bwMode="auto">
                <a:xfrm>
                  <a:off x="1762" y="422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dirty="0" smtClean="0">
                      <a:latin typeface="Times New Roman" panose="02020603050405020304" pitchFamily="18" charset="0"/>
                    </a:rPr>
                    <a:t>8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719" y="422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376"/>
              <p:cNvGrpSpPr>
                <a:grpSpLocks/>
              </p:cNvGrpSpPr>
              <p:nvPr/>
            </p:nvGrpSpPr>
            <p:grpSpPr bwMode="auto">
              <a:xfrm>
                <a:off x="2129" y="422"/>
                <a:ext cx="410" cy="422"/>
                <a:chOff x="2129" y="422"/>
                <a:chExt cx="410" cy="422"/>
              </a:xfrm>
            </p:grpSpPr>
            <p:sp>
              <p:nvSpPr>
                <p:cNvPr id="73" name="Rectangle 326"/>
                <p:cNvSpPr>
                  <a:spLocks noChangeArrowheads="1"/>
                </p:cNvSpPr>
                <p:nvPr/>
              </p:nvSpPr>
              <p:spPr bwMode="auto">
                <a:xfrm>
                  <a:off x="2172" y="422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dirty="0" smtClean="0">
                      <a:latin typeface="Times New Roman" panose="02020603050405020304" pitchFamily="18" charset="0"/>
                    </a:rPr>
                    <a:t>32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4" name="Rectangle 375"/>
                <p:cNvSpPr>
                  <a:spLocks noChangeArrowheads="1"/>
                </p:cNvSpPr>
                <p:nvPr/>
              </p:nvSpPr>
              <p:spPr bwMode="auto">
                <a:xfrm>
                  <a:off x="2129" y="422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378"/>
              <p:cNvGrpSpPr>
                <a:grpSpLocks/>
              </p:cNvGrpSpPr>
              <p:nvPr/>
            </p:nvGrpSpPr>
            <p:grpSpPr bwMode="auto">
              <a:xfrm>
                <a:off x="2539" y="422"/>
                <a:ext cx="410" cy="422"/>
                <a:chOff x="2539" y="422"/>
                <a:chExt cx="410" cy="422"/>
              </a:xfrm>
            </p:grpSpPr>
            <p:sp>
              <p:nvSpPr>
                <p:cNvPr id="71" name="Rectangle 327"/>
                <p:cNvSpPr>
                  <a:spLocks noChangeArrowheads="1"/>
                </p:cNvSpPr>
                <p:nvPr/>
              </p:nvSpPr>
              <p:spPr bwMode="auto">
                <a:xfrm>
                  <a:off x="2582" y="422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dirty="0" smtClean="0">
                      <a:latin typeface="Times New Roman" panose="02020603050405020304" pitchFamily="18" charset="0"/>
                    </a:rPr>
                    <a:t>12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377"/>
                <p:cNvSpPr>
                  <a:spLocks noChangeArrowheads="1"/>
                </p:cNvSpPr>
                <p:nvPr/>
              </p:nvSpPr>
              <p:spPr bwMode="auto">
                <a:xfrm>
                  <a:off x="2539" y="422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380"/>
              <p:cNvGrpSpPr>
                <a:grpSpLocks/>
              </p:cNvGrpSpPr>
              <p:nvPr/>
            </p:nvGrpSpPr>
            <p:grpSpPr bwMode="auto">
              <a:xfrm>
                <a:off x="2949" y="422"/>
                <a:ext cx="410" cy="422"/>
                <a:chOff x="2949" y="422"/>
                <a:chExt cx="410" cy="422"/>
              </a:xfrm>
            </p:grpSpPr>
            <p:sp>
              <p:nvSpPr>
                <p:cNvPr id="69" name="Rectangle 328"/>
                <p:cNvSpPr>
                  <a:spLocks noChangeArrowheads="1"/>
                </p:cNvSpPr>
                <p:nvPr/>
              </p:nvSpPr>
              <p:spPr bwMode="auto">
                <a:xfrm>
                  <a:off x="2992" y="422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dirty="0" smtClean="0">
                      <a:latin typeface="Times New Roman" panose="02020603050405020304" pitchFamily="18" charset="0"/>
                    </a:rPr>
                    <a:t>40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379"/>
                <p:cNvSpPr>
                  <a:spLocks noChangeArrowheads="1"/>
                </p:cNvSpPr>
                <p:nvPr/>
              </p:nvSpPr>
              <p:spPr bwMode="auto">
                <a:xfrm>
                  <a:off x="2949" y="422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382"/>
              <p:cNvGrpSpPr>
                <a:grpSpLocks/>
              </p:cNvGrpSpPr>
              <p:nvPr/>
            </p:nvGrpSpPr>
            <p:grpSpPr bwMode="auto">
              <a:xfrm>
                <a:off x="3359" y="422"/>
                <a:ext cx="410" cy="422"/>
                <a:chOff x="3359" y="422"/>
                <a:chExt cx="410" cy="422"/>
              </a:xfrm>
            </p:grpSpPr>
            <p:sp>
              <p:nvSpPr>
                <p:cNvPr id="67" name="Rectangle 329"/>
                <p:cNvSpPr>
                  <a:spLocks noChangeArrowheads="1"/>
                </p:cNvSpPr>
                <p:nvPr/>
              </p:nvSpPr>
              <p:spPr bwMode="auto">
                <a:xfrm>
                  <a:off x="3402" y="422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dirty="0" smtClean="0">
                      <a:latin typeface="Times New Roman" panose="02020603050405020304" pitchFamily="18" charset="0"/>
                    </a:rPr>
                    <a:t>30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381"/>
                <p:cNvSpPr>
                  <a:spLocks noChangeArrowheads="1"/>
                </p:cNvSpPr>
                <p:nvPr/>
              </p:nvSpPr>
              <p:spPr bwMode="auto">
                <a:xfrm>
                  <a:off x="3359" y="422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384"/>
              <p:cNvGrpSpPr>
                <a:grpSpLocks/>
              </p:cNvGrpSpPr>
              <p:nvPr/>
            </p:nvGrpSpPr>
            <p:grpSpPr bwMode="auto">
              <a:xfrm>
                <a:off x="3769" y="422"/>
                <a:ext cx="410" cy="422"/>
                <a:chOff x="3769" y="422"/>
                <a:chExt cx="410" cy="422"/>
              </a:xfrm>
            </p:grpSpPr>
            <p:sp>
              <p:nvSpPr>
                <p:cNvPr id="65" name="Rectangle 330"/>
                <p:cNvSpPr>
                  <a:spLocks noChangeArrowheads="1"/>
                </p:cNvSpPr>
                <p:nvPr/>
              </p:nvSpPr>
              <p:spPr bwMode="auto">
                <a:xfrm>
                  <a:off x="3812" y="422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dirty="0" smtClean="0">
                      <a:latin typeface="Times New Roman" panose="02020603050405020304" pitchFamily="18" charset="0"/>
                    </a:rPr>
                    <a:t>25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6" name="Rectangle 383"/>
                <p:cNvSpPr>
                  <a:spLocks noChangeArrowheads="1"/>
                </p:cNvSpPr>
                <p:nvPr/>
              </p:nvSpPr>
              <p:spPr bwMode="auto">
                <a:xfrm>
                  <a:off x="3769" y="422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386"/>
              <p:cNvGrpSpPr>
                <a:grpSpLocks/>
              </p:cNvGrpSpPr>
              <p:nvPr/>
            </p:nvGrpSpPr>
            <p:grpSpPr bwMode="auto">
              <a:xfrm>
                <a:off x="4179" y="422"/>
                <a:ext cx="410" cy="422"/>
                <a:chOff x="4179" y="422"/>
                <a:chExt cx="410" cy="422"/>
              </a:xfrm>
            </p:grpSpPr>
            <p:sp>
              <p:nvSpPr>
                <p:cNvPr id="63" name="Rectangle 331"/>
                <p:cNvSpPr>
                  <a:spLocks noChangeArrowheads="1"/>
                </p:cNvSpPr>
                <p:nvPr/>
              </p:nvSpPr>
              <p:spPr bwMode="auto">
                <a:xfrm>
                  <a:off x="4222" y="422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 dirty="0" smtClean="0">
                      <a:latin typeface="Times New Roman" panose="02020603050405020304" pitchFamily="18" charset="0"/>
                    </a:rPr>
                    <a:t>9</a:t>
                  </a:r>
                  <a:endParaRPr lang="en-US" altLang="zh-CN" sz="20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" name="Rectangle 385"/>
                <p:cNvSpPr>
                  <a:spLocks noChangeArrowheads="1"/>
                </p:cNvSpPr>
                <p:nvPr/>
              </p:nvSpPr>
              <p:spPr bwMode="auto">
                <a:xfrm>
                  <a:off x="4179" y="422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388"/>
              <p:cNvGrpSpPr>
                <a:grpSpLocks/>
              </p:cNvGrpSpPr>
              <p:nvPr/>
            </p:nvGrpSpPr>
            <p:grpSpPr bwMode="auto">
              <a:xfrm>
                <a:off x="-18" y="844"/>
                <a:ext cx="508" cy="422"/>
                <a:chOff x="-18" y="844"/>
                <a:chExt cx="508" cy="422"/>
              </a:xfrm>
            </p:grpSpPr>
            <p:sp>
              <p:nvSpPr>
                <p:cNvPr id="61" name="Rectangle 332"/>
                <p:cNvSpPr>
                  <a:spLocks noChangeArrowheads="1"/>
                </p:cNvSpPr>
                <p:nvPr/>
              </p:nvSpPr>
              <p:spPr bwMode="auto">
                <a:xfrm>
                  <a:off x="-18" y="844"/>
                  <a:ext cx="508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zh-CN" altLang="en-US" sz="2000" dirty="0" smtClean="0">
                      <a:latin typeface="Times New Roman" panose="02020603050405020304" pitchFamily="18" charset="0"/>
                    </a:rPr>
                    <a:t>价格</a:t>
                  </a:r>
                  <a:r>
                    <a:rPr lang="en-US" altLang="zh-CN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altLang="zh-CN" sz="2000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zh-CN" alt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387"/>
                <p:cNvSpPr>
                  <a:spLocks noChangeArrowheads="1"/>
                </p:cNvSpPr>
                <p:nvPr/>
              </p:nvSpPr>
              <p:spPr bwMode="auto">
                <a:xfrm>
                  <a:off x="0" y="844"/>
                  <a:ext cx="489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390"/>
              <p:cNvGrpSpPr>
                <a:grpSpLocks/>
              </p:cNvGrpSpPr>
              <p:nvPr/>
            </p:nvGrpSpPr>
            <p:grpSpPr bwMode="auto">
              <a:xfrm>
                <a:off x="489" y="844"/>
                <a:ext cx="410" cy="422"/>
                <a:chOff x="489" y="844"/>
                <a:chExt cx="410" cy="422"/>
              </a:xfrm>
            </p:grpSpPr>
            <p:sp>
              <p:nvSpPr>
                <p:cNvPr id="59" name="Rectangle 333"/>
                <p:cNvSpPr>
                  <a:spLocks noChangeArrowheads="1"/>
                </p:cNvSpPr>
                <p:nvPr/>
              </p:nvSpPr>
              <p:spPr bwMode="auto">
                <a:xfrm>
                  <a:off x="532" y="844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60" name="Rectangle 389"/>
                <p:cNvSpPr>
                  <a:spLocks noChangeArrowheads="1"/>
                </p:cNvSpPr>
                <p:nvPr/>
              </p:nvSpPr>
              <p:spPr bwMode="auto">
                <a:xfrm>
                  <a:off x="489" y="844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Group 392"/>
              <p:cNvGrpSpPr>
                <a:grpSpLocks/>
              </p:cNvGrpSpPr>
              <p:nvPr/>
            </p:nvGrpSpPr>
            <p:grpSpPr bwMode="auto">
              <a:xfrm>
                <a:off x="899" y="844"/>
                <a:ext cx="410" cy="422"/>
                <a:chOff x="899" y="844"/>
                <a:chExt cx="410" cy="422"/>
              </a:xfrm>
            </p:grpSpPr>
            <p:sp>
              <p:nvSpPr>
                <p:cNvPr id="57" name="Rectangle 334"/>
                <p:cNvSpPr>
                  <a:spLocks noChangeArrowheads="1"/>
                </p:cNvSpPr>
                <p:nvPr/>
              </p:nvSpPr>
              <p:spPr bwMode="auto">
                <a:xfrm>
                  <a:off x="942" y="844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45</a:t>
                  </a:r>
                </a:p>
              </p:txBody>
            </p:sp>
            <p:sp>
              <p:nvSpPr>
                <p:cNvPr id="58" name="Rectangle 391"/>
                <p:cNvSpPr>
                  <a:spLocks noChangeArrowheads="1"/>
                </p:cNvSpPr>
                <p:nvPr/>
              </p:nvSpPr>
              <p:spPr bwMode="auto">
                <a:xfrm>
                  <a:off x="899" y="844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Group 394"/>
              <p:cNvGrpSpPr>
                <a:grpSpLocks/>
              </p:cNvGrpSpPr>
              <p:nvPr/>
            </p:nvGrpSpPr>
            <p:grpSpPr bwMode="auto">
              <a:xfrm>
                <a:off x="1309" y="844"/>
                <a:ext cx="410" cy="422"/>
                <a:chOff x="1309" y="844"/>
                <a:chExt cx="410" cy="422"/>
              </a:xfrm>
            </p:grpSpPr>
            <p:sp>
              <p:nvSpPr>
                <p:cNvPr id="55" name="Rectangle 335"/>
                <p:cNvSpPr>
                  <a:spLocks noChangeArrowheads="1"/>
                </p:cNvSpPr>
                <p:nvPr/>
              </p:nvSpPr>
              <p:spPr bwMode="auto">
                <a:xfrm>
                  <a:off x="1352" y="844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>
                      <a:latin typeface="Times New Roman" panose="02020603050405020304" pitchFamily="18" charset="0"/>
                    </a:rPr>
                    <a:t>100</a:t>
                  </a:r>
                </a:p>
              </p:txBody>
            </p:sp>
            <p:sp>
              <p:nvSpPr>
                <p:cNvPr id="56" name="Rectangle 393"/>
                <p:cNvSpPr>
                  <a:spLocks noChangeArrowheads="1"/>
                </p:cNvSpPr>
                <p:nvPr/>
              </p:nvSpPr>
              <p:spPr bwMode="auto">
                <a:xfrm>
                  <a:off x="1309" y="844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Group 396"/>
              <p:cNvGrpSpPr>
                <a:grpSpLocks/>
              </p:cNvGrpSpPr>
              <p:nvPr/>
            </p:nvGrpSpPr>
            <p:grpSpPr bwMode="auto">
              <a:xfrm>
                <a:off x="1719" y="844"/>
                <a:ext cx="410" cy="422"/>
                <a:chOff x="1719" y="844"/>
                <a:chExt cx="410" cy="422"/>
              </a:xfrm>
            </p:grpSpPr>
            <p:sp>
              <p:nvSpPr>
                <p:cNvPr id="53" name="Rectangle 336"/>
                <p:cNvSpPr>
                  <a:spLocks noChangeArrowheads="1"/>
                </p:cNvSpPr>
                <p:nvPr/>
              </p:nvSpPr>
              <p:spPr bwMode="auto">
                <a:xfrm>
                  <a:off x="1762" y="844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70</a:t>
                  </a:r>
                </a:p>
              </p:txBody>
            </p:sp>
            <p:sp>
              <p:nvSpPr>
                <p:cNvPr id="54" name="Rectangle 395"/>
                <p:cNvSpPr>
                  <a:spLocks noChangeArrowheads="1"/>
                </p:cNvSpPr>
                <p:nvPr/>
              </p:nvSpPr>
              <p:spPr bwMode="auto">
                <a:xfrm>
                  <a:off x="1719" y="844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398"/>
              <p:cNvGrpSpPr>
                <a:grpSpLocks/>
              </p:cNvGrpSpPr>
              <p:nvPr/>
            </p:nvGrpSpPr>
            <p:grpSpPr bwMode="auto">
              <a:xfrm>
                <a:off x="2129" y="844"/>
                <a:ext cx="410" cy="422"/>
                <a:chOff x="2129" y="844"/>
                <a:chExt cx="410" cy="422"/>
              </a:xfrm>
            </p:grpSpPr>
            <p:sp>
              <p:nvSpPr>
                <p:cNvPr id="51" name="Rectangle 337"/>
                <p:cNvSpPr>
                  <a:spLocks noChangeArrowheads="1"/>
                </p:cNvSpPr>
                <p:nvPr/>
              </p:nvSpPr>
              <p:spPr bwMode="auto">
                <a:xfrm>
                  <a:off x="2172" y="844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50</a:t>
                  </a:r>
                </a:p>
              </p:txBody>
            </p:sp>
            <p:sp>
              <p:nvSpPr>
                <p:cNvPr id="52" name="Rectangle 397"/>
                <p:cNvSpPr>
                  <a:spLocks noChangeArrowheads="1"/>
                </p:cNvSpPr>
                <p:nvPr/>
              </p:nvSpPr>
              <p:spPr bwMode="auto">
                <a:xfrm>
                  <a:off x="2129" y="844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400"/>
              <p:cNvGrpSpPr>
                <a:grpSpLocks/>
              </p:cNvGrpSpPr>
              <p:nvPr/>
            </p:nvGrpSpPr>
            <p:grpSpPr bwMode="auto">
              <a:xfrm>
                <a:off x="2539" y="844"/>
                <a:ext cx="410" cy="422"/>
                <a:chOff x="2539" y="844"/>
                <a:chExt cx="410" cy="422"/>
              </a:xfrm>
            </p:grpSpPr>
            <p:sp>
              <p:nvSpPr>
                <p:cNvPr id="49" name="Rectangle 338"/>
                <p:cNvSpPr>
                  <a:spLocks noChangeArrowheads="1"/>
                </p:cNvSpPr>
                <p:nvPr/>
              </p:nvSpPr>
              <p:spPr bwMode="auto">
                <a:xfrm>
                  <a:off x="2582" y="844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75</a:t>
                  </a:r>
                </a:p>
              </p:txBody>
            </p:sp>
            <p:sp>
              <p:nvSpPr>
                <p:cNvPr id="50" name="Rectangle 399"/>
                <p:cNvSpPr>
                  <a:spLocks noChangeArrowheads="1"/>
                </p:cNvSpPr>
                <p:nvPr/>
              </p:nvSpPr>
              <p:spPr bwMode="auto">
                <a:xfrm>
                  <a:off x="2539" y="844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Group 402"/>
              <p:cNvGrpSpPr>
                <a:grpSpLocks/>
              </p:cNvGrpSpPr>
              <p:nvPr/>
            </p:nvGrpSpPr>
            <p:grpSpPr bwMode="auto">
              <a:xfrm>
                <a:off x="2949" y="844"/>
                <a:ext cx="410" cy="422"/>
                <a:chOff x="2949" y="844"/>
                <a:chExt cx="410" cy="422"/>
              </a:xfrm>
            </p:grpSpPr>
            <p:sp>
              <p:nvSpPr>
                <p:cNvPr id="47" name="Rectangle 339"/>
                <p:cNvSpPr>
                  <a:spLocks noChangeArrowheads="1"/>
                </p:cNvSpPr>
                <p:nvPr/>
              </p:nvSpPr>
              <p:spPr bwMode="auto">
                <a:xfrm>
                  <a:off x="2992" y="844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 sz="2000">
                      <a:latin typeface="Times New Roman" panose="02020603050405020304" pitchFamily="18" charset="0"/>
                    </a:rPr>
                    <a:t>200</a:t>
                  </a:r>
                </a:p>
              </p:txBody>
            </p:sp>
            <p:sp>
              <p:nvSpPr>
                <p:cNvPr id="48" name="Rectangle 401"/>
                <p:cNvSpPr>
                  <a:spLocks noChangeArrowheads="1"/>
                </p:cNvSpPr>
                <p:nvPr/>
              </p:nvSpPr>
              <p:spPr bwMode="auto">
                <a:xfrm>
                  <a:off x="2949" y="844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Group 404"/>
              <p:cNvGrpSpPr>
                <a:grpSpLocks/>
              </p:cNvGrpSpPr>
              <p:nvPr/>
            </p:nvGrpSpPr>
            <p:grpSpPr bwMode="auto">
              <a:xfrm>
                <a:off x="3359" y="844"/>
                <a:ext cx="410" cy="422"/>
                <a:chOff x="3359" y="844"/>
                <a:chExt cx="410" cy="422"/>
              </a:xfrm>
            </p:grpSpPr>
            <p:sp>
              <p:nvSpPr>
                <p:cNvPr id="45" name="Rectangle 340"/>
                <p:cNvSpPr>
                  <a:spLocks noChangeArrowheads="1"/>
                </p:cNvSpPr>
                <p:nvPr/>
              </p:nvSpPr>
              <p:spPr bwMode="auto">
                <a:xfrm>
                  <a:off x="3402" y="844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90</a:t>
                  </a:r>
                </a:p>
              </p:txBody>
            </p:sp>
            <p:sp>
              <p:nvSpPr>
                <p:cNvPr id="46" name="Rectangle 403"/>
                <p:cNvSpPr>
                  <a:spLocks noChangeArrowheads="1"/>
                </p:cNvSpPr>
                <p:nvPr/>
              </p:nvSpPr>
              <p:spPr bwMode="auto">
                <a:xfrm>
                  <a:off x="3359" y="844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Group 406"/>
              <p:cNvGrpSpPr>
                <a:grpSpLocks/>
              </p:cNvGrpSpPr>
              <p:nvPr/>
            </p:nvGrpSpPr>
            <p:grpSpPr bwMode="auto">
              <a:xfrm>
                <a:off x="3769" y="844"/>
                <a:ext cx="410" cy="422"/>
                <a:chOff x="3769" y="844"/>
                <a:chExt cx="410" cy="422"/>
              </a:xfrm>
            </p:grpSpPr>
            <p:sp>
              <p:nvSpPr>
                <p:cNvPr id="43" name="Rectangle 341"/>
                <p:cNvSpPr>
                  <a:spLocks noChangeArrowheads="1"/>
                </p:cNvSpPr>
                <p:nvPr/>
              </p:nvSpPr>
              <p:spPr bwMode="auto">
                <a:xfrm>
                  <a:off x="3812" y="844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20</a:t>
                  </a:r>
                </a:p>
              </p:txBody>
            </p:sp>
            <p:sp>
              <p:nvSpPr>
                <p:cNvPr id="44" name="Rectangle 405"/>
                <p:cNvSpPr>
                  <a:spLocks noChangeArrowheads="1"/>
                </p:cNvSpPr>
                <p:nvPr/>
              </p:nvSpPr>
              <p:spPr bwMode="auto">
                <a:xfrm>
                  <a:off x="3769" y="844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Group 408"/>
              <p:cNvGrpSpPr>
                <a:grpSpLocks/>
              </p:cNvGrpSpPr>
              <p:nvPr/>
            </p:nvGrpSpPr>
            <p:grpSpPr bwMode="auto">
              <a:xfrm>
                <a:off x="4179" y="844"/>
                <a:ext cx="410" cy="422"/>
                <a:chOff x="4179" y="844"/>
                <a:chExt cx="410" cy="422"/>
              </a:xfrm>
            </p:grpSpPr>
            <p:sp>
              <p:nvSpPr>
                <p:cNvPr id="41" name="Rectangle 342"/>
                <p:cNvSpPr>
                  <a:spLocks noChangeArrowheads="1"/>
                </p:cNvSpPr>
                <p:nvPr/>
              </p:nvSpPr>
              <p:spPr bwMode="auto">
                <a:xfrm>
                  <a:off x="4222" y="844"/>
                  <a:ext cx="324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lang="en-US" altLang="zh-CN">
                      <a:latin typeface="Times New Roman" panose="02020603050405020304" pitchFamily="18" charset="0"/>
                    </a:rPr>
                    <a:t>30</a:t>
                  </a:r>
                </a:p>
              </p:txBody>
            </p:sp>
            <p:sp>
              <p:nvSpPr>
                <p:cNvPr id="42" name="Rectangle 407"/>
                <p:cNvSpPr>
                  <a:spLocks noChangeArrowheads="1"/>
                </p:cNvSpPr>
                <p:nvPr/>
              </p:nvSpPr>
              <p:spPr bwMode="auto">
                <a:xfrm>
                  <a:off x="4179" y="844"/>
                  <a:ext cx="41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" name="Rectangle 410"/>
            <p:cNvSpPr>
              <a:spLocks noChangeArrowheads="1"/>
            </p:cNvSpPr>
            <p:nvPr/>
          </p:nvSpPr>
          <p:spPr bwMode="auto">
            <a:xfrm>
              <a:off x="-3" y="-3"/>
              <a:ext cx="4595" cy="127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46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3383" y="699809"/>
            <a:ext cx="7791939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tabLst>
                <a:tab pos="3810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某运输问题中，各产地的产量、销地的销量，以及它们之间的单位运价如右表所示。</a:t>
            </a:r>
          </a:p>
          <a:p>
            <a:pPr lv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最小元素法给一个运输方案；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</a:rPr>
              <a:t>(2)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最优的运输方案及其运费；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79895"/>
              </p:ext>
            </p:extLst>
          </p:nvPr>
        </p:nvGraphicFramePr>
        <p:xfrm>
          <a:off x="1681329" y="2835764"/>
          <a:ext cx="6649871" cy="2272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4028"/>
                <a:gridCol w="993689"/>
                <a:gridCol w="993689"/>
                <a:gridCol w="1348504"/>
                <a:gridCol w="1539961"/>
              </a:tblGrid>
              <a:tr h="443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r>
                        <a:rPr lang="en-US" sz="2400" kern="100" baseline="-250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产量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1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en-US" sz="2400" kern="100" baseline="-250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3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en-US" sz="2400" kern="100" baseline="-250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2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en-US" sz="2400" kern="100" baseline="-250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2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en-US" sz="2400" kern="100" baseline="-250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7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销量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40 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893033" y="2704124"/>
            <a:ext cx="1115890" cy="515816"/>
            <a:chOff x="2525" y="11268"/>
            <a:chExt cx="1430" cy="740"/>
          </a:xfrm>
        </p:grpSpPr>
        <p:cxnSp>
          <p:nvCxnSpPr>
            <p:cNvPr id="7" name="__TH_L110"/>
            <p:cNvCxnSpPr/>
            <p:nvPr/>
          </p:nvCxnSpPr>
          <p:spPr bwMode="auto">
            <a:xfrm>
              <a:off x="2525" y="11268"/>
              <a:ext cx="1430" cy="7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__TH_B11111"/>
            <p:cNvSpPr txBox="1">
              <a:spLocks noChangeArrowheads="1"/>
            </p:cNvSpPr>
            <p:nvPr/>
          </p:nvSpPr>
          <p:spPr bwMode="auto">
            <a:xfrm>
              <a:off x="3240" y="11322"/>
              <a:ext cx="25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销</a:t>
              </a:r>
            </a:p>
          </p:txBody>
        </p:sp>
        <p:sp>
          <p:nvSpPr>
            <p:cNvPr id="9" name="__TH_B12112"/>
            <p:cNvSpPr txBox="1">
              <a:spLocks noChangeArrowheads="1"/>
            </p:cNvSpPr>
            <p:nvPr/>
          </p:nvSpPr>
          <p:spPr bwMode="auto">
            <a:xfrm>
              <a:off x="3548" y="11481"/>
              <a:ext cx="25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20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地</a:t>
              </a:r>
            </a:p>
          </p:txBody>
        </p:sp>
        <p:sp>
          <p:nvSpPr>
            <p:cNvPr id="10" name="__TH_B21113"/>
            <p:cNvSpPr txBox="1">
              <a:spLocks noChangeArrowheads="1"/>
            </p:cNvSpPr>
            <p:nvPr/>
          </p:nvSpPr>
          <p:spPr bwMode="auto">
            <a:xfrm>
              <a:off x="2670" y="11554"/>
              <a:ext cx="25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20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产</a:t>
              </a:r>
            </a:p>
          </p:txBody>
        </p:sp>
        <p:sp>
          <p:nvSpPr>
            <p:cNvPr id="11" name="__TH_B22114"/>
            <p:cNvSpPr txBox="1">
              <a:spLocks noChangeArrowheads="1"/>
            </p:cNvSpPr>
            <p:nvPr/>
          </p:nvSpPr>
          <p:spPr bwMode="auto">
            <a:xfrm>
              <a:off x="2951" y="11699"/>
              <a:ext cx="25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20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7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icebk"/>
          <p:cNvSpPr txBox="1">
            <a:spLocks noChangeArrowheads="1"/>
          </p:cNvSpPr>
          <p:nvPr/>
        </p:nvSpPr>
        <p:spPr>
          <a:xfrm>
            <a:off x="163757" y="398707"/>
            <a:ext cx="8135937" cy="5032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 smtClean="0"/>
              <a:t>5</a:t>
            </a:r>
            <a:r>
              <a:rPr lang="zh-CN" altLang="en-US" dirty="0" smtClean="0"/>
              <a:t>、用匈牙利法求解下列指派问题。</a:t>
            </a:r>
            <a:endParaRPr lang="zh-CN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576045"/>
              </p:ext>
            </p:extLst>
          </p:nvPr>
        </p:nvGraphicFramePr>
        <p:xfrm>
          <a:off x="725976" y="1073273"/>
          <a:ext cx="3609975" cy="284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4" imgW="1193760" imgH="927000" progId="Equation.3">
                  <p:embed/>
                </p:oleObj>
              </mc:Choice>
              <mc:Fallback>
                <p:oleObj name="公式" r:id="rId4" imgW="11937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76" y="1073273"/>
                        <a:ext cx="3609975" cy="284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484</Words>
  <Application>Microsoft Office PowerPoint</Application>
  <PresentationFormat>宽屏</PresentationFormat>
  <Paragraphs>137</Paragraphs>
  <Slides>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Peihai</dc:creator>
  <cp:lastModifiedBy>Liu Peihai</cp:lastModifiedBy>
  <cp:revision>8</cp:revision>
  <cp:lastPrinted>2019-04-29T22:41:30Z</cp:lastPrinted>
  <dcterms:created xsi:type="dcterms:W3CDTF">2019-04-25T09:55:02Z</dcterms:created>
  <dcterms:modified xsi:type="dcterms:W3CDTF">2019-04-29T22:43:53Z</dcterms:modified>
</cp:coreProperties>
</file>