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773" r:id="rId3"/>
    <p:sldId id="888" r:id="rId4"/>
    <p:sldId id="1050" r:id="rId5"/>
    <p:sldId id="860" r:id="rId6"/>
    <p:sldId id="1073" r:id="rId8"/>
    <p:sldId id="926" r:id="rId9"/>
    <p:sldId id="1001" r:id="rId10"/>
    <p:sldId id="1002" r:id="rId11"/>
    <p:sldId id="1072" r:id="rId12"/>
    <p:sldId id="1032" r:id="rId13"/>
    <p:sldId id="1033" r:id="rId14"/>
    <p:sldId id="858" r:id="rId15"/>
    <p:sldId id="850" r:id="rId16"/>
    <p:sldId id="976" r:id="rId17"/>
    <p:sldId id="1074" r:id="rId18"/>
    <p:sldId id="1075" r:id="rId19"/>
    <p:sldId id="1076" r:id="rId20"/>
    <p:sldId id="1077" r:id="rId21"/>
    <p:sldId id="1078" r:id="rId22"/>
    <p:sldId id="1079" r:id="rId23"/>
    <p:sldId id="851" r:id="rId24"/>
    <p:sldId id="909" r:id="rId25"/>
    <p:sldId id="994" r:id="rId26"/>
    <p:sldId id="1080" r:id="rId27"/>
    <p:sldId id="1081" r:id="rId28"/>
    <p:sldId id="1082" r:id="rId29"/>
    <p:sldId id="794" r:id="rId30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FF33"/>
    <a:srgbClr val="B2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00" autoAdjust="0"/>
  </p:normalViewPr>
  <p:slideViewPr>
    <p:cSldViewPr snapToObjects="1">
      <p:cViewPr varScale="1">
        <p:scale>
          <a:sx n="60" d="100"/>
          <a:sy n="60" d="100"/>
        </p:scale>
        <p:origin x="1116" y="72"/>
      </p:cViewPr>
      <p:guideLst>
        <p:guide orient="horz" pos="1584"/>
        <p:guide pos="181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33" cy="7203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250 294,'0'2,"1"-2,1 1,1 0,0 0,2 1,0-1,2 2,2-2,1 0,-1 0,1 2,9 1,-11-4,2 0,0 0,-1 0,-1 0,1 0,-3 0,3 1,-4 0,1 0,-2-1,1 0,0 0,0 0,0 0,0 0,0 0,-1 0,0 0,0 0,1 0,-2 0,1 0,0 0,-2 0,2 0,-1 0,1 0,-1 0,1 0,0 0,1 0,0 0,0 0,0 0,0 0,1 0,-1 0,2 0,-2 0,0 0,0 0,0 0,0 0,-1 0,1 0,-1 0,-1 0,1 0,0 0,1 0,-1 0,-1 0,1 0,0 0,0 0,-1 0,2 0,-1 0,0 0,0 0,-1 0,1 0,0 0,0 0,-1 0,1 0,-1 0,0 0,1 0,0 0,1 0,0 0,-1 0,0 0,-1 0,1 0,0 0,-2 0,1 0,0 0,-1 0,0 0,1 0,-1 0,1 0,0 0,0 0,0 0,0 0,-1 0,1 0,0 0,-1 0,2 0,0 0,1 0,-1-1,-1 1,2-1,-1 0,1 0,1-1,-1 0,-1 1,2-2,0 1,-1 0,-1 0,0 0,0 1,0-1,0 1,-1 0,0 0,0 0,-2 1,2-1,-1 0,0 1,1-1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962 649,'3'0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450 411,'3'0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599 534,'1'0,"1"1,-1-1,2 0,-2 0,4 1,-1 0,-1-1,3 1,-2-1,1 0,0 0,0 0,1 0,-1 0,0 0,0 0,-1 0,-1 0,1 0,0 0,0 0,-1 0,1 0,0 0,0 0,-1 0,2 0,-1 0,1 0,-1 0,1 0,0 0,-1 0,-1 0,1 0,1 0,-1 0,1 0,-1 0,-2 0,2 0,-1 0,-1 0,1 0,-1 0,-1 0,2 0,-1 0,-1 0,1 0,-1 0,1 0,0 0,0 0,0 0,0 0,1 0,0 0,-1 0,0 0,1 0,-2 0,1 0,0 0,-1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911 538,'1'0,"0"0,0 0,1 0,-1 0,2 0,1 0,0 0,1 0,3 0,-1 0,0 0,1 0,-1 0,0 0,-1 0,1 0,0 0,-2 0,0 0,0 0,-1 0,-1 0,-1 0,1 0,0 0,-2 0,2 0,-1 0,0 0,1 0,0 0,-1 0,1 0,0 0,-1 0,1 0,0 0,-2 0,2 0,0 0,-1 0,0 0,-1 0,1 0,0 0,-1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399 617,'1'0,"1"0,-1 0,1 0,-1 0,1 0,1 0,-2 0,2 0,1 0,-3 0,3 0,-1 0,-1 0,2 0,-1 0,0 0,-1 0,0 0,-1 0,1 0,0 0,-1 0,1 0,0 0,0 0,0 0,-1 0,1 0,0 0,-1 0,1 0,-1 0,1 0,0 0,-1 0,0 0,0 0,1 0,0 0,-1 0,1 0,-1 0,0 0,1 0,-1 0,0 0,0 0,0 0,1 0,-1 0,1 0,-1 0,1 0,0 0,0 0,2 1,-2-1,-1 0,2 0,-2 0,2 0,-1 0,1 0,0 0,-2 0,1 0,-1 0,1 0,1 1,0 0,-1 0,2-1,-3 0,2 1,-1-1,0 1,-1-1,2 0,-2 0,3 1,-1 0,-1 0,0-1,0 0,0 0,0 0,0 0,-1 0,1 0,0 0,0 0,1 0,-1 0,1 0,0 0,-2 0,2 0,0 0,-1 0,0 0,1 0,-2 0,2 0,-1 0,1 0,0 0,-1 0,1 0,-1 0,0 0,0 0,1 0,-1 0,0 0,0 0,0 0,0 0,-1 0,0 0,1 0,0 0,-1 0,1 0,0 0,0 0,0 0,1 0,-2 0,1 0,-1 0,1 0,0 0,-1 0,1 0,-1 0,0 0,1 0,-1 0,0 0,0 0,1 0,-1 0,0 0,1 0,-1 0,0 0,0 0,0 0,0 0,1 0,-1 0,1 0,0 0,-1 0,1 0,-1 0,1 0,0 0,-1 0,1 0,-1 0,1 0,0 0,-1 0,1 0,-1 0,1 0,-1 0,0 0,0 0,0 0,1 0,0 0,0 0,-1 0,1 0,-1 0,1 0,0 0,-1 0,1 0,-1 0,1 0,0 0,1 1,-2-1,1 0,-1 0,0 0,0 0,1 0,0 0,-1 0,3 0,-1 0,-1 0,0 0,1 0,-1 0,-1 0,2 0,-2 0,1 0,0 0,-1 0,2 0,-1 0,0 0,0 0,0 0,1 0,-1 0,-1 0,2 0,0 0,-1 0,1 0,-1 0,0 0,0 0,1 0,-2 0,2 0,0 0,-2 0,2 0,-1 0,1 0,0 0,-1 0,0 0,1 0,-1 0,1 0,-1 0,0 0,0 0,1 0,-2 0,2 0,-2 0,1 0,0 0,-1 0,1 0,-1 0,0 0,0 0,0 0,0 0,1 0,-1 0,0 0,0 0,0 0,0 0,0 0,0 0,0 0,0 0,0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253 682,'2'0,"1"0,1 0,1 0,2 0,0 0,-1 0,3 0,-2 0,-1 0,0 0,-1 0,0 0,-2 0,-2 0,1 0,-1 0,0 0,0 0,0 0,0 0,0 0,0 0,0 0,0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439 687,'3'0,"0"0,1 0,2 0,0 0,3 0,-1 0,2 0,-1 0,-1 0,0 0,1 0,-2 0,-2 0,0 0,0 0,-1 0,-1 0,-1 0,0 0,-1 0,1 0,-1 0,1 0,0 0,0 0,-1 0,1 0,0 0,1 0,-2 0,2 0,0 0,-1 0,1 0,0 0,-1 0,2 0,-1 0,-1 0,1 0,0 0,1 0,-1 0,0 0,0 0,0 0,0 0,0 0,-1 0,1 0,0 0,-1 0,1 0,-1 0,0 0,0 0,1 0,-2 0,1 0,-1 0,1 0,0 0,-1 0,2 0,-2 0,0 0,0 0,0 0,0 0,0 0,0 0,0 0,0 0,1 0,-1 0,0 0,0 0,0 0,0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523 411,'1'0,"0"0,1 0,0 0,2 0,0-1,0 1,1 0,2-1,-2 1,3 0,1 0,-1 0,2 0,-1 0,-3 0,1 0,0 0,-2 0,0 0,0 0,1 0,-3 0,1 0,-1 0,0 0,1 0,-1 0,1 0,-1 0,1 0,0 0,-2 0,2 0,-1 0,0 0,-1 0,1 0,0 0,-1 0,1 0,-2 0,2 0,-1 0,-1 0,0 0,0 0,0 0,0 0,0 0,1 0,-1 0,1 0,-1 0,1 0,1 0,-1 0,1 0,0 0,1-1,-3 1,2-1,-1 1,-1 0,4-1,-1 0,0 0,0 0,0 0,-3 1,2-1,0 0,-2 1,1-1,-1 1,0 0,0 0,0 0,0 0,0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19T17:0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1129 688,'1'0,"1"0,0 0,0 0,2 0,1 0,0 0,3 0,3 0,-3 0,2 0,0 0,0 0,0 0,0 0,-2 0,1 0,-2 0,-1 0,1 0,0 0,-2 0,0 0,0 0,1 0,-1 0,0 0,0 0,0 0,0 0,2 0,0 0,0 0,0 0,1 0,0 0,2 0,-1 0,-1 0,1 0,-1 0,-1 0,0 0,-1 0,0 0,-3 0,1 0,0 0,-1 0,0 0,1 0,0 0,-2 0,1 0,0 0,-1 0,1 0,0 0,0 0,1 0,0 0,1 0,-1 0,1 0,0 0,-2 0,1 0,-1 0,0 0,-1 0,2 0,-1 0,-1 0,2 0,-1 0,-1 0,2 0,-1 0,-1 0,0 0,1 0,-2 0,1 0,0 0,-1 0,0 0,0 0,1 0,1 0,-1 0,1 0,0 0,-2 0,1 0,-1 0,1 0,-1 0,1-1,-1 1,0 0,1-1,-1 1,0 0,0 0,0-1,-2 1,1 1,-1-1,0 1,-2 0,2-1,0 1,0 0,0-1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213957D2-47E7-42AA-84AB-2E7BBFAF7754}" type="slidenum">
              <a:rPr lang="en-US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重视基础，区别于快速培训。课程需要，</a:t>
            </a:r>
            <a:r>
              <a:rPr lang="en-US" altLang="zh-CN" smtClean="0"/>
              <a:t>node</a:t>
            </a:r>
            <a:r>
              <a:rPr lang="zh-CN" altLang="en-US" smtClean="0"/>
              <a:t>、移动</a:t>
            </a:r>
            <a:r>
              <a:rPr lang="en-US" altLang="zh-CN" smtClean="0"/>
              <a:t>web</a:t>
            </a:r>
            <a:r>
              <a:rPr lang="zh-CN" altLang="en-US" smtClean="0"/>
              <a:t>开发、混合开发、</a:t>
            </a:r>
            <a:r>
              <a:rPr lang="en-US" altLang="zh-CN" smtClean="0"/>
              <a:t>h5</a:t>
            </a:r>
            <a:r>
              <a:rPr lang="zh-CN" altLang="en-US" smtClean="0"/>
              <a:t>游戏开发</a:t>
            </a:r>
            <a:endParaRPr lang="zh-CN" altLang="en-US" smtClean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499BC028-6EC2-4C82-A850-93E1960A2BFE}" type="slidenum">
              <a:rPr lang="en-US" altLang="zh-CN">
                <a:ea typeface="宋体" panose="02010600030101010101" pitchFamily="2" charset="-122"/>
              </a:rPr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“编译”和“解释”的确都有“翻译”的意思，它们的区别则在于翻译的时机安排不大一样。打个比方：假如你打算阅读一本外文书，而你不知道 这门外语，那么你可以找一名翻译，给他足够的时间让他从头到尾把整本书翻译好，然后把书的母语版交给你阅读；或者，你也立刻让这名翻译辅助你阅读，让他一 句一句给你翻译，如果你想往回看某个章节，他也得重新给你翻译。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957D2-47E7-42AA-84AB-2E7BBFAF7754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前端</a:t>
            </a:r>
            <a:r>
              <a:rPr lang="en-US" altLang="zh-CN"/>
              <a:t>JS</a:t>
            </a:r>
            <a:r>
              <a:rPr lang="zh-CN" altLang="en-US"/>
              <a:t>（</a:t>
            </a:r>
            <a:r>
              <a:rPr lang="en-US" altLang="zh-CN"/>
              <a:t>ECMAScript</a:t>
            </a:r>
            <a:r>
              <a:rPr lang="zh-CN" altLang="en-US"/>
              <a:t>、</a:t>
            </a:r>
            <a:r>
              <a:rPr lang="en-US" altLang="zh-CN"/>
              <a:t>BOM</a:t>
            </a:r>
            <a:r>
              <a:rPr lang="zh-CN" altLang="en-US"/>
              <a:t>、</a:t>
            </a:r>
            <a:r>
              <a:rPr lang="en-US" altLang="zh-CN"/>
              <a:t>DOM</a:t>
            </a:r>
            <a:r>
              <a:rPr lang="zh-CN" altLang="en-US"/>
              <a:t>），</a:t>
            </a:r>
            <a:r>
              <a:rPr lang="en-US" altLang="zh-CN"/>
              <a:t>Node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ECMAScript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DOM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在1995年时，由Netscape公司的Brendan Eich，在网景导航者浏览器上首次设计实现而成。因为Netscape与Sun合作，Netscape管理层希望它外观看起来像Java，因此取名为JavaScript。但实际上它的语法风格与Self及Scheme较为接近。</a:t>
            </a:r>
            <a:endParaRPr lang="zh-CN" altLang="en-US"/>
          </a:p>
          <a:p>
            <a:r>
              <a:rPr lang="zh-CN" altLang="en-US"/>
              <a:t>为了取得技术优势，微软推出了JScript，CEnvi推出ScriptEase，与JavaScript同样可在浏览器上运行。为了统一规格，因为JavaScript兼容于ECMA标准，因此也称为ECMAScript。</a:t>
            </a:r>
            <a:endParaRPr lang="zh-CN" altLang="en-US"/>
          </a:p>
          <a:p>
            <a:r>
              <a:rPr lang="zh-CN" altLang="en-US"/>
              <a:t>发展初期，JavaScript的标准并未确定，同期有Netscape的JavaScript，微软的JScript和CEnvi的ScriptEase三足鼎立。1997年，在ECMA（欧洲计算机制造商协会）的协调下，由Netscape、Sun、微软、Borland组成的工作组确定统一标准：ECMA-262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 JavaScript 代码的角度看来，全局对象在程序启动前就已经存在了。</a:t>
            </a:r>
            <a:endParaRPr lang="zh-CN" altLang="en-US"/>
          </a:p>
          <a:p>
            <a:r>
              <a:rPr lang="zh-CN" altLang="en-US"/>
              <a:t>客户端 JavaScript 的全局对象被称作 window 对象。</a:t>
            </a:r>
            <a:endParaRPr lang="zh-CN" altLang="en-US"/>
          </a:p>
          <a:p>
            <a:r>
              <a:rPr lang="zh-CN" altLang="en-US">
                <a:sym typeface="+mn-ea"/>
              </a:rPr>
              <a:t>服务端 JavaScript 的全局对象被称作 </a:t>
            </a:r>
            <a:r>
              <a:rPr lang="en-US" altLang="zh-CN">
                <a:sym typeface="+mn-ea"/>
              </a:rPr>
              <a:t>global </a:t>
            </a:r>
            <a:r>
              <a:rPr lang="zh-CN" altLang="en-US">
                <a:sym typeface="+mn-ea"/>
              </a:rPr>
              <a:t>对象。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7FE9FD-FE3D-4406-A73E-D8B78E9DA5DB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CDF739-6C9F-4370-88D1-537F9935D7A1}" type="slidenum">
              <a:rPr lang="en-US" altLang="zh-CN"/>
            </a:fld>
            <a:endParaRPr lang="zh-CN" altLang="zh-CN" sz="32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1143000" y="1070610"/>
            <a:ext cx="9715500" cy="4921885"/>
          </a:xfrm>
          <a:prstGeom prst="rect">
            <a:avLst/>
          </a:prstGeom>
        </p:spPr>
        <p:txBody>
          <a:bodyPr/>
          <a:lstStyle>
            <a:lvl1pPr marL="0" indent="0" eaLnBrk="0" fontAlgn="base" latinLnBrk="0" hangingPunct="0">
              <a:lnSpc>
                <a:spcPts val="4000"/>
              </a:lnSpc>
              <a:spcAft>
                <a:spcPts val="1200"/>
              </a:spcAft>
              <a:buFont typeface="Wingdings" panose="05000000000000000000" charset="0"/>
              <a:buChar char=""/>
              <a:defRPr sz="2800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0" fontAlgn="base" latinLnBrk="0" hangingPunct="0">
              <a:lnSpc>
                <a:spcPts val="3500"/>
              </a:lnSpc>
              <a:spcAft>
                <a:spcPts val="600"/>
              </a:spcAft>
              <a:defRPr sz="24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 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5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image" Target="../media/image3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800" b="1">
                <a:ea typeface="宋体" panose="02010600030101010101" pitchFamily="2" charset="-122"/>
              </a:defRPr>
            </a:lvl1pPr>
          </a:lstStyle>
          <a:p>
            <a:fld id="{52FA1326-1EDF-4B1E-B902-E14CC7B4589A}" type="slidenum">
              <a:rPr lang="en-US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968600" y="260350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kumimoji="1"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kumimoji="1" sz="2000">
          <a:solidFill>
            <a:schemeClr val="tx1"/>
          </a:solidFill>
          <a:latin typeface="+mn-lt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6.png"/><Relationship Id="rId7" Type="http://schemas.openxmlformats.org/officeDocument/2006/relationships/customXml" Target="../ink/ink4.xml"/><Relationship Id="rId6" Type="http://schemas.openxmlformats.org/officeDocument/2006/relationships/image" Target="../media/image15.png"/><Relationship Id="rId5" Type="http://schemas.openxmlformats.org/officeDocument/2006/relationships/customXml" Target="../ink/ink3.xml"/><Relationship Id="rId4" Type="http://schemas.openxmlformats.org/officeDocument/2006/relationships/image" Target="../media/image14.png"/><Relationship Id="rId3" Type="http://schemas.openxmlformats.org/officeDocument/2006/relationships/customXml" Target="../ink/ink2.xml"/><Relationship Id="rId2" Type="http://schemas.openxmlformats.org/officeDocument/2006/relationships/image" Target="../media/image13.png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customXml" Target="../ink/ink7.xml"/><Relationship Id="rId12" Type="http://schemas.openxmlformats.org/officeDocument/2006/relationships/image" Target="../media/image18.png"/><Relationship Id="rId11" Type="http://schemas.openxmlformats.org/officeDocument/2006/relationships/customXml" Target="../ink/ink6.xml"/><Relationship Id="rId10" Type="http://schemas.openxmlformats.org/officeDocument/2006/relationships/image" Target="../media/image17.png"/><Relationship Id="rId1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.xml"/><Relationship Id="rId4" Type="http://schemas.openxmlformats.org/officeDocument/2006/relationships/image" Target="../media/image21.png"/><Relationship Id="rId3" Type="http://schemas.openxmlformats.org/officeDocument/2006/relationships/customXml" Target="../ink/ink9.xml"/><Relationship Id="rId2" Type="http://schemas.openxmlformats.org/officeDocument/2006/relationships/image" Target="../media/image20.png"/><Relationship Id="rId1" Type="http://schemas.openxmlformats.org/officeDocument/2006/relationships/customXml" Target="../ink/ink8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slideLayout" Target="../slideLayouts/slideLayout6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.xml"/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://www.w3school.com.c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4424" y="3141343"/>
            <a:ext cx="4897438" cy="93345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</a:rPr>
              <a:t>进阶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  <p:pic>
        <p:nvPicPr>
          <p:cNvPr id="6148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Chrome</a:t>
            </a:r>
            <a:r>
              <a:rPr lang="zh-CN" altLang="en-US" dirty="0">
                <a:solidFill>
                  <a:schemeClr val="tx1"/>
                </a:solidFill>
              </a:rPr>
              <a:t>控制台调试（</a:t>
            </a:r>
            <a:r>
              <a:rPr lang="en-US" altLang="zh-CN" dirty="0">
                <a:solidFill>
                  <a:schemeClr val="tx1"/>
                </a:solidFill>
              </a:rPr>
              <a:t>ctrl+R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ctrl+</a:t>
            </a:r>
            <a:r>
              <a:rPr lang="zh-CN" altLang="en-US" dirty="0">
                <a:solidFill>
                  <a:schemeClr val="tx1"/>
                </a:solidFill>
              </a:rPr>
              <a:t>鼠标滚轮、↑）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调试用法一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804035"/>
            <a:ext cx="803084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2966" y="927119"/>
            <a:ext cx="9715500" cy="464343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Sources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调试（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console.log/trace/error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等、断点调试）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Chrome</a:t>
            </a:r>
            <a:r>
              <a:rPr lang="zh-CN" altLang="en-US" dirty="0"/>
              <a:t>调试用法二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4718"/>
          <a:stretch>
            <a:fillRect/>
          </a:stretch>
        </p:blipFill>
        <p:spPr>
          <a:xfrm>
            <a:off x="1214755" y="1724660"/>
            <a:ext cx="9857740" cy="412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281" y="2204439"/>
            <a:ext cx="4897438" cy="964212"/>
          </a:xfrm>
        </p:spPr>
        <p:txBody>
          <a:bodyPr anchor="b"/>
          <a:lstStyle/>
          <a:p>
            <a:pPr eaLnBrk="1" hangingPunct="1"/>
            <a:r>
              <a:rPr kumimoji="0" lang="en-US" altLang="zh-CN" sz="4800" b="1" dirty="0">
                <a:solidFill>
                  <a:schemeClr val="tx2"/>
                </a:solidFill>
                <a:sym typeface="+mn-ea"/>
              </a:rPr>
              <a:t>JavaScript</a:t>
            </a:r>
            <a:r>
              <a:rPr kumimoji="0" lang="zh-CN" altLang="en-US" sz="4800" b="1" dirty="0">
                <a:solidFill>
                  <a:schemeClr val="tx2"/>
                </a:solidFill>
                <a:sym typeface="+mn-ea"/>
              </a:rPr>
              <a:t>进阶</a:t>
            </a:r>
            <a:endParaRPr kumimoji="0" lang="zh-CN" altLang="zh-CN" sz="4800" b="1" dirty="0">
              <a:solidFill>
                <a:schemeClr val="tx2"/>
              </a:solidFill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75275" y="3781425"/>
            <a:ext cx="5149850" cy="613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微软雅黑" panose="020B0503020204020204" pitchFamily="34" charset="-122"/>
              </a:rPr>
              <a:t>JavaScript</a:t>
            </a:r>
            <a:r>
              <a:rPr lang="zh-CN" altLang="en-US" dirty="0">
                <a:latin typeface="微软雅黑" panose="020B0503020204020204" pitchFamily="34" charset="-122"/>
              </a:rPr>
              <a:t>概述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2458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发展历程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语言</a:t>
            </a:r>
            <a:r>
              <a:rPr lang="zh-CN" altLang="en-US" sz="2800" b="1"/>
              <a:t>特点 </a:t>
            </a:r>
            <a:endParaRPr lang="en-US" altLang="zh-CN" sz="2800" b="1"/>
          </a:p>
        </p:txBody>
      </p:sp>
      <p:sp>
        <p:nvSpPr>
          <p:cNvPr id="4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defTabSz="914400">
              <a:spcAft>
                <a:spcPct val="0"/>
              </a:spcAft>
              <a:buClrTx/>
              <a:buNone/>
            </a:pPr>
            <a:r>
              <a:rPr kumimoji="0" lang="en-US" altLang="zh-CN" sz="3200" dirty="0" smtClean="0">
                <a:solidFill>
                  <a:srgbClr val="C00000"/>
                </a:solidFill>
                <a:cs typeface="+mn-cs"/>
              </a:rPr>
              <a:t>JavaScript</a:t>
            </a:r>
            <a:r>
              <a:rPr kumimoji="0" lang="zh-CN" altLang="en-US" sz="3200" dirty="0">
                <a:solidFill>
                  <a:srgbClr val="C00000"/>
                </a:solidFill>
                <a:cs typeface="+mn-cs"/>
              </a:rPr>
              <a:t>概述</a:t>
            </a:r>
            <a:endParaRPr kumimoji="0" lang="zh-CN" altLang="en-US" sz="3200" dirty="0">
              <a:solidFill>
                <a:srgbClr val="C00000"/>
              </a:solidFill>
              <a:cs typeface="+mn-cs"/>
            </a:endParaRPr>
          </a:p>
          <a:p>
            <a:endParaRPr lang="zh-CN" altLang="en-US" kern="0" dirty="0" smtClean="0"/>
          </a:p>
          <a:p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9715500" cy="4826635"/>
          </a:xfrm>
        </p:spPr>
        <p:txBody>
          <a:bodyPr/>
          <a:lstStyle/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的由来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en-US" sz="1800" dirty="0">
                <a:solidFill>
                  <a:schemeClr val="tx1"/>
                </a:solidFill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</a:rPr>
              <a:t>（网景公司）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Sun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网景与微软（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JScript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、</a:t>
            </a:r>
            <a:r>
              <a:rPr kumimoji="0" lang="en-US" sz="1800" dirty="0">
                <a:solidFill>
                  <a:schemeClr val="tx1"/>
                </a:solidFill>
                <a:sym typeface="+mn-ea"/>
              </a:rPr>
              <a:t>NetScape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浏览器与</a:t>
            </a: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IE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kumimoji="0" lang="zh-CN" altLang="en-US" sz="18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  <a:sym typeface="+mn-ea"/>
              </a:rPr>
              <a:t>的发展（</a:t>
            </a:r>
            <a:r>
              <a:rPr kumimoji="0" lang="en-US" altLang="zh-CN" dirty="0">
                <a:solidFill>
                  <a:schemeClr val="tx1"/>
                </a:solidFill>
              </a:rPr>
              <a:t>ECMAScript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ES3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rgbClr val="FF0000"/>
                </a:solidFill>
              </a:rPr>
              <a:t>ES5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r>
              <a:rPr kumimoji="0" lang="en-US" altLang="zh-CN" dirty="0">
                <a:solidFill>
                  <a:srgbClr val="FF0000"/>
                </a:solidFill>
              </a:rPr>
              <a:t>262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JavaScript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JScript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（微软）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ActionScript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（</a:t>
            </a:r>
            <a:r>
              <a:rPr kumimoji="0" lang="en-US" altLang="zh-CN" sz="1800" dirty="0">
                <a:solidFill>
                  <a:schemeClr val="tx1"/>
                </a:solidFill>
              </a:rPr>
              <a:t>Adobe</a:t>
            </a:r>
            <a:r>
              <a:rPr kumimoji="0" lang="zh-CN" altLang="en-US" sz="1800" dirty="0">
                <a:solidFill>
                  <a:schemeClr val="tx1"/>
                </a:solidFill>
              </a:rPr>
              <a:t>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dirty="0">
                <a:solidFill>
                  <a:schemeClr val="tx1"/>
                </a:solidFill>
              </a:rPr>
              <a:t>JavaScript</a:t>
            </a:r>
            <a:r>
              <a:rPr kumimoji="0" lang="zh-CN" altLang="en-US" dirty="0">
                <a:solidFill>
                  <a:schemeClr val="tx1"/>
                </a:solidFill>
              </a:rPr>
              <a:t>的现在与未来（</a:t>
            </a:r>
            <a:r>
              <a:rPr kumimoji="0" lang="en-US" altLang="zh-CN" dirty="0">
                <a:solidFill>
                  <a:schemeClr val="accent3"/>
                </a:solidFill>
              </a:rPr>
              <a:t>ES6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ES7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ES8</a:t>
            </a:r>
            <a:r>
              <a:rPr kumimoji="0" lang="zh-CN" altLang="en-US" dirty="0">
                <a:solidFill>
                  <a:schemeClr val="tx1"/>
                </a:solidFill>
              </a:rPr>
              <a:t>、</a:t>
            </a:r>
            <a:r>
              <a:rPr kumimoji="0" lang="en-US" altLang="zh-CN" dirty="0">
                <a:solidFill>
                  <a:schemeClr val="tx1"/>
                </a:solidFill>
              </a:rPr>
              <a:t>ES9...</a:t>
            </a:r>
            <a:r>
              <a:rPr kumimoji="0" lang="zh-CN" altLang="en-US" dirty="0">
                <a:solidFill>
                  <a:schemeClr val="tx1"/>
                </a:solidFill>
              </a:rPr>
              <a:t>）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62390" cy="490220"/>
          </a:xfrm>
        </p:spPr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发展历程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JavaScript </a:t>
            </a:r>
            <a:r>
              <a:rPr lang="zh-CN" altLang="en-US"/>
              <a:t>的组成</a:t>
            </a:r>
            <a:endParaRPr lang="zh-CN" altLang="en-US"/>
          </a:p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关于</a:t>
            </a:r>
            <a:r>
              <a:rPr lang="en-US" altLang="zh-CN"/>
              <a:t>JavaScript</a:t>
            </a:r>
            <a:endParaRPr lang="en-US" altLang="zh-CN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56690" y="2038668"/>
            <a:ext cx="5763260" cy="24504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46695" y="1895475"/>
            <a:ext cx="4128770" cy="3239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思考：</a:t>
            </a: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JavaScript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只能够在浏览器中执行？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JavaScript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在浏览器中是如何运行的？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424160" cy="5719445"/>
          </a:xfrm>
          <a:solidFill>
            <a:schemeClr val="bg1"/>
          </a:solidFill>
        </p:spPr>
        <p:txBody>
          <a:bodyPr/>
          <a:p>
            <a:r>
              <a:rPr lang="en-US" altLang="zh-CN"/>
              <a:t> JavaScript</a:t>
            </a:r>
            <a:r>
              <a:rPr lang="zh-CN" altLang="en-US"/>
              <a:t>核心</a:t>
            </a:r>
            <a:r>
              <a:rPr lang="en-US" altLang="zh-CN"/>
              <a:t> 和 DOM</a:t>
            </a:r>
            <a:r>
              <a:rPr lang="en-US" altLang="zh-CN">
                <a:solidFill>
                  <a:srgbClr val="FF0000"/>
                </a:solidFill>
              </a:rPr>
              <a:t> 并不是不可分割的</a:t>
            </a:r>
            <a:r>
              <a:rPr lang="en-US" altLang="zh-CN"/>
              <a:t>，它们的标准</a:t>
            </a:r>
            <a:r>
              <a:rPr lang="en-US" altLang="zh-CN">
                <a:solidFill>
                  <a:srgbClr val="FF0000"/>
                </a:solidFill>
              </a:rPr>
              <a:t>相互独立。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u="sng">
                <a:solidFill>
                  <a:schemeClr val="tx1"/>
                </a:solidFill>
              </a:rPr>
              <a:t>DOM 对 JavaScript 来说，是</a:t>
            </a:r>
            <a:r>
              <a:rPr lang="en-US" altLang="zh-CN" u="sng">
                <a:solidFill>
                  <a:srgbClr val="C00000"/>
                </a:solidFill>
              </a:rPr>
              <a:t>宿主对象</a:t>
            </a:r>
            <a:r>
              <a:rPr lang="zh-CN" altLang="en-US" u="sng">
                <a:solidFill>
                  <a:schemeClr val="tx1"/>
                </a:solidFill>
              </a:rPr>
              <a:t>，</a:t>
            </a:r>
            <a:r>
              <a:rPr lang="en-US" altLang="zh-CN" u="sng">
                <a:solidFill>
                  <a:schemeClr val="tx1"/>
                </a:solidFill>
                <a:sym typeface="+mn-ea"/>
              </a:rPr>
              <a:t>是语言中</a:t>
            </a:r>
            <a:r>
              <a:rPr lang="en-US" altLang="zh-CN" u="sng">
                <a:solidFill>
                  <a:srgbClr val="C00000"/>
                </a:solidFill>
                <a:sym typeface="+mn-ea"/>
              </a:rPr>
              <a:t>可更换</a:t>
            </a:r>
            <a:r>
              <a:rPr lang="en-US" altLang="zh-CN" u="sng">
                <a:solidFill>
                  <a:schemeClr val="tx1"/>
                </a:solidFill>
                <a:sym typeface="+mn-ea"/>
              </a:rPr>
              <a:t>的部分</a:t>
            </a:r>
            <a:endParaRPr lang="en-US" altLang="zh-CN" u="sng">
              <a:solidFill>
                <a:schemeClr val="tx1"/>
              </a:solidFill>
            </a:endParaRPr>
          </a:p>
          <a:p>
            <a:pPr lvl="1"/>
            <a:r>
              <a:rPr lang="en-US" altLang="zh-CN" u="sng">
                <a:solidFill>
                  <a:schemeClr val="tx1"/>
                </a:solidFill>
              </a:rPr>
              <a:t>ECMAScript </a:t>
            </a:r>
            <a:r>
              <a:rPr lang="en-US" altLang="zh-CN" u="sng">
                <a:solidFill>
                  <a:schemeClr val="tx1"/>
                </a:solidFill>
                <a:sym typeface="+mn-ea"/>
              </a:rPr>
              <a:t>对 JavaScript 来说，</a:t>
            </a:r>
            <a:r>
              <a:rPr lang="zh-CN" altLang="en-US" u="sng">
                <a:solidFill>
                  <a:schemeClr val="tx1"/>
                </a:solidFill>
              </a:rPr>
              <a:t>是</a:t>
            </a:r>
            <a:r>
              <a:rPr lang="en-US" altLang="zh-CN" u="sng">
                <a:solidFill>
                  <a:srgbClr val="C00000"/>
                </a:solidFill>
              </a:rPr>
              <a:t>核心语言</a:t>
            </a:r>
            <a:r>
              <a:rPr lang="zh-CN" altLang="en-US" u="sng">
                <a:solidFill>
                  <a:schemeClr val="tx1"/>
                </a:solidFill>
              </a:rPr>
              <a:t>，</a:t>
            </a:r>
            <a:r>
              <a:rPr lang="en-US" altLang="zh-CN" u="sng">
                <a:solidFill>
                  <a:schemeClr val="tx1"/>
                </a:solidFill>
              </a:rPr>
              <a:t>是</a:t>
            </a:r>
            <a:r>
              <a:rPr lang="en-US" altLang="zh-CN" u="sng">
                <a:solidFill>
                  <a:srgbClr val="C00000"/>
                </a:solidFill>
              </a:rPr>
              <a:t>不可被替代</a:t>
            </a:r>
            <a:r>
              <a:rPr lang="en-US" altLang="zh-CN" u="sng">
                <a:solidFill>
                  <a:schemeClr val="tx1"/>
                </a:solidFill>
              </a:rPr>
              <a:t>的功能</a:t>
            </a:r>
            <a:endParaRPr lang="en-US" altLang="zh-CN" u="sng">
              <a:solidFill>
                <a:schemeClr val="tx1"/>
              </a:solidFill>
            </a:endParaRPr>
          </a:p>
          <a:p>
            <a:pPr lvl="1"/>
            <a:endParaRPr lang="en-US" altLang="zh-CN" u="sng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核心语言和宿主对象</a:t>
            </a:r>
            <a:endParaRPr lang="zh-CN" altLang="en-US"/>
          </a:p>
        </p:txBody>
      </p:sp>
      <p:sp>
        <p:nvSpPr>
          <p:cNvPr id="184" name=" 184"/>
          <p:cNvSpPr/>
          <p:nvPr/>
        </p:nvSpPr>
        <p:spPr>
          <a:xfrm>
            <a:off x="2318385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609727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 184"/>
          <p:cNvSpPr/>
          <p:nvPr/>
        </p:nvSpPr>
        <p:spPr>
          <a:xfrm>
            <a:off x="8333740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8205" y="3400425"/>
            <a:ext cx="448564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443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宿主对象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3275" y="3400425"/>
            <a:ext cx="3597910" cy="21170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1735" y="4942205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核心语言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右大括号 11"/>
          <p:cNvSpPr/>
          <p:nvPr/>
        </p:nvSpPr>
        <p:spPr bwMode="auto">
          <a:xfrm rot="5400000">
            <a:off x="5863590" y="1584325"/>
            <a:ext cx="714375" cy="8580755"/>
          </a:xfrm>
          <a:prstGeom prst="rightBrace">
            <a:avLst>
              <a:gd name="adj1" fmla="val 8333"/>
              <a:gd name="adj2" fmla="val 54651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04360" y="6231890"/>
            <a:ext cx="2808605" cy="5759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客户端 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JavaScript</a:t>
            </a:r>
            <a:endParaRPr kumimoji="0" lang="en-US" altLang="zh-CN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7670" y="5373370"/>
            <a:ext cx="1008380" cy="13684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 184"/>
          <p:cNvSpPr/>
          <p:nvPr/>
        </p:nvSpPr>
        <p:spPr>
          <a:xfrm>
            <a:off x="2319020" y="3556000"/>
            <a:ext cx="307594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 184"/>
          <p:cNvSpPr/>
          <p:nvPr/>
        </p:nvSpPr>
        <p:spPr>
          <a:xfrm>
            <a:off x="6097905" y="355600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客户端 </a:t>
            </a:r>
            <a:r>
              <a:rPr lang="en-US" altLang="zh-CN"/>
              <a:t>JavaScript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</a:t>
            </a:r>
            <a:r>
              <a:rPr lang="zh-CN" altLang="en-US"/>
              <a:t>服务端 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客户端与服务端</a:t>
            </a:r>
            <a:r>
              <a:rPr lang="en-US" altLang="zh-CN"/>
              <a:t>JavaScript</a:t>
            </a:r>
            <a:endParaRPr lang="en-US" altLang="zh-CN"/>
          </a:p>
        </p:txBody>
      </p:sp>
      <p:sp>
        <p:nvSpPr>
          <p:cNvPr id="7" name=" 184"/>
          <p:cNvSpPr/>
          <p:nvPr/>
        </p:nvSpPr>
        <p:spPr>
          <a:xfrm>
            <a:off x="8333740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 184"/>
          <p:cNvSpPr/>
          <p:nvPr/>
        </p:nvSpPr>
        <p:spPr>
          <a:xfrm>
            <a:off x="2302510" y="1905635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 184"/>
          <p:cNvSpPr/>
          <p:nvPr/>
        </p:nvSpPr>
        <p:spPr>
          <a:xfrm>
            <a:off x="6097905" y="1905635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43455" y="1795145"/>
            <a:ext cx="8276590" cy="153797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 184"/>
          <p:cNvSpPr/>
          <p:nvPr/>
        </p:nvSpPr>
        <p:spPr>
          <a:xfrm>
            <a:off x="8317230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 184"/>
          <p:cNvSpPr/>
          <p:nvPr/>
        </p:nvSpPr>
        <p:spPr>
          <a:xfrm>
            <a:off x="2302510" y="4544060"/>
            <a:ext cx="3075940" cy="129603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 184"/>
          <p:cNvSpPr/>
          <p:nvPr/>
        </p:nvSpPr>
        <p:spPr>
          <a:xfrm>
            <a:off x="6081395" y="4544060"/>
            <a:ext cx="1809750" cy="129603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endParaRPr lang="en-US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26945" y="4462780"/>
            <a:ext cx="8276590" cy="1469390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88510" y="3764280"/>
            <a:ext cx="3413760" cy="575945"/>
            <a:chOff x="7226" y="5928"/>
            <a:chExt cx="5376" cy="907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7226" y="6381"/>
              <a:ext cx="2970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12" name="矩形 11"/>
            <p:cNvSpPr/>
            <p:nvPr/>
          </p:nvSpPr>
          <p:spPr>
            <a:xfrm>
              <a:off x="10310" y="5928"/>
              <a:ext cx="2292" cy="90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Node.js</a:t>
              </a:r>
              <a:endPara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>
                <a:sym typeface="+mn-ea"/>
              </a:rPr>
              <a:t>JavaScript 在不同的运行环境，有着不同的内置宿主对象</a:t>
            </a:r>
            <a:endParaRPr lang="zh-CN" altLang="en-US"/>
          </a:p>
          <a:p>
            <a:pPr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>
                <a:sym typeface="+mn-ea"/>
              </a:rPr>
              <a:t>客户端与服务端</a:t>
            </a:r>
            <a:r>
              <a:rPr lang="en-US" altLang="zh-CN">
                <a:sym typeface="+mn-ea"/>
              </a:rPr>
              <a:t>JavaScript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根据宿主划分前后端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75" y="2249113"/>
            <a:ext cx="11049740" cy="3507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719230" y="3630935"/>
            <a:ext cx="1440160" cy="648072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91438" y="3636429"/>
            <a:ext cx="720080" cy="654643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25681" y="3604033"/>
            <a:ext cx="981981" cy="68704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886291" y="3618917"/>
            <a:ext cx="97497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91838" y="3643001"/>
            <a:ext cx="979116" cy="648072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532281" y="3618917"/>
            <a:ext cx="974295" cy="672155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zh-CN" altLang="en-US"/>
              <a:t>浏览器 </a:t>
            </a:r>
            <a:r>
              <a:rPr lang="en-US" altLang="zh-CN"/>
              <a:t>—— </a:t>
            </a:r>
            <a:r>
              <a:rPr lang="zh-CN" altLang="en-US"/>
              <a:t>客户端 </a:t>
            </a:r>
            <a:r>
              <a:rPr lang="en-US" altLang="zh-CN"/>
              <a:t>JavaScript </a:t>
            </a:r>
            <a:r>
              <a:rPr lang="zh-CN" altLang="en-US"/>
              <a:t>运行的宿主环境</a:t>
            </a:r>
            <a:endParaRPr lang="en-US" altLang="zh-CN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浏览器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96390" y="2142490"/>
          <a:ext cx="8040370" cy="31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4700"/>
                <a:gridCol w="5995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浏览器</a:t>
                      </a:r>
                      <a:endParaRPr lang="zh-CN" altLang="en-US" sz="2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JavaScript 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实现方式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( JS</a:t>
                      </a:r>
                      <a:r>
                        <a:rPr lang="zh-CN" altLang="en-US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引擎</a:t>
                      </a:r>
                      <a:r>
                        <a:rPr lang="en-US" altLang="zh-CN" sz="26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en-US" altLang="zh-CN" sz="26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64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Chrome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v8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37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FireFox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SpiderMonkey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7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Safari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JavaScriptCore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28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Opera                                 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Carakan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IE  -&gt; Edge</a:t>
                      </a:r>
                      <a:endParaRPr lang="zh-CN" altLang="en-US" sz="2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JScript（IE3.0-IE8.0） / Chakra（IE9+</a:t>
                      </a:r>
                      <a:r>
                        <a:rPr lang="en-US" altLang="zh-CN" sz="2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)</a:t>
                      </a:r>
                      <a:endParaRPr lang="en-US" altLang="zh-CN" sz="2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0" name=" 2050"/>
          <p:cNvSpPr/>
          <p:nvPr/>
        </p:nvSpPr>
        <p:spPr bwMode="auto">
          <a:xfrm rot="17100000">
            <a:off x="4791075" y="2374265"/>
            <a:ext cx="575945" cy="1079500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5356" y="3121102"/>
            <a:ext cx="2681287" cy="936428"/>
          </a:xfrm>
        </p:spPr>
        <p:txBody>
          <a:bodyPr anchor="b"/>
          <a:lstStyle/>
          <a:p>
            <a:pPr eaLnBrk="1" hangingPunct="1"/>
            <a:r>
              <a:rPr kumimoji="0" lang="zh-CN" altLang="en-US" sz="4800" b="1" dirty="0">
                <a:solidFill>
                  <a:schemeClr val="tx2"/>
                </a:solidFill>
              </a:rPr>
              <a:t>关于课程</a:t>
            </a:r>
            <a:endParaRPr kumimoji="0" lang="zh-CN" altLang="en-US" sz="4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>
                <a:sym typeface="+mn-ea"/>
              </a:rPr>
              <a:t>ECMAScript（ES）是 JavaScript 的语法标准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ECMAScript 的版本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ES5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2009年12月发布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）当前网络上大部分用的是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ES6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</a:t>
            </a:r>
            <a:r>
              <a:rPr dirty="0">
                <a:solidFill>
                  <a:schemeClr val="tx1"/>
                </a:solidFill>
                <a:sym typeface="+mn-ea"/>
              </a:rPr>
              <a:t>2015年</a:t>
            </a:r>
            <a:r>
              <a:rPr lang="en-US" dirty="0">
                <a:solidFill>
                  <a:schemeClr val="tx1"/>
                </a:solidFill>
                <a:sym typeface="+mn-ea"/>
              </a:rPr>
              <a:t>0</a:t>
            </a:r>
            <a:r>
              <a:rPr dirty="0">
                <a:solidFill>
                  <a:schemeClr val="tx1"/>
                </a:solidFill>
                <a:sym typeface="+mn-ea"/>
              </a:rPr>
              <a:t>6</a:t>
            </a:r>
            <a:r>
              <a:rPr lang="zh-CN" dirty="0">
                <a:solidFill>
                  <a:schemeClr val="tx1"/>
                </a:solidFill>
                <a:sym typeface="+mn-ea"/>
              </a:rPr>
              <a:t>月</a:t>
            </a:r>
            <a:r>
              <a:rPr dirty="0">
                <a:solidFill>
                  <a:schemeClr val="tx1"/>
                </a:solidFill>
                <a:sym typeface="+mn-ea"/>
              </a:rPr>
              <a:t>发布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）增加了许多新特性，并解决了很多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ES5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中的缺陷，逐渐流行开来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/>
            <a:r>
              <a:rPr lang="en-US" altLang="zh-CN"/>
              <a:t> ES7</a:t>
            </a:r>
            <a:r>
              <a:rPr dirty="0">
                <a:solidFill>
                  <a:schemeClr val="tx1"/>
                </a:solidFill>
                <a:cs typeface="+mn-ea"/>
              </a:rPr>
              <a:t>（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2016年06月发布</a:t>
            </a:r>
            <a:r>
              <a:rPr dirty="0">
                <a:solidFill>
                  <a:schemeClr val="tx1"/>
                </a:solidFill>
                <a:cs typeface="+mn-ea"/>
              </a:rPr>
              <a:t>）完善 ES6 规范</a:t>
            </a:r>
            <a:endParaRPr dirty="0">
              <a:solidFill>
                <a:schemeClr val="tx1"/>
              </a:solidFill>
              <a:cs typeface="+mn-ea"/>
            </a:endParaRPr>
          </a:p>
          <a:p>
            <a:pPr lvl="1" algn="l"/>
            <a:r>
              <a:rPr lang="en-US" altLang="zh-CN"/>
              <a:t> ES8</a:t>
            </a:r>
            <a:r>
              <a:rPr dirty="0">
                <a:solidFill>
                  <a:schemeClr val="tx1"/>
                </a:solidFill>
                <a:cs typeface="+mn-ea"/>
              </a:rPr>
              <a:t>（2017年06月发布） 增加新的功能，如并发、原子操作等</a:t>
            </a:r>
            <a:endParaRPr dirty="0">
              <a:solidFill>
                <a:schemeClr val="tx1"/>
              </a:solidFill>
              <a:cs typeface="+mn-ea"/>
            </a:endParaRPr>
          </a:p>
          <a:p>
            <a:pPr lvl="1" algn="l"/>
            <a:r>
              <a:rPr lang="en-US" altLang="zh-CN">
                <a:cs typeface="+mn-ea"/>
              </a:rPr>
              <a:t> ES9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8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 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增加了异步迭代，RegExp 等相关功能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en-US" altLang="zh-CN">
                <a:cs typeface="+mn-ea"/>
                <a:sym typeface="+mn-ea"/>
              </a:rPr>
              <a:t>ES10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（201</a:t>
            </a:r>
            <a:r>
              <a:rPr lang="en-US" dirty="0">
                <a:solidFill>
                  <a:schemeClr val="tx1"/>
                </a:solidFill>
                <a:cs typeface="+mn-ea"/>
                <a:sym typeface="+mn-ea"/>
              </a:rPr>
              <a:t>9</a:t>
            </a:r>
            <a:r>
              <a:rPr dirty="0">
                <a:solidFill>
                  <a:schemeClr val="tx1"/>
                </a:solidFill>
                <a:cs typeface="+mn-ea"/>
                <a:sym typeface="+mn-ea"/>
              </a:rPr>
              <a:t>年06月发布）</a:t>
            </a:r>
            <a:r>
              <a:rPr lang="zh-CN" dirty="0">
                <a:solidFill>
                  <a:schemeClr val="tx1"/>
                </a:solidFill>
                <a:cs typeface="+mn-ea"/>
                <a:sym typeface="+mn-ea"/>
              </a:rPr>
              <a:t>增加了一些新的方法</a:t>
            </a:r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ECMAScript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08305" y="2537460"/>
            <a:ext cx="720090" cy="3345180"/>
          </a:xfrm>
          <a:prstGeom prst="rect">
            <a:avLst/>
          </a:prstGeom>
          <a:noFill/>
          <a:ln w="44450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每年更新一个版本</a:t>
            </a: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2566988" y="133985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JavaScript</a:t>
            </a:r>
            <a:r>
              <a:rPr lang="zh-CN" altLang="en-US" sz="2800" b="1"/>
              <a:t>发展历程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JavaScript</a:t>
            </a:r>
            <a:r>
              <a:rPr lang="zh-CN" altLang="en-US" sz="2800" b="1">
                <a:solidFill>
                  <a:srgbClr val="FF0000"/>
                </a:solidFill>
              </a:rPr>
              <a:t>语言</a:t>
            </a:r>
            <a:r>
              <a:rPr lang="zh-CN" altLang="en-US" sz="2800" b="1">
                <a:solidFill>
                  <a:srgbClr val="FF0000"/>
                </a:solidFill>
              </a:rPr>
              <a:t>特点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  <p:sp>
        <p:nvSpPr>
          <p:cNvPr id="5" name="内容占位符 3"/>
          <p:cNvSpPr txBox="1"/>
          <p:nvPr/>
        </p:nvSpPr>
        <p:spPr>
          <a:xfrm>
            <a:off x="981657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rgbClr val="006F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8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16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en-US" altLang="zh-CN" sz="3200" dirty="0" err="1">
                <a:solidFill>
                  <a:srgbClr val="C00000"/>
                </a:solidFill>
              </a:rPr>
              <a:t>Javascript</a:t>
            </a:r>
            <a:r>
              <a:rPr lang="zh-CN" altLang="en-US" sz="3200" dirty="0">
                <a:solidFill>
                  <a:srgbClr val="C00000"/>
                </a:solidFill>
              </a:rPr>
              <a:t>概述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855345"/>
            <a:ext cx="10614660" cy="491871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是一种直译式脚本语言 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python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在宿主（浏览器、</a:t>
            </a:r>
            <a:r>
              <a:rPr kumimoji="0" lang="en-US" altLang="zh-CN" sz="1800" dirty="0">
                <a:solidFill>
                  <a:schemeClr val="tx1"/>
                </a:solidFill>
              </a:rPr>
              <a:t>Node</a:t>
            </a:r>
            <a:r>
              <a:rPr kumimoji="0" lang="zh-CN" altLang="en-US" sz="1800" dirty="0">
                <a:solidFill>
                  <a:schemeClr val="tx1"/>
                </a:solidFill>
              </a:rPr>
              <a:t>）中解释执行（</a:t>
            </a:r>
            <a:r>
              <a:rPr kumimoji="0" lang="zh-CN" altLang="en-US" sz="1800" dirty="0">
                <a:solidFill>
                  <a:srgbClr val="FF0000"/>
                </a:solidFill>
              </a:rPr>
              <a:t>非编译语言</a:t>
            </a:r>
            <a:r>
              <a:rPr kumimoji="0" lang="zh-CN" altLang="en-US" sz="1800" dirty="0">
                <a:solidFill>
                  <a:schemeClr val="tx1"/>
                </a:solidFill>
              </a:rPr>
              <a:t>，不是在执行前提前编译可执行文件或字节码）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几种语言的比较（</a:t>
            </a:r>
            <a:r>
              <a:rPr kumimoji="0" lang="en-US" altLang="zh-CN" sz="1800" dirty="0">
                <a:solidFill>
                  <a:schemeClr val="tx1"/>
                </a:solidFill>
              </a:rPr>
              <a:t>C/C++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u="sng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u="sng" dirty="0">
                <a:solidFill>
                  <a:schemeClr val="tx1"/>
                </a:solidFill>
              </a:rPr>
              <a:t>和</a:t>
            </a:r>
            <a:r>
              <a:rPr kumimoji="0" lang="en-US" altLang="zh-CN" sz="1800" u="sng" dirty="0">
                <a:solidFill>
                  <a:schemeClr val="tx1"/>
                </a:solidFill>
              </a:rPr>
              <a:t>C#</a:t>
            </a:r>
            <a:r>
              <a:rPr kumimoji="0" lang="zh-CN" altLang="en-US" sz="1800" dirty="0">
                <a:solidFill>
                  <a:schemeClr val="tx1"/>
                </a:solidFill>
              </a:rPr>
              <a:t>、</a:t>
            </a:r>
            <a:r>
              <a:rPr kumimoji="0" lang="en-US" altLang="zh-CN" sz="1800" dirty="0">
                <a:solidFill>
                  <a:schemeClr val="tx1"/>
                </a:solidFill>
              </a:rPr>
              <a:t>JavaScript</a:t>
            </a:r>
            <a:r>
              <a:rPr kumimoji="0" lang="zh-CN" altLang="en-US" sz="1800" dirty="0">
                <a:solidFill>
                  <a:schemeClr val="tx1"/>
                </a:solidFill>
              </a:rPr>
              <a:t>，开发效率与运行效率）</a:t>
            </a:r>
            <a:r>
              <a:rPr kumimoji="0" lang="en-US" altLang="zh-CN" sz="1800" dirty="0">
                <a:solidFill>
                  <a:schemeClr val="tx1"/>
                </a:solidFill>
              </a:rPr>
              <a:t>java</a:t>
            </a:r>
            <a:r>
              <a:rPr kumimoji="0" lang="zh-CN" altLang="en-US" sz="1800" dirty="0">
                <a:solidFill>
                  <a:schemeClr val="tx1"/>
                </a:solidFill>
              </a:rPr>
              <a:t>字节码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</a:pPr>
            <a:r>
              <a:rPr kumimoji="0" lang="zh-CN" altLang="en-US" sz="1800" dirty="0">
                <a:solidFill>
                  <a:srgbClr val="FF0000"/>
                </a:solidFill>
              </a:rPr>
              <a:t>运行效率：</a:t>
            </a:r>
            <a:r>
              <a:rPr kumimoji="0" lang="en-US" altLang="zh-CN" sz="1800" dirty="0">
                <a:solidFill>
                  <a:srgbClr val="FF0000"/>
                </a:solidFill>
              </a:rPr>
              <a:t>c++,c</a:t>
            </a:r>
            <a:r>
              <a:rPr kumimoji="0" lang="zh-CN" altLang="en-US" sz="1800" dirty="0">
                <a:solidFill>
                  <a:srgbClr val="FF0000"/>
                </a:solidFill>
              </a:rPr>
              <a:t>的运行效率高于</a:t>
            </a:r>
            <a:r>
              <a:rPr kumimoji="0" lang="en-US" altLang="zh-CN" sz="1800" dirty="0">
                <a:solidFill>
                  <a:srgbClr val="FF0000"/>
                </a:solidFill>
              </a:rPr>
              <a:t>js             js</a:t>
            </a:r>
            <a:r>
              <a:rPr kumimoji="0" lang="zh-CN" altLang="en-US" sz="1800" dirty="0">
                <a:solidFill>
                  <a:srgbClr val="FF0000"/>
                </a:solidFill>
              </a:rPr>
              <a:t>开发效率高于</a:t>
            </a:r>
            <a:r>
              <a:rPr kumimoji="0" lang="en-US" altLang="zh-CN" sz="1800" dirty="0">
                <a:solidFill>
                  <a:srgbClr val="FF0000"/>
                </a:solidFill>
              </a:rPr>
              <a:t>c</a:t>
            </a:r>
            <a:endParaRPr kumimoji="0" lang="zh-CN" altLang="en-US" sz="1800" dirty="0" smtClean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是一种弱类型、动态类型语言 </a:t>
            </a:r>
            <a:r>
              <a:rPr lang="en-US" altLang="zh-CN" u="sng" dirty="0" smtClean="0">
                <a:solidFill>
                  <a:schemeClr val="tx1"/>
                </a:solidFill>
                <a:sym typeface="+mn-ea"/>
              </a:rPr>
              <a:t>typescript(TS</a:t>
            </a:r>
            <a:r>
              <a:rPr lang="zh-CN" altLang="en-US" u="sng" dirty="0" smtClean="0">
                <a:solidFill>
                  <a:schemeClr val="tx1"/>
                </a:solidFill>
                <a:sym typeface="+mn-ea"/>
              </a:rPr>
              <a:t>）强类型</a:t>
            </a:r>
            <a:br>
              <a:rPr kumimoji="0" lang="en-US" altLang="zh-CN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</a:rPr>
              <a:t>写程序时</a:t>
            </a:r>
            <a:r>
              <a:rPr kumimoji="0" lang="en-US" altLang="zh-CN" sz="1800" dirty="0">
                <a:solidFill>
                  <a:schemeClr val="tx1"/>
                </a:solidFill>
              </a:rPr>
              <a:t>不用给变量指定</a:t>
            </a:r>
            <a:r>
              <a:rPr kumimoji="0" lang="zh-CN" altLang="en-US" sz="1800" dirty="0">
                <a:solidFill>
                  <a:schemeClr val="tx1"/>
                </a:solidFill>
              </a:rPr>
              <a:t>特定的</a:t>
            </a:r>
            <a:r>
              <a:rPr kumimoji="0" lang="en-US" altLang="zh-CN" sz="1800" dirty="0">
                <a:solidFill>
                  <a:schemeClr val="tx1"/>
                </a:solidFill>
              </a:rPr>
              <a:t>数据类型</a:t>
            </a:r>
            <a:r>
              <a:rPr kumimoji="0" lang="zh-CN" altLang="en-US" sz="1800" dirty="0">
                <a:solidFill>
                  <a:schemeClr val="tx1"/>
                </a:solidFill>
              </a:rPr>
              <a:t>（弱类型）</a:t>
            </a:r>
            <a:br>
              <a:rPr kumimoji="0" lang="zh-CN" altLang="en-US" sz="1800" dirty="0">
                <a:solidFill>
                  <a:schemeClr val="tx1"/>
                </a:solidFill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kumimoji="0" lang="zh-CN" altLang="en-US" sz="1800" dirty="0">
                <a:solidFill>
                  <a:schemeClr val="tx1"/>
                </a:solidFill>
                <a:sym typeface="+mn-ea"/>
              </a:rPr>
              <a:t>可以动态的更改变量的类型（动态类型）</a:t>
            </a:r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JavaScript</a:t>
            </a:r>
            <a:r>
              <a:rPr lang="en-US" altLang="zh-CN" sz="2800" dirty="0" smtClean="0">
                <a:solidFill>
                  <a:schemeClr val="tx1"/>
                </a:solidFill>
              </a:rPr>
              <a:t>语言的</a:t>
            </a:r>
            <a:r>
              <a:rPr lang="zh-CN" altLang="en-US" sz="2800" dirty="0" smtClean="0">
                <a:solidFill>
                  <a:schemeClr val="tx1"/>
                </a:solidFill>
              </a:rPr>
              <a:t>特点</a:t>
            </a:r>
            <a:br>
              <a:rPr lang="zh-CN" altLang="en-US" sz="1800" dirty="0" smtClean="0">
                <a:solidFill>
                  <a:schemeClr val="tx1"/>
                </a:solidFill>
              </a:rPr>
            </a:br>
            <a:r>
              <a:rPr lang="en-US" altLang="zh-CN" sz="1800" dirty="0" smtClean="0">
                <a:solidFill>
                  <a:schemeClr val="tx1"/>
                </a:solidFill>
              </a:rPr>
              <a:t>- ES5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没有块作用域、函数式编程、闭包、基于原型链的继承方式、动态添加属性等</a:t>
            </a:r>
            <a:br>
              <a:rPr lang="zh-CN" altLang="en-US" sz="1800" dirty="0" smtClean="0">
                <a:solidFill>
                  <a:schemeClr val="tx1"/>
                </a:solidFill>
                <a:sym typeface="+mn-ea"/>
              </a:rPr>
            </a:br>
            <a:r>
              <a:rPr kumimoji="0" lang="en-US" altLang="zh-CN" sz="18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借鉴了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的语法、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Self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原型继承、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的正则等</a:t>
            </a:r>
            <a:endParaRPr kumimoji="0" lang="zh-CN" altLang="en-US" sz="18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语言特点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587500" y="1828800"/>
              <a:ext cx="3797300" cy="190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587500" y="1828800"/>
                <a:ext cx="37973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57500" y="2609850"/>
              <a:ext cx="1905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57500" y="260985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803650" y="3390900"/>
              <a:ext cx="1390650" cy="25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803650" y="3390900"/>
                <a:ext cx="1390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784850" y="3416300"/>
              <a:ext cx="10414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784850" y="3416300"/>
                <a:ext cx="1041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533650" y="3917950"/>
              <a:ext cx="3124200" cy="63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533650" y="3917950"/>
                <a:ext cx="3124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606550" y="4330700"/>
              <a:ext cx="5715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606550" y="4330700"/>
                <a:ext cx="571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787650" y="4362450"/>
              <a:ext cx="151765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787650" y="4362450"/>
                <a:ext cx="1517650" cy="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2965" y="1123944"/>
            <a:ext cx="10067377" cy="464343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JavaScript</a:t>
            </a:r>
            <a:r>
              <a:rPr kumimoji="0" lang="zh-CN" altLang="en-US" dirty="0" smtClean="0">
                <a:solidFill>
                  <a:schemeClr val="tx1"/>
                </a:solidFill>
              </a:rPr>
              <a:t>进阶课程介绍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历史背景简介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语言特点（脚本语言、弱类型、动态类型、闭包、原型等）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的使用方式及调试方式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kumimoji="0" lang="en-US" altLang="zh-CN" dirty="0" smtClean="0">
                <a:solidFill>
                  <a:schemeClr val="tx1"/>
                </a:solidFill>
              </a:rPr>
              <a:t>JS</a:t>
            </a:r>
            <a:r>
              <a:rPr kumimoji="0" lang="zh-CN" altLang="en-US" dirty="0" smtClean="0">
                <a:solidFill>
                  <a:schemeClr val="tx1"/>
                </a:solidFill>
              </a:rPr>
              <a:t>基础知识点回顾</a:t>
            </a:r>
            <a:endParaRPr kumimoji="0" lang="zh-CN" altLang="en-US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只能够在浏览器中执行？</a:t>
            </a:r>
            <a:endParaRPr lang="en-US" altLang="zh-CN">
              <a:sym typeface="+mn-ea"/>
            </a:endParaRP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不是，JavaScript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除了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在浏览器中运行，还可以在其他的运行环境中运行，如 node.js 环境。目前 JavaScript 的运行环境有浏览器和 node.js 环境两种。</a:t>
            </a:r>
            <a:endParaRPr lang="en-US" altLang="zh-CN" sz="2400">
              <a:solidFill>
                <a:schemeClr val="tx1"/>
              </a:solidFill>
              <a:sym typeface="+mn-ea"/>
            </a:endParaRPr>
          </a:p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JavaScript 在浏览器中是如何运行的？</a:t>
            </a:r>
            <a:endParaRPr lang="en-US" altLang="zh-CN">
              <a:sym typeface="+mn-ea"/>
            </a:endParaRPr>
          </a:p>
          <a:p>
            <a:pPr marL="457200" marR="0" lvl="1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 浏览器下载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cs typeface="+mn-ea"/>
                <a:sym typeface="+mn-ea"/>
              </a:rPr>
              <a:t>脚本</a:t>
            </a:r>
            <a:r>
              <a:rPr lang="zh-CN" altLang="en-US" sz="2400">
                <a:solidFill>
                  <a:schemeClr val="tx1"/>
                </a:solidFill>
                <a:cs typeface="+mn-ea"/>
                <a:sym typeface="+mn-ea"/>
              </a:rPr>
              <a:t>文件后，由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浏览器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JavaScript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cs typeface="+mn-ea"/>
                <a:sym typeface="+mn-ea"/>
              </a:rPr>
              <a:t>引擎解释执行。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  <a:p>
            <a:pPr lvl="1" algn="l"/>
            <a:endParaRPr lang="zh-CN" dirty="0">
              <a:solidFill>
                <a:schemeClr val="tx1"/>
              </a:solidFill>
              <a:cs typeface="+mn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5" y="236943"/>
            <a:ext cx="8191557" cy="490476"/>
          </a:xfrm>
        </p:spPr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321050" y="2533650"/>
              <a:ext cx="1651000" cy="76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321050" y="2533650"/>
                <a:ext cx="16510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169150" y="4349750"/>
              <a:ext cx="2908300" cy="31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7169150" y="4349750"/>
                <a:ext cx="2908300" cy="31750"/>
              </a:xfrm>
              <a:prstGeom prst="rect"/>
            </p:spPr>
          </p:pic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矩形 23"/>
          <p:cNvSpPr/>
          <p:nvPr/>
        </p:nvSpPr>
        <p:spPr>
          <a:xfrm>
            <a:off x="0" y="-1905"/>
            <a:ext cx="12192635" cy="685990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下列说法正确的是（）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419350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ES2015 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  <a:endParaRPr lang="zh-CN" altLang="en-US" sz="2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2124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ES2016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是同一版本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406971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目前最新版本为 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ES9</a:t>
            </a:r>
            <a:endParaRPr lang="en-US" altLang="zh-CN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38400" y="4926965"/>
            <a:ext cx="85344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 </a:t>
            </a:r>
            <a:r>
              <a:rPr lang="zh-CN" altLang="en-US" sz="2600" u="sng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版本每年更新一次</a:t>
            </a:r>
            <a:endParaRPr lang="zh-CN" altLang="en-US" sz="2600" u="sng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2766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1338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1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1571625" y="241935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991100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kumimoji="0" lang="en-US" altLang="zh-CN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4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0" marR="0" algn="l" defTabSz="0" rtl="0" eaLnBrk="0" fontAlgn="base" hangingPunct="0">
              <a:lnSpc>
                <a:spcPts val="4000"/>
              </a:lnSpc>
              <a:spcAft>
                <a:spcPts val="1200"/>
              </a:spcAft>
              <a:buSzTx/>
            </a:pPr>
            <a:r>
              <a:rPr lang="en-US" altLang="zh-CN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阅读书籍</a:t>
            </a:r>
            <a:endParaRPr lang="zh-CN" altLang="en-US" sz="2800"/>
          </a:p>
          <a:p>
            <a:pPr lvl="1"/>
            <a:r>
              <a:rPr lang="zh-CN" altLang="en-US" sz="2800">
                <a:sym typeface="+mn-ea"/>
              </a:rPr>
              <a:t> 《</a:t>
            </a:r>
            <a:r>
              <a:rPr lang="zh-CN" sz="2800">
                <a:sym typeface="+mn-ea"/>
              </a:rPr>
              <a:t>深入理解</a:t>
            </a:r>
            <a:r>
              <a:rPr lang="en-US" altLang="zh-CN" sz="2800">
                <a:sym typeface="+mn-ea"/>
              </a:rPr>
              <a:t>JavaScript</a:t>
            </a:r>
            <a:r>
              <a:rPr lang="zh-CN" altLang="en-US" sz="2800">
                <a:sym typeface="+mn-ea"/>
              </a:rPr>
              <a:t>》第一部分</a:t>
            </a:r>
            <a:endParaRPr lang="zh-CN" altLang="en-US" sz="2800"/>
          </a:p>
          <a:p>
            <a:pPr lvl="0"/>
            <a:r>
              <a:rPr lang="zh-CN" altLang="en-US" sz="2800">
                <a:sym typeface="+mn-ea"/>
              </a:rPr>
              <a:t> </a:t>
            </a:r>
            <a:r>
              <a:rPr lang="zh-CN" altLang="en-US">
                <a:sym typeface="+mn-ea"/>
              </a:rPr>
              <a:t>JS基础（</a:t>
            </a:r>
            <a:r>
              <a:rPr lang="en-US" altLang="zh-CN">
                <a:sym typeface="+mn-ea"/>
              </a:rPr>
              <a:t>Web2</a:t>
            </a:r>
            <a:r>
              <a:rPr lang="zh-CN" altLang="en-US">
                <a:sym typeface="+mn-ea"/>
              </a:rPr>
              <a:t>）</a:t>
            </a:r>
            <a:r>
              <a:rPr lang="zh-CN" altLang="en-US">
                <a:sym typeface="+mn-ea"/>
              </a:rPr>
              <a:t>知识点回顾</a:t>
            </a:r>
            <a:endParaRPr lang="zh-CN" altLang="en-US" sz="2800">
              <a:sym typeface="+mn-ea"/>
            </a:endParaRPr>
          </a:p>
          <a:p>
            <a:pPr lvl="0"/>
            <a:r>
              <a:rPr lang="zh-CN" altLang="en-US" sz="2800">
                <a:sym typeface="+mn-ea"/>
              </a:rPr>
              <a:t> 创建个人仓库（</a:t>
            </a:r>
            <a:r>
              <a:rPr lang="zh-CN" altLang="en-US">
                <a:sym typeface="+mn-ea"/>
              </a:rPr>
              <a:t>总结相关知识点）</a:t>
            </a:r>
            <a:endParaRPr lang="zh-CN" altLang="en-US" sz="28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命名：</a:t>
            </a:r>
            <a:r>
              <a:rPr lang="en-US" altLang="zh-CN" sz="2400">
                <a:sym typeface="+mn-ea"/>
              </a:rPr>
              <a:t>javascript</a:t>
            </a:r>
            <a:r>
              <a:rPr lang="en-US" altLang="zh-CN">
                <a:sym typeface="+mn-ea"/>
              </a:rPr>
              <a:t>-advanced-summary 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总结知识点上传到仓库中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zh-CN" altLang="en-US"/>
              <a:t>任务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120" y="1988185"/>
            <a:ext cx="3514090" cy="30867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6108700" y="4121150"/>
              <a:ext cx="1905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6108700" y="4121150"/>
                <a:ext cx="19050" cy="360"/>
              </a:xfrm>
              <a:prstGeom prst="rect"/>
            </p:spPr>
          </p:pic>
        </mc:Fallback>
      </mc:AlternateContent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655" y="3020695"/>
            <a:ext cx="7362825" cy="1056005"/>
          </a:xfrm>
        </p:spPr>
        <p:txBody>
          <a:bodyPr anchor="b"/>
          <a:lstStyle/>
          <a:p>
            <a:pPr algn="ctr" eaLnBrk="1" hangingPunct="1"/>
            <a:r>
              <a:rPr kumimoji="0" lang="en-US" altLang="zh-CN" sz="5400">
                <a:solidFill>
                  <a:schemeClr val="accent3"/>
                </a:solidFill>
              </a:rPr>
              <a:t>Thank</a:t>
            </a:r>
            <a:r>
              <a:rPr kumimoji="0" lang="en-US" altLang="zh-CN" sz="5400">
                <a:solidFill>
                  <a:srgbClr val="C00000"/>
                </a:solidFill>
              </a:rPr>
              <a:t> </a:t>
            </a:r>
            <a:r>
              <a:rPr lang="en-US" altLang="zh-CN" sz="5400">
                <a:solidFill>
                  <a:schemeClr val="tx2"/>
                </a:solidFill>
              </a:rPr>
              <a:t>You</a:t>
            </a:r>
            <a:r>
              <a:rPr kumimoji="0" lang="zh-CN" altLang="en-US" sz="5400">
                <a:solidFill>
                  <a:schemeClr val="accent3"/>
                </a:solidFill>
              </a:rPr>
              <a:t>！</a:t>
            </a:r>
            <a:endParaRPr kumimoji="0" lang="zh-CN" altLang="en-US" sz="5400">
              <a:solidFill>
                <a:schemeClr val="accent3"/>
              </a:solidFill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5" y="236943"/>
            <a:ext cx="8191557" cy="490476"/>
          </a:xfrm>
        </p:spPr>
        <p:txBody>
          <a:bodyPr/>
          <a:p>
            <a:r>
              <a:rPr lang="zh-CN" dirty="0" smtClean="0">
                <a:sym typeface="+mn-ea"/>
              </a:rPr>
              <a:t>成绩分布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54125" y="1130935"/>
            <a:ext cx="602107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过程式教学：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期末试卷成绩：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0%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雪梨作业及小测成绩：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平时成绩：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%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2883535" y="855345"/>
            <a:ext cx="7647940" cy="46437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chemeClr val="tx1"/>
                </a:solidFill>
              </a:rPr>
              <a:t>Web</a:t>
            </a:r>
            <a:r>
              <a:rPr kumimoji="0" lang="zh-CN" altLang="en-US" dirty="0" smtClean="0">
                <a:solidFill>
                  <a:schemeClr val="tx1"/>
                </a:solidFill>
              </a:rPr>
              <a:t>开发（一）：</a:t>
            </a:r>
            <a:r>
              <a:rPr kumimoji="0" lang="en-US" altLang="zh-CN" dirty="0" smtClean="0">
                <a:solidFill>
                  <a:schemeClr val="tx1"/>
                </a:solidFill>
              </a:rPr>
              <a:t>HTML</a:t>
            </a:r>
            <a:r>
              <a:rPr kumimoji="0" lang="zh-CN" altLang="en-US" dirty="0" smtClean="0">
                <a:solidFill>
                  <a:schemeClr val="tx1"/>
                </a:solidFill>
              </a:rPr>
              <a:t>、</a:t>
            </a:r>
            <a:r>
              <a:rPr kumimoji="0" lang="en-US" altLang="zh-CN" dirty="0" smtClean="0">
                <a:solidFill>
                  <a:schemeClr val="tx1"/>
                </a:solidFill>
              </a:rPr>
              <a:t>CSS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zh-CN" altLang="en-US" dirty="0" smtClean="0">
                <a:solidFill>
                  <a:schemeClr val="tx1"/>
                </a:solidFill>
              </a:rPr>
              <a:t>Web开发（二）：</a:t>
            </a:r>
            <a:r>
              <a:rPr kumimoji="0" lang="zh-CN" altLang="en-US" dirty="0" smtClean="0">
                <a:solidFill>
                  <a:srgbClr val="FF0000"/>
                </a:solidFill>
              </a:rPr>
              <a:t>J</a:t>
            </a:r>
            <a:r>
              <a:rPr kumimoji="0" lang="en-US" altLang="zh-CN" dirty="0" smtClean="0">
                <a:solidFill>
                  <a:srgbClr val="FF0000"/>
                </a:solidFill>
              </a:rPr>
              <a:t>S</a:t>
            </a:r>
            <a:r>
              <a:rPr kumimoji="0" lang="zh-CN" altLang="en-US" dirty="0" smtClean="0">
                <a:solidFill>
                  <a:srgbClr val="FF0000"/>
                </a:solidFill>
              </a:rPr>
              <a:t>基础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0" lang="en-US" altLang="zh-CN" dirty="0" smtClean="0">
                <a:solidFill>
                  <a:srgbClr val="FF0000"/>
                </a:solidFill>
              </a:rPr>
              <a:t>JS </a:t>
            </a:r>
            <a:r>
              <a:rPr kumimoji="0" lang="zh-CN" altLang="en-US" dirty="0" smtClean="0">
                <a:solidFill>
                  <a:srgbClr val="FF0000"/>
                </a:solidFill>
              </a:rPr>
              <a:t>进阶：（基础加深、内容扩展）</a:t>
            </a:r>
            <a:endParaRPr kumimoji="0"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 rot="5400000">
            <a:off x="5347335" y="3422650"/>
            <a:ext cx="714375" cy="1856105"/>
          </a:xfrm>
          <a:prstGeom prst="rightArrow">
            <a:avLst/>
          </a:prstGeom>
          <a:ln w="76200">
            <a:prstDash val="solid"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19568" y="4932045"/>
            <a:ext cx="88538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全栈开发（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React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Node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）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微信开发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、混合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  <a:cs typeface="+mj-ea"/>
              </a:rPr>
              <a:t>开发基础</a:t>
            </a:r>
            <a:endParaRPr lang="zh-CN" altLang="en-US" sz="2400" dirty="0">
              <a:solidFill>
                <a:schemeClr val="tx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81657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H5</a:t>
            </a:r>
            <a:r>
              <a:rPr lang="zh-CN" altLang="en-US" dirty="0" smtClean="0"/>
              <a:t>方向课程体系及本门课程在体系中的位置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855980" y="855345"/>
            <a:ext cx="10841990" cy="5238115"/>
          </a:xfrm>
        </p:spPr>
        <p:txBody>
          <a:bodyPr/>
          <a:lstStyle/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ES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）是</a:t>
            </a:r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JavaScript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的语法标准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endParaRPr kumimoji="0" lang="zh-CN" altLang="en-US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endParaRPr kumimoji="0" lang="zh-CN" altLang="en-US" sz="1800" dirty="0">
              <a:solidFill>
                <a:schemeClr val="tx1"/>
              </a:solidFill>
            </a:endParaRPr>
          </a:p>
          <a:p>
            <a:r>
              <a:rPr kumimoji="0" lang="en-US" altLang="zh-CN" sz="3200" dirty="0">
                <a:solidFill>
                  <a:schemeClr val="tx1"/>
                </a:solidFill>
                <a:sym typeface="+mn-ea"/>
              </a:rPr>
              <a:t>ECMAScript</a:t>
            </a:r>
            <a:r>
              <a:rPr kumimoji="0" lang="zh-CN" altLang="en-US" sz="3200" dirty="0">
                <a:solidFill>
                  <a:schemeClr val="tx1"/>
                </a:solidFill>
                <a:sym typeface="+mn-ea"/>
              </a:rPr>
              <a:t>的版本</a:t>
            </a:r>
            <a:r>
              <a:rPr kumimoji="0" lang="zh-CN" altLang="en-US" sz="3200" dirty="0">
                <a:solidFill>
                  <a:schemeClr val="tx1"/>
                </a:solidFill>
              </a:rPr>
              <a:t>（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ES5</a:t>
            </a:r>
            <a:r>
              <a:rPr kumimoji="0" lang="zh-CN" altLang="en-US" sz="3200" dirty="0">
                <a:solidFill>
                  <a:schemeClr val="accent3"/>
                </a:solidFill>
              </a:rPr>
              <a:t>、</a:t>
            </a:r>
            <a:r>
              <a:rPr kumimoji="0" lang="en-US" altLang="zh-CN" sz="3200" dirty="0">
                <a:solidFill>
                  <a:schemeClr val="accent3"/>
                </a:solidFill>
              </a:rPr>
              <a:t>ES6</a:t>
            </a:r>
            <a:r>
              <a:rPr kumimoji="0" lang="zh-CN" altLang="en-US" sz="3200" dirty="0">
                <a:solidFill>
                  <a:schemeClr val="tx1"/>
                </a:solidFill>
              </a:rPr>
              <a:t>）</a:t>
            </a:r>
            <a:br>
              <a:rPr kumimoji="0" lang="zh-CN" altLang="en-US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ES5</a:t>
            </a:r>
            <a:r>
              <a:rPr kumimoji="0" lang="zh-CN" altLang="en-US" sz="2000" dirty="0">
                <a:solidFill>
                  <a:schemeClr val="tx1"/>
                </a:solidFill>
              </a:rPr>
              <a:t>（</a:t>
            </a:r>
            <a:r>
              <a:rPr kumimoji="0" lang="en-US" altLang="zh-CN" sz="2000" dirty="0">
                <a:solidFill>
                  <a:schemeClr val="tx1"/>
                </a:solidFill>
              </a:rPr>
              <a:t>2009年12月发布</a:t>
            </a:r>
            <a:r>
              <a:rPr kumimoji="0" lang="zh-CN" altLang="en-US" sz="2000" dirty="0">
                <a:solidFill>
                  <a:schemeClr val="tx1"/>
                </a:solidFill>
              </a:rPr>
              <a:t>）当前网络上大部分基础内容是</a:t>
            </a:r>
            <a:r>
              <a:rPr kumimoji="0" lang="en-US" altLang="zh-CN" sz="2000" dirty="0">
                <a:solidFill>
                  <a:schemeClr val="tx1"/>
                </a:solidFill>
              </a:rPr>
              <a:t>ES5</a:t>
            </a:r>
            <a:br>
              <a:rPr kumimoji="0" lang="zh-CN" altLang="en-US" sz="2000" dirty="0">
                <a:solidFill>
                  <a:schemeClr val="tx1"/>
                </a:solidFill>
              </a:rPr>
            </a:br>
            <a:r>
              <a:rPr kumimoji="0" lang="en-US" altLang="zh-CN" sz="2000" dirty="0">
                <a:solidFill>
                  <a:schemeClr val="tx1"/>
                </a:solidFill>
              </a:rPr>
              <a:t>- 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ES6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2015年</a:t>
            </a:r>
            <a:r>
              <a:rPr kumimoji="0" lang="en-US" sz="2000" dirty="0">
                <a:solidFill>
                  <a:schemeClr val="tx1"/>
                </a:solidFill>
                <a:sym typeface="+mn-ea"/>
              </a:rPr>
              <a:t>0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6</a:t>
            </a:r>
            <a:r>
              <a:rPr kumimoji="0" lang="zh-CN" sz="2000" dirty="0">
                <a:solidFill>
                  <a:schemeClr val="tx1"/>
                </a:solidFill>
                <a:sym typeface="+mn-ea"/>
              </a:rPr>
              <a:t>月</a:t>
            </a:r>
            <a:r>
              <a:rPr kumimoji="0" sz="2000" dirty="0">
                <a:solidFill>
                  <a:schemeClr val="tx1"/>
                </a:solidFill>
                <a:sym typeface="+mn-ea"/>
              </a:rPr>
              <a:t>发布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）增加了许多新特性，并解决了很多</a:t>
            </a:r>
            <a:r>
              <a:rPr kumimoji="0" lang="en-US" altLang="zh-CN" sz="2000" dirty="0">
                <a:solidFill>
                  <a:schemeClr val="tx1"/>
                </a:solidFill>
                <a:sym typeface="+mn-ea"/>
              </a:rPr>
              <a:t>ES5</a:t>
            </a:r>
            <a:r>
              <a:rPr kumimoji="0" lang="zh-CN" altLang="en-US" sz="2000" dirty="0">
                <a:solidFill>
                  <a:schemeClr val="tx1"/>
                </a:solidFill>
                <a:sym typeface="+mn-ea"/>
              </a:rPr>
              <a:t>中的缺陷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81710" y="236855"/>
            <a:ext cx="8922385" cy="490220"/>
          </a:xfrm>
        </p:spPr>
        <p:txBody>
          <a:bodyPr/>
          <a:lstStyle/>
          <a:p>
            <a:r>
              <a:rPr lang="zh-CN" altLang="en-US" dirty="0"/>
              <a:t>背景</a:t>
            </a:r>
            <a:r>
              <a:rPr lang="zh-CN" dirty="0">
                <a:sym typeface="+mn-ea"/>
              </a:rPr>
              <a:t>知识</a:t>
            </a:r>
            <a:r>
              <a:rPr lang="zh-CN" altLang="en-US" dirty="0"/>
              <a:t>（</a:t>
            </a:r>
            <a:r>
              <a:rPr lang="en-US" altLang="zh-CN" dirty="0"/>
              <a:t>ES5</a:t>
            </a:r>
            <a:r>
              <a:rPr lang="zh-CN" altLang="en-US" dirty="0"/>
              <a:t>、</a:t>
            </a:r>
            <a:r>
              <a:rPr lang="en-US" altLang="zh-CN" dirty="0"/>
              <a:t>ES6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4" name="图片 3" descr="C:\Users\qile\Desktop\abc.pngabc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358265" y="1815148"/>
            <a:ext cx="5763260" cy="245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/>
              <a:t>本课的课内容</a:t>
            </a:r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071245" y="927100"/>
            <a:ext cx="9715500" cy="4985385"/>
          </a:xfrm>
        </p:spPr>
        <p:txBody>
          <a:bodyPr/>
          <a:p>
            <a:r>
              <a:rPr lang="en-US" altLang="zh-CN" sz="3200">
                <a:solidFill>
                  <a:schemeClr val="tx1"/>
                </a:solidFill>
              </a:rPr>
              <a:t>JavaScript</a:t>
            </a:r>
            <a:r>
              <a:rPr lang="zh-CN" altLang="en-US" sz="3200">
                <a:solidFill>
                  <a:schemeClr val="tx1"/>
                </a:solidFill>
              </a:rPr>
              <a:t>（</a:t>
            </a:r>
            <a:r>
              <a:rPr lang="en-US" altLang="zh-CN" sz="3200">
                <a:solidFill>
                  <a:srgbClr val="FF0000"/>
                </a:solidFill>
              </a:rPr>
              <a:t>ES5</a:t>
            </a:r>
            <a:r>
              <a:rPr lang="zh-CN" altLang="en-US" sz="3200">
                <a:solidFill>
                  <a:schemeClr val="tx1"/>
                </a:solidFill>
              </a:rPr>
              <a:t>）知识补充及深入（</a:t>
            </a:r>
            <a:r>
              <a:rPr lang="en-US" altLang="zh-CN" sz="3200">
                <a:solidFill>
                  <a:schemeClr val="tx1"/>
                </a:solidFill>
              </a:rPr>
              <a:t>6</a:t>
            </a:r>
            <a:r>
              <a:rPr lang="en-US" altLang="zh-CN" sz="3200">
                <a:solidFill>
                  <a:schemeClr val="tx1"/>
                </a:solidFill>
              </a:rPr>
              <a:t>5%</a:t>
            </a:r>
            <a:r>
              <a:rPr lang="zh-CN" altLang="en-US" sz="3200">
                <a:solidFill>
                  <a:schemeClr val="tx1"/>
                </a:solidFill>
              </a:rPr>
              <a:t>）</a:t>
            </a:r>
            <a:br>
              <a:rPr lang="zh-CN" altLang="en-US" sz="32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预解析、立即执行表达式（</a:t>
            </a:r>
            <a:r>
              <a:rPr lang="en-US" altLang="zh-CN" sz="2000">
                <a:solidFill>
                  <a:schemeClr val="tx1"/>
                </a:solidFill>
              </a:rPr>
              <a:t>IIFE</a:t>
            </a:r>
            <a:r>
              <a:rPr lang="zh-CN" altLang="en-US" sz="2000">
                <a:solidFill>
                  <a:schemeClr val="tx1"/>
                </a:solidFill>
              </a:rPr>
              <a:t>）、正则表达式</a:t>
            </a:r>
            <a:br>
              <a:rPr lang="zh-CN" altLang="en-US" sz="2000">
                <a:solidFill>
                  <a:schemeClr val="tx1"/>
                </a:solidFill>
              </a:rPr>
            </a:br>
            <a:r>
              <a:rPr lang="en-US" altLang="zh-CN" sz="2000">
                <a:solidFill>
                  <a:schemeClr val="tx1"/>
                </a:solidFill>
              </a:rPr>
              <a:t>- </a:t>
            </a:r>
            <a:r>
              <a:rPr lang="zh-CN" altLang="en-US" sz="2000">
                <a:solidFill>
                  <a:schemeClr val="tx1"/>
                </a:solidFill>
              </a:rPr>
              <a:t>作用域及执行上下文、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深入理解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this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对象属性特性、对象原型、原型继承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JS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标准内置对象（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RegExp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JSON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Math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3200">
                <a:solidFill>
                  <a:srgbClr val="FF0000"/>
                </a:solidFill>
                <a:sym typeface="+mn-ea"/>
              </a:rPr>
              <a:t>ES6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）（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3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5%</a:t>
            </a:r>
            <a:r>
              <a:rPr lang="zh-CN" altLang="en-US" sz="3200">
                <a:solidFill>
                  <a:schemeClr val="tx1"/>
                </a:solidFill>
                <a:sym typeface="+mn-ea"/>
              </a:rPr>
              <a:t>）</a:t>
            </a:r>
            <a:br>
              <a:rPr lang="en-US" altLang="zh-CN" sz="32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let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count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、解构赋值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函数扩展、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Symbol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Map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Set</a:t>
            </a:r>
            <a:br>
              <a:rPr lang="zh-CN" altLang="en-US" sz="2000">
                <a:solidFill>
                  <a:schemeClr val="tx1"/>
                </a:solidFill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sym typeface="+mn-ea"/>
              </a:rPr>
              <a:t>- Class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Generator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Promise</a:t>
            </a:r>
            <a:endParaRPr lang="zh-CN" altLang="en-US" sz="3200">
              <a:solidFill>
                <a:schemeClr val="tx1"/>
              </a:solidFill>
            </a:endParaRPr>
          </a:p>
          <a:p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本课的课内容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9" name="内容占位符 8"/>
          <p:cNvSpPr/>
          <p:nvPr>
            <p:ph sz="quarter" idx="10"/>
          </p:nvPr>
        </p:nvSpPr>
        <p:spPr>
          <a:xfrm>
            <a:off x="1142966" y="1070629"/>
            <a:ext cx="9715500" cy="4643437"/>
          </a:xfrm>
        </p:spPr>
        <p:txBody>
          <a:bodyPr/>
          <a:p>
            <a:endParaRPr lang="en-US" sz="3200"/>
          </a:p>
          <a:p>
            <a:endParaRPr lang="en-US" altLang="zh-CN" sz="3200"/>
          </a:p>
        </p:txBody>
      </p:sp>
      <p:pic>
        <p:nvPicPr>
          <p:cNvPr id="3" name="图片 2" descr="C:\Users\qile\Desktop\软件学院（学期总结）\素材\JS进阶框架.jpgJS进阶框架"/>
          <p:cNvPicPr>
            <a:picLocks noChangeAspect="1"/>
          </p:cNvPicPr>
          <p:nvPr/>
        </p:nvPicPr>
        <p:blipFill>
          <a:blip r:embed="rId1"/>
          <a:srcRect b="8488"/>
          <a:stretch>
            <a:fillRect/>
          </a:stretch>
        </p:blipFill>
        <p:spPr>
          <a:xfrm>
            <a:off x="1047750" y="1013460"/>
            <a:ext cx="9810750" cy="473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143000" y="711835"/>
            <a:ext cx="9715500" cy="5629910"/>
          </a:xfrm>
        </p:spPr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</a:rPr>
              <a:t>参考链接：</a:t>
            </a:r>
            <a:br>
              <a:rPr lang="zh-CN" altLang="en-US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hlinkClick r:id="rId1"/>
              </a:rPr>
              <a:t>http://es5.github.io/</a:t>
            </a:r>
            <a:br>
              <a:rPr lang="en-US" altLang="zh-CN" sz="2000" dirty="0">
                <a:solidFill>
                  <a:schemeClr val="tx1"/>
                </a:solidFill>
                <a:hlinkClick r:id="rId1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  <a:hlinkClick r:id="rId1"/>
              </a:rPr>
              <a:t>http://www.ecma-international.org/ecma-262/6.0/index.html</a:t>
            </a:r>
            <a:endParaRPr lang="en-US" altLang="zh-CN" sz="2000" dirty="0">
              <a:solidFill>
                <a:schemeClr val="tx1"/>
              </a:solidFill>
              <a:sym typeface="+mn-ea"/>
              <a:hlinkClick r:id="rId1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深入理解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JavaScript》</a:t>
            </a:r>
            <a:endParaRPr lang="en-US" altLang="zh-CN" sz="2400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chemeClr val="tx1"/>
                </a:solidFill>
              </a:rPr>
              <a:t>《</a:t>
            </a:r>
            <a:r>
              <a:rPr lang="en-US" altLang="zh-CN" sz="2400" dirty="0" smtClean="0">
                <a:solidFill>
                  <a:schemeClr val="tx1"/>
                </a:solidFill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</a:rPr>
              <a:t>权威指南</a:t>
            </a:r>
            <a:r>
              <a:rPr lang="en-US" altLang="zh-CN" sz="2400" dirty="0">
                <a:solidFill>
                  <a:schemeClr val="tx1"/>
                </a:solidFill>
              </a:rPr>
              <a:t>》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zh-CN" sz="2400" dirty="0" smtClean="0">
                <a:solidFill>
                  <a:srgbClr val="FF0000"/>
                </a:solidFill>
                <a:sym typeface="+mn-ea"/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ES6标准入门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》</a:t>
            </a:r>
            <a:endParaRPr lang="en-US" altLang="zh-CN" sz="2400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《你不知道的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》</a:t>
            </a:r>
            <a:endParaRPr lang="zh-CN" altLang="en-US" sz="24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7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  VSCode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Chrome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参考教材及学习工具</a:t>
            </a:r>
            <a:endParaRPr lang="zh-CN" altLang="en-US" dirty="0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50" y="2766062"/>
            <a:ext cx="2227263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l="13855" t="6774" r="16002" b="7641"/>
          <a:stretch>
            <a:fillRect/>
          </a:stretch>
        </p:blipFill>
        <p:spPr>
          <a:xfrm>
            <a:off x="5943600" y="2684780"/>
            <a:ext cx="2534285" cy="309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1070610"/>
            <a:ext cx="10723245" cy="4921885"/>
          </a:xfrm>
          <a:solidFill>
            <a:schemeClr val="bg1"/>
          </a:solidFill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网址：</a:t>
            </a:r>
            <a:r>
              <a:rPr lang="zh-CN" altLang="en-US">
                <a:hlinkClick r:id="rId1" action="ppaction://hlinkfile"/>
              </a:rPr>
              <a:t>https://code.visualstudio.com/</a:t>
            </a:r>
            <a:endParaRPr lang="zh-CN" altLang="en-US"/>
          </a:p>
          <a:p>
            <a:pPr marL="168275" lvl="1" indent="0">
              <a:buNone/>
            </a:pP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p>
            <a:r>
              <a:rPr lang="en-US" altLang="zh-CN"/>
              <a:t>VSCode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836420"/>
            <a:ext cx="8692515" cy="4156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8d4debfe-bd45-4302-94d4-97572527d246}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7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8.xml><?xml version="1.0" encoding="utf-8"?>
<p:tagLst xmlns:p="http://schemas.openxmlformats.org/presentationml/2006/main">
  <p:tag name="KSO_WM_SLIDE_MODEL_TYPE" val="timeline"/>
</p:tagLst>
</file>

<file path=ppt/tags/tag2.xml><?xml version="1.0" encoding="utf-8"?>
<p:tagLst xmlns:p="http://schemas.openxmlformats.org/presentationml/2006/main">
  <p:tag name="KSO_WM_SLIDE_MODEL_TYPE" val="timeline"/>
</p:tagLst>
</file>

<file path=ppt/tags/tag3.xml><?xml version="1.0" encoding="utf-8"?>
<p:tagLst xmlns:p="http://schemas.openxmlformats.org/presentationml/2006/main">
  <p:tag name="KSO_WM_SLIDE_MODEL_TYPE" val="timeline"/>
</p:tagLst>
</file>

<file path=ppt/tags/tag4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2888</Words>
  <Application>WPS 演示</Application>
  <PresentationFormat>宽屏</PresentationFormat>
  <Paragraphs>255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Franklin Gothic Book</vt:lpstr>
      <vt:lpstr>Office 主题</vt:lpstr>
      <vt:lpstr>JavaScript进阶</vt:lpstr>
      <vt:lpstr>关于课程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婧</cp:lastModifiedBy>
  <cp:revision>3001</cp:revision>
  <cp:lastPrinted>2411-12-30T00:00:00Z</cp:lastPrinted>
  <dcterms:created xsi:type="dcterms:W3CDTF">2003-05-12T10:17:00Z</dcterms:created>
  <dcterms:modified xsi:type="dcterms:W3CDTF">2021-04-19T09:14:38Z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5CF134D3F4634635BF477A85D6B585C2</vt:lpwstr>
  </property>
</Properties>
</file>