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</p:sldMasterIdLst>
  <p:notesMasterIdLst>
    <p:notesMasterId r:id="rId8"/>
  </p:notesMasterIdLst>
  <p:handoutMasterIdLst>
    <p:handoutMasterId r:id="rId51"/>
  </p:handoutMasterIdLst>
  <p:sldIdLst>
    <p:sldId id="284" r:id="rId7"/>
    <p:sldId id="288" r:id="rId9"/>
    <p:sldId id="904" r:id="rId10"/>
    <p:sldId id="873" r:id="rId11"/>
    <p:sldId id="874" r:id="rId12"/>
    <p:sldId id="875" r:id="rId13"/>
    <p:sldId id="931" r:id="rId14"/>
    <p:sldId id="876" r:id="rId15"/>
    <p:sldId id="962" r:id="rId16"/>
    <p:sldId id="905" r:id="rId17"/>
    <p:sldId id="1078" r:id="rId18"/>
    <p:sldId id="871" r:id="rId19"/>
    <p:sldId id="877" r:id="rId20"/>
    <p:sldId id="878" r:id="rId21"/>
    <p:sldId id="879" r:id="rId22"/>
    <p:sldId id="889" r:id="rId23"/>
    <p:sldId id="1053" r:id="rId24"/>
    <p:sldId id="1109" r:id="rId25"/>
    <p:sldId id="880" r:id="rId26"/>
    <p:sldId id="955" r:id="rId27"/>
    <p:sldId id="956" r:id="rId28"/>
    <p:sldId id="890" r:id="rId29"/>
    <p:sldId id="957" r:id="rId30"/>
    <p:sldId id="958" r:id="rId31"/>
    <p:sldId id="959" r:id="rId32"/>
    <p:sldId id="1034" r:id="rId33"/>
    <p:sldId id="960" r:id="rId34"/>
    <p:sldId id="1051" r:id="rId35"/>
    <p:sldId id="1052" r:id="rId36"/>
    <p:sldId id="881" r:id="rId37"/>
    <p:sldId id="932" r:id="rId38"/>
    <p:sldId id="933" r:id="rId39"/>
    <p:sldId id="1048" r:id="rId40"/>
    <p:sldId id="1049" r:id="rId41"/>
    <p:sldId id="1054" r:id="rId42"/>
    <p:sldId id="906" r:id="rId43"/>
    <p:sldId id="883" r:id="rId44"/>
    <p:sldId id="884" r:id="rId45"/>
    <p:sldId id="885" r:id="rId46"/>
    <p:sldId id="1134" r:id="rId47"/>
    <p:sldId id="892" r:id="rId48"/>
    <p:sldId id="886" r:id="rId49"/>
    <p:sldId id="862" r:id="rId5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/>
              <a:t>var x=1;</a:t>
            </a:r>
            <a:endParaRPr lang="en-US" altLang="zh-CN"/>
          </a:p>
          <a:p>
            <a:r>
              <a:rPr lang="en-US" altLang="zh-CN"/>
              <a:t>var tmp=x;</a:t>
            </a:r>
            <a:endParaRPr lang="en-US" altLang="zh-CN"/>
          </a:p>
          <a:p>
            <a:r>
              <a:rPr lang="en-US" altLang="zh-CN"/>
              <a:t>x++; //x=2</a:t>
            </a:r>
            <a:endParaRPr lang="en-US" altLang="zh-CN"/>
          </a:p>
          <a:p>
            <a:r>
              <a:rPr lang="en-US" altLang="zh-CN"/>
              <a:t>x=tmp;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多条语句可以在一行显示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当语句单独一行显示时，可以省略分号，JavaScript 在解析时会自动补全分号。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student = new ((function() {</a:t>
            </a:r>
            <a:endParaRPr lang="zh-CN" altLang="en-US"/>
          </a:p>
          <a:p>
            <a:r>
              <a:rPr lang="zh-CN" altLang="en-US"/>
              <a:t>        return function(name, age) {</a:t>
            </a:r>
            <a:endParaRPr lang="zh-CN" altLang="en-US"/>
          </a:p>
          <a:p>
            <a:r>
              <a:rPr lang="zh-CN" altLang="en-US"/>
              <a:t>          this.name = name;</a:t>
            </a:r>
            <a:endParaRPr lang="zh-CN" altLang="en-US"/>
          </a:p>
          <a:p>
            <a:r>
              <a:rPr lang="zh-CN" altLang="en-US"/>
              <a:t>          this.age = age;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})())("Lily", 20);</a:t>
            </a:r>
            <a:endParaRPr lang="zh-CN" altLang="en-US"/>
          </a:p>
          <a:p>
            <a:r>
              <a:rPr lang="zh-CN" altLang="en-US"/>
              <a:t>      console.log(student);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12                  //数字12</a:t>
            </a:r>
            <a:endParaRPr lang="zh-CN" altLang="en-US"/>
          </a:p>
          <a:p>
            <a:r>
              <a:rPr lang="zh-CN" altLang="en-US"/>
              <a:t>        "hello world"       //字符串</a:t>
            </a:r>
            <a:endParaRPr lang="zh-CN" altLang="en-US"/>
          </a:p>
          <a:p>
            <a:r>
              <a:rPr lang="zh-CN" altLang="en-US"/>
              <a:t>        true                //布尔值</a:t>
            </a:r>
            <a:endParaRPr lang="zh-CN" altLang="en-US"/>
          </a:p>
          <a:p>
            <a:r>
              <a:rPr lang="zh-CN" altLang="en-US"/>
              <a:t>        { x: 1, y: 2 }      //对象字面量</a:t>
            </a:r>
            <a:endParaRPr lang="zh-CN" altLang="en-US"/>
          </a:p>
          <a:p>
            <a:r>
              <a:rPr lang="zh-CN" altLang="en-US"/>
              <a:t>        [1, 2, 3, 4]        //数组字面量</a:t>
            </a:r>
            <a:endParaRPr lang="zh-CN" altLang="en-US"/>
          </a:p>
          <a:p>
            <a:r>
              <a:rPr lang="zh-CN" altLang="en-US"/>
              <a:t>        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在数字字面量需要注意：</a:t>
            </a:r>
            <a:br>
              <a:rPr lang="zh-CN" altLang="en-US"/>
            </a:br>
            <a:r>
              <a:rPr lang="zh-CN" altLang="en-US"/>
              <a:t>在调用数字变量的方法时，需要区分是浮点数的小数点还是调用点运算符的</a:t>
            </a:r>
            <a:endParaRPr lang="zh-CN" altLang="en-US"/>
          </a:p>
          <a:p>
            <a:r>
              <a:rPr lang="en-US" altLang="zh-CN"/>
              <a:t>1.2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1.2</a:t>
            </a:r>
            <a:r>
              <a:rPr lang="zh-CN" altLang="en-US"/>
              <a:t>）</a:t>
            </a:r>
            <a:r>
              <a:rPr lang="en-US" altLang="zh-CN"/>
              <a:t>.toString()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Student(name, age)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this.age = age;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stu1 = Student("Lily", 18);</a:t>
            </a:r>
            <a:endParaRPr lang="zh-CN" altLang="en-US"/>
          </a:p>
          <a:p>
            <a:r>
              <a:rPr lang="zh-CN" altLang="en-US"/>
              <a:t>        var stu2 = new Student("Lucy", 20);</a:t>
            </a:r>
            <a:endParaRPr lang="zh-CN" altLang="en-US"/>
          </a:p>
          <a:p>
            <a:r>
              <a:rPr lang="zh-CN" altLang="en-US"/>
              <a:t>        console.log(typeof stu1);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hyperlink" Target="http://www.edu2act.net/article/webkai-fa-er-han-shu/" TargetMode="Externa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2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Operators/Operator_Precedence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hyperlink" Target="http://www.runoob.com/jsref/obj-window.html&#13;" TargetMode="Externa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与表达式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字面量（</a:t>
            </a:r>
            <a:r>
              <a:rPr lang="zh-CN" altLang="en-US">
                <a:sym typeface="+mn-ea"/>
              </a:rPr>
              <a:t>直接量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字面量，就是表示自身的</a:t>
            </a:r>
            <a:r>
              <a:rPr lang="zh-CN" altLang="en-US"/>
              <a:t>常</a:t>
            </a:r>
            <a:r>
              <a:rPr lang="en-US" altLang="zh-CN"/>
              <a:t>量</a:t>
            </a:r>
            <a:endParaRPr lang="en-US" altLang="zh-CN"/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字面量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527935"/>
            <a:ext cx="6980555" cy="20078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表达式（expression）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将产生一个值，用于需要值的地方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p:pic>
        <p:nvPicPr>
          <p:cNvPr id="7" name="图片 6" descr="C:\Users\qile\Desktop\JS进阶\JavaScript进阶（2019级）\04.标识符与表达式\无标题.jpg无标题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01775" y="2298065"/>
            <a:ext cx="5353050" cy="4197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646545"/>
            <a:ext cx="317119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200150"/>
            <a:ext cx="5204460" cy="2461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059680" y="1212215"/>
            <a:ext cx="3310890" cy="521970"/>
            <a:chOff x="7968" y="1909"/>
            <a:chExt cx="5214" cy="82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0654" y="1909"/>
              <a:ext cx="252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sz="2800">
                  <a:sym typeface="+mn-ea"/>
                </a:rPr>
                <a:t>函数声明</a:t>
              </a:r>
              <a:endParaRPr lang="zh-CN" sz="28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11240" y="2375535"/>
            <a:ext cx="3666490" cy="521970"/>
            <a:chOff x="7968" y="1909"/>
            <a:chExt cx="5774" cy="822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0654" y="1909"/>
              <a:ext cx="30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sz="2800">
                  <a:sym typeface="+mn-ea"/>
                </a:rPr>
                <a:t>函数表达式</a:t>
              </a:r>
              <a:endParaRPr lang="zh-CN" sz="28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91565" y="3997325"/>
            <a:ext cx="9850120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解析器识别函数声明的条件是以 function 关键字开始，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只要在 function 关键字的前面有任何其他的元素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，就会从函数声明转变为函数表达式。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20" y="6011545"/>
            <a:ext cx="4115435" cy="2150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函数调用表达式返回值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函数调用表达式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066290"/>
            <a:ext cx="7256780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3500" cy="4921885"/>
          </a:xfrm>
        </p:spPr>
        <p:txBody>
          <a:bodyPr/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 在 function 前面加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！、+、 -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甚至是逗号等到都可以起到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识别为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表达式的效果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/>
              <a:t> 在这些运算符中</a:t>
            </a:r>
            <a:r>
              <a:rPr lang="en-US" altLang="zh-CN">
                <a:solidFill>
                  <a:srgbClr val="FF0000"/>
                </a:solidFill>
              </a:rPr>
              <a:t>加括号</a:t>
            </a:r>
            <a:r>
              <a:rPr lang="en-US" altLang="zh-CN"/>
              <a:t>是最安全的做法，因为它不会改变函数的返回值。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立即执行表达式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142365"/>
            <a:ext cx="3973830" cy="1689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43000" y="5460365"/>
            <a:ext cx="9082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http://www.edu2act.net/article/webkai-fa-er-han-shu/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5435" y="1633855"/>
            <a:ext cx="2131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IIFE</a:t>
            </a:r>
            <a:endParaRPr lang="en-US" altLang="zh-CN" sz="4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6344285"/>
            <a:ext cx="3578225" cy="579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035290" y="1331595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419725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4208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40" y="867410"/>
            <a:ext cx="6995160" cy="3070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419725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552950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椭圆 3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4850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15885" y="4301490"/>
            <a:ext cx="3674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如果是</a:t>
            </a:r>
            <a:endParaRPr lang="zh-CN" altLang="en-US" sz="2400"/>
          </a:p>
          <a:p>
            <a:r>
              <a:rPr lang="en-US" altLang="zh-CN" sz="2400"/>
              <a:t>console.log(typeof stu2);</a:t>
            </a:r>
            <a:br>
              <a:rPr lang="en-US" altLang="zh-CN" sz="2400"/>
            </a:br>
            <a:r>
              <a:rPr lang="zh-CN" altLang="en-US" sz="2400"/>
              <a:t>就是</a:t>
            </a:r>
            <a:r>
              <a:rPr lang="en-US" altLang="zh-CN" sz="2400"/>
              <a:t>object</a:t>
            </a:r>
            <a:endParaRPr lang="en-US" altLang="zh-CN" sz="2400"/>
          </a:p>
        </p:txBody>
      </p:sp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>
                <a:sym typeface="+mn-ea"/>
              </a:rPr>
              <a:t>区分函数声明与函数表达式</a:t>
            </a:r>
            <a:endParaRPr lang="zh-CN" altLang="en-US"/>
          </a:p>
          <a:p>
            <a:r>
              <a:rPr lang="zh-CN" altLang="en-US">
                <a:sym typeface="+mn-ea"/>
              </a:rPr>
              <a:t> 函数调用返回值</a:t>
            </a:r>
            <a:endParaRPr lang="zh-CN" altLang="en-US"/>
          </a:p>
          <a:p>
            <a:r>
              <a:rPr lang="zh-CN" altLang="en-US">
                <a:sym typeface="+mn-ea"/>
              </a:rPr>
              <a:t> 立即执行函数表达式返回值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 运算符</a:t>
            </a:r>
            <a:endParaRPr lang="zh-CN" altLang="en-US" sz="2800"/>
          </a:p>
          <a:p>
            <a:pPr lvl="1"/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逻辑运算符（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&amp;&amp;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算数运算符（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+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-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*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...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比较运算符（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===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!=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!==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赋值运算符（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=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）</a:t>
            </a:r>
            <a:endParaRPr lang="zh-CN" altLang="en-US" sz="2400">
              <a:solidFill>
                <a:schemeClr val="tx1"/>
              </a:solidFill>
              <a:cs typeface="+mn-ea"/>
            </a:endParaRPr>
          </a:p>
          <a:p>
            <a:r>
              <a:rPr lang="zh-CN" altLang="en-US"/>
              <a:t> 运算符优先级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运算符的优先级决定了表达式中运算执行的先后顺序，优先级高的运算符最先被执行。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0930" y="5515610"/>
            <a:ext cx="1017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  <a:hlinkClick r:id="rId1" action="ppaction://hlinkfile"/>
              </a:rPr>
              <a:t>https://developer.mozilla.org/zh-CN/docs/Web/JavaScript/Reference/Operators/Operator_Precedence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逻辑运算符两边的操作数都是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布尔类型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>
                <a:cs typeface="+mn-ea"/>
                <a:sym typeface="+mn-ea"/>
              </a:rPr>
              <a:t> 对于&amp;&amp;来说， 除了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两侧都为真时为真，</a:t>
            </a:r>
            <a:r>
              <a:rPr lang="en-US" altLang="zh-CN" dirty="0">
                <a:cs typeface="+mn-ea"/>
                <a:sym typeface="+mn-ea"/>
              </a:rPr>
              <a:t>其他情况都为假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cs typeface="+mn-ea"/>
                <a:sym typeface="+mn-ea"/>
              </a:rPr>
              <a:t> 对于 | | 来说， 除了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两侧都为假时为假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cs typeface="+mn-ea"/>
                <a:sym typeface="+mn-ea"/>
              </a:rPr>
              <a:t>其他情况都为真</a:t>
            </a:r>
            <a:endParaRPr kumimoji="0" lang="en-US" altLang="zh-CN" dirty="0">
              <a:cs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564005" y="2951480"/>
            <a:ext cx="4561205" cy="3014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428740" y="2951480"/>
            <a:ext cx="4588510" cy="3025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当逻辑运算符 &amp;&amp; 和 || 两侧的操作数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sz="2800" dirty="0">
                <a:sym typeface="+mn-ea"/>
              </a:rPr>
              <a:t>布尔类型时</a:t>
            </a:r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首先将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转换成布尔类型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对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转换后的左操作数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进行逻辑判断（true or false）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根据</a:t>
            </a:r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短路原则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原始左操作数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原始右操作数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760" y="1882775"/>
            <a:ext cx="7277735" cy="170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9282430" y="1882775"/>
            <a:ext cx="29095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</a:t>
            </a:r>
            <a:endParaRPr lang="en-US" altLang="zh-CN" sz="2800"/>
          </a:p>
          <a:p>
            <a:r>
              <a:rPr lang="en-US" altLang="zh-CN" sz="2800"/>
              <a:t>{name:”Jack”}</a:t>
            </a:r>
            <a:endParaRPr lang="en-US" altLang="zh-CN" sz="2800"/>
          </a:p>
          <a:p>
            <a:r>
              <a:rPr lang="en-US" altLang="zh-CN" sz="2800"/>
              <a:t>2</a:t>
            </a:r>
            <a:endParaRPr lang="en-US" altLang="zh-CN" sz="2800"/>
          </a:p>
          <a:p>
            <a:r>
              <a:rPr lang="en-US" altLang="zh-CN" sz="2800"/>
              <a:t>{x:2}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90" y="5417820"/>
            <a:ext cx="4804410" cy="2802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短路原则（忽略对右操作数的判断）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8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930015"/>
            <a:ext cx="6019800" cy="1409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当逻辑运算符两侧的操作数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dirty="0">
                <a:sym typeface="+mn-ea"/>
              </a:rPr>
              <a:t>布尔类型时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1487170" y="1932305"/>
            <a:ext cx="5197475" cy="3780155"/>
          </a:xfrm>
          <a:prstGeom prst="rect">
            <a:avLst/>
          </a:prstGeom>
        </p:spPr>
      </p:pic>
      <p:pic>
        <p:nvPicPr>
          <p:cNvPr id="5" name="图片 4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836410" y="1932305"/>
            <a:ext cx="5092700" cy="37699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</a:t>
            </a:r>
            <a:r>
              <a:rPr lang="zh-CN" altLang="en-US" dirty="0">
                <a:sym typeface="+mn-ea"/>
              </a:rPr>
              <a:t>使用 || 来设置函数参数的默认值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函数定义时可以给参数指定默认值，调用时若未传参数则该参数的值取它定义时的默认值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br>
              <a:rPr lang="zh-CN" altLang="en-US" dirty="0" smtClean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2906395"/>
            <a:ext cx="8542020" cy="3108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5336540"/>
            <a:ext cx="4419600" cy="38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防止运行报错 </a:t>
            </a: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69390" y="1926590"/>
            <a:ext cx="5951220" cy="2853690"/>
            <a:chOff x="623" y="6034"/>
            <a:chExt cx="9372" cy="44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r="-11891"/>
            <a:stretch>
              <a:fillRect/>
            </a:stretch>
          </p:blipFill>
          <p:spPr>
            <a:xfrm>
              <a:off x="623" y="6034"/>
              <a:ext cx="9372" cy="372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" y="7732"/>
              <a:ext cx="9360" cy="279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90" y="5057140"/>
            <a:ext cx="9654540" cy="502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矩形 4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3960"/>
            <a:ext cx="5737860" cy="3261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990" y="6482080"/>
            <a:ext cx="5107940" cy="330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和 || 可用来实现条件语句</a:t>
            </a: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215" y="3080385"/>
            <a:ext cx="10827385" cy="402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85" y="1760220"/>
            <a:ext cx="433578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5603240"/>
            <a:ext cx="11703050" cy="5289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直角上箭头 8"/>
          <p:cNvSpPr/>
          <p:nvPr/>
        </p:nvSpPr>
        <p:spPr>
          <a:xfrm flipV="1">
            <a:off x="6058535" y="2750820"/>
            <a:ext cx="1565275" cy="2494915"/>
          </a:xfrm>
          <a:prstGeom prst="bentUpArrow">
            <a:avLst>
              <a:gd name="adj1" fmla="val 12341"/>
              <a:gd name="adj2" fmla="val 15321"/>
              <a:gd name="adj3" fmla="val 227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3810" y="3353435"/>
            <a:ext cx="3839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减少了代码的量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增加了程序的执行效率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逻辑运算表达式返回值（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短路原则</a:t>
            </a:r>
            <a:r>
              <a:rPr lang="zh-CN" altLang="en-US" dirty="0">
                <a:sym typeface="+mn-ea"/>
              </a:rPr>
              <a:t>）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0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逻辑表达式的应用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参数默认值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简化 if 语句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防止报错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有两种比较方式：严格比较运算符和</a:t>
            </a:r>
            <a:r>
              <a:rPr lang="zh-CN" altLang="en-US"/>
              <a:t>宽松</a:t>
            </a:r>
            <a:r>
              <a:rPr lang="en-US" altLang="zh-CN"/>
              <a:t>比较运算符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严格相等运算符（</a:t>
            </a:r>
            <a:r>
              <a:rPr lang="en-US" altLang="zh-CN">
                <a:sym typeface="+mn-ea"/>
              </a:rPr>
              <a:t>===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仅当两个操作数的类型相同且值相等为 true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宽松相等</a:t>
            </a:r>
            <a:r>
              <a:rPr lang="en-US" altLang="zh-CN">
                <a:sym typeface="+mn-ea"/>
              </a:rPr>
              <a:t>运算符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==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在进行比较之前，将两个操作数转换成相同的类型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5220335"/>
            <a:ext cx="391668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递增 (++)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递增运算符为其操作数增加1，返回一个数值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如果使用后置（postfix），即运算符位于操作数的后面（如 x++），那么将会在</a:t>
            </a:r>
            <a:r>
              <a:rPr lang="zh-CN" altLang="en-US">
                <a:solidFill>
                  <a:srgbClr val="C00000"/>
                </a:solidFill>
              </a:rPr>
              <a:t>递增前返回数值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如果使用前置（prefix），即运算符位于操作数的前面（如 ++x），那么将会在</a:t>
            </a:r>
            <a:r>
              <a:rPr lang="zh-CN" altLang="en-US">
                <a:solidFill>
                  <a:srgbClr val="C00000"/>
                </a:solidFill>
              </a:rPr>
              <a:t>递增后返回数值</a:t>
            </a:r>
            <a:endParaRPr lang="zh-CN" altLang="en-US">
              <a:solidFill>
                <a:srgbClr val="C00000"/>
              </a:solidFill>
            </a:endParaRPr>
          </a:p>
          <a:p>
            <a:pPr lvl="0"/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zh-CN" altLang="en-US" sz="2800"/>
              <a:t>递减（--）</a:t>
            </a:r>
            <a:endParaRPr lang="zh-CN" altLang="en-US" sz="28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递减运算符为其操作数减去1，返回一个数值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0620" y="4669155"/>
            <a:ext cx="2087880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458720"/>
            <a:ext cx="2872740" cy="1386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赋值运算符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基于右值（right operand）的值，给左值（left operand）赋值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左值：</a:t>
            </a:r>
            <a:r>
              <a:rPr lang="en-US" altLang="zh-CN">
                <a:solidFill>
                  <a:schemeClr val="tx1"/>
                </a:solidFill>
              </a:rPr>
              <a:t>“=”</a:t>
            </a:r>
            <a:r>
              <a:rPr lang="zh-CN" altLang="en-US">
                <a:solidFill>
                  <a:schemeClr val="tx1"/>
                </a:solidFill>
              </a:rPr>
              <a:t>运算符的左操作数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右值：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“=”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运算符的右操作数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赋值表达式的返回值为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右操作数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赋值运算符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3467735"/>
            <a:ext cx="9425940" cy="1135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4755515"/>
            <a:ext cx="2332990" cy="1920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64310"/>
            <a:ext cx="639318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5280" y="2734310"/>
            <a:ext cx="3425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is not defined</a:t>
            </a:r>
            <a:endParaRPr lang="en-US" altLang="zh-CN" sz="3200"/>
          </a:p>
          <a:p>
            <a:r>
              <a:rPr lang="en-US" altLang="zh-CN" sz="3200"/>
              <a:t>5 “number”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5355590"/>
            <a:ext cx="4676775" cy="4109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48065" y="1861185"/>
            <a:ext cx="2920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</a:t>
            </a:r>
            <a:r>
              <a:rPr lang="zh-CN" altLang="en-US" sz="2800"/>
              <a:t>是全局变量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67130"/>
            <a:ext cx="5212080" cy="2811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229735"/>
            <a:ext cx="4884420" cy="1790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75" y="663575"/>
            <a:ext cx="3704590" cy="3818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135" y="4482465"/>
            <a:ext cx="4466590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复合</a:t>
            </a:r>
            <a:r>
              <a:rPr lang="en-US" altLang="zh-CN"/>
              <a:t>赋值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x += y</a:t>
            </a:r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     x  = x +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-=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-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*=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*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/=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/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%=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% 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赋值运算符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004820" y="196913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04820" y="249999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4820" y="303085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004820" y="356171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04820" y="409257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1754505"/>
            <a:ext cx="3383280" cy="2697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35920" y="2787650"/>
            <a:ext cx="816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4</a:t>
            </a:r>
            <a:endParaRPr lang="en-US" altLang="zh-CN" sz="3600"/>
          </a:p>
          <a:p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12" name="文本框 11"/>
          <p:cNvSpPr txBox="1"/>
          <p:nvPr/>
        </p:nvSpPr>
        <p:spPr>
          <a:xfrm>
            <a:off x="8139430" y="5281930"/>
            <a:ext cx="4262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自加运算优先级高于加法运算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逗号操作符 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对它的每个操作数求值（从左到右），并返回</a:t>
            </a:r>
            <a:r>
              <a:rPr lang="zh-CN" altLang="en-US">
                <a:solidFill>
                  <a:srgbClr val="FF0000"/>
                </a:solidFill>
              </a:rPr>
              <a:t>最后</a:t>
            </a:r>
            <a:r>
              <a:rPr lang="zh-CN" altLang="en-US">
                <a:solidFill>
                  <a:schemeClr val="tx1"/>
                </a:solidFill>
              </a:rPr>
              <a:t>一个操作数的值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逗号操作符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2541270"/>
            <a:ext cx="4229100" cy="3154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9720" y="3810000"/>
            <a:ext cx="3415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进行自加运算</a:t>
            </a:r>
            <a:endParaRPr lang="en-US" altLang="zh-CN" sz="2800"/>
          </a:p>
          <a:p>
            <a:r>
              <a:rPr lang="en-US" altLang="zh-CN" sz="2800"/>
              <a:t>3</a:t>
            </a:r>
            <a:r>
              <a:rPr lang="zh-CN" altLang="en-US" sz="2800"/>
              <a:t>返回逗号后面的值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相等</a:t>
            </a:r>
            <a:r>
              <a:rPr lang="zh-CN" altLang="en-US"/>
              <a:t>运算符</a:t>
            </a:r>
            <a:endParaRPr lang="en-US" altLang="zh-CN"/>
          </a:p>
          <a:p>
            <a:r>
              <a:rPr lang="zh-CN" altLang="en-US"/>
              <a:t> 自增自减</a:t>
            </a:r>
            <a:endParaRPr lang="zh-CN" altLang="en-US"/>
          </a:p>
          <a:p>
            <a:r>
              <a:rPr lang="zh-CN" altLang="en-US"/>
              <a:t> 赋值运算符</a:t>
            </a:r>
            <a:endParaRPr lang="zh-CN" altLang="en-US"/>
          </a:p>
          <a:p>
            <a:r>
              <a:rPr lang="zh-CN" altLang="en-US"/>
              <a:t> 复合赋值运算符</a:t>
            </a:r>
            <a:endParaRPr lang="zh-CN" altLang="en-US"/>
          </a:p>
          <a:p>
            <a:r>
              <a:rPr lang="zh-CN" altLang="en-US"/>
              <a:t> 逗号运算符 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8405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语句（</a:t>
            </a:r>
            <a:r>
              <a:rPr lang="en-US" altLang="zh-CN"/>
              <a:t>statement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>
                <a:solidFill>
                  <a:schemeClr val="tx1"/>
                </a:solidFill>
              </a:rPr>
              <a:t>是为了完成某种任务而进行的操作，比如赋值语句</a:t>
            </a:r>
            <a:endParaRPr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JavaScript 应用程序是由许多语法正确的语句组成的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JavaScript 语句是由 web 浏览器“执行”的“指令”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/>
              <a:t>语句与表达式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语句主要是为了进行某种操作，一般不需要返回值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而表达式则是为了得到返回值，一定会返回一个值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0955" y="2437765"/>
            <a:ext cx="2981960" cy="348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</a:t>
            </a:r>
            <a:r>
              <a:rPr lang="zh-CN" altLang="en-US"/>
              <a:t>中的多条语句联合在一起，形成一条复合语句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用花括号</a:t>
            </a:r>
            <a:r>
              <a:rPr lang="zh-CN" altLang="en-US">
                <a:solidFill>
                  <a:schemeClr val="tx1"/>
                </a:solidFill>
              </a:rPr>
              <a:t>将多条语句括起来 </a:t>
            </a:r>
            <a:r>
              <a:rPr lang="en-US" altLang="zh-CN">
                <a:solidFill>
                  <a:schemeClr val="tx1"/>
                </a:solidFill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语句块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复合语句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2661920"/>
            <a:ext cx="3032760" cy="2415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基本规则：</a:t>
            </a:r>
            <a:endParaRPr lang="en-US" altLang="zh-CN"/>
          </a:p>
          <a:p>
            <a:pPr lvl="1"/>
            <a:r>
              <a:rPr lang="zh-CN" altLang="en-US"/>
              <a:t>通常，语句都是以分号结束</a:t>
            </a:r>
            <a:endParaRPr lang="zh-CN" altLang="en-US"/>
          </a:p>
          <a:p>
            <a:pPr lvl="1"/>
            <a:r>
              <a:rPr lang="zh-CN" altLang="en-US"/>
              <a:t>语句</a:t>
            </a:r>
            <a:r>
              <a:rPr lang="zh-CN" altLang="en-US">
                <a:sym typeface="+mn-ea"/>
              </a:rPr>
              <a:t>块</a:t>
            </a:r>
            <a:r>
              <a:rPr lang="zh-CN" altLang="en-US"/>
              <a:t>的结束不需要分号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使用分号的规则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914650"/>
            <a:ext cx="7620635" cy="2217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15" y="1483995"/>
            <a:ext cx="2164080" cy="1996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315" y="3781425"/>
            <a:ext cx="2819400" cy="2042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391668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标识符</a:t>
            </a:r>
            <a:endParaRPr lang="en-US" altLang="zh-CN"/>
          </a:p>
          <a:p>
            <a:pPr lvl="1"/>
            <a:r>
              <a:rPr lang="zh-CN" altLang="en-US"/>
              <a:t> 标识符是代码中用来标识变量、函数、或属性的字符序列</a:t>
            </a:r>
            <a:endParaRPr lang="zh-CN" altLang="en-US"/>
          </a:p>
          <a:p>
            <a:pPr lvl="1"/>
            <a:r>
              <a:rPr lang="zh-CN" altLang="en-US"/>
              <a:t> 命名规则：</a:t>
            </a:r>
            <a:endParaRPr lang="zh-CN" altLang="en-US"/>
          </a:p>
          <a:p>
            <a:pPr lvl="2"/>
            <a:r>
              <a:rPr lang="zh-CN" altLang="en-US" sz="2000"/>
              <a:t> </a:t>
            </a:r>
            <a:r>
              <a:rPr lang="en-US" altLang="zh-CN" sz="2000"/>
              <a:t>	</a:t>
            </a:r>
            <a:r>
              <a:rPr lang="zh-CN" altLang="en-US" sz="2000"/>
              <a:t>由字母、数字、下划线和$符号组成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 </a:t>
            </a:r>
            <a:r>
              <a:rPr sz="2000">
                <a:sym typeface="+mn-ea"/>
              </a:rPr>
              <a:t>不能以数字开头</a:t>
            </a:r>
            <a:endParaRPr sz="2000">
              <a:sym typeface="+mn-ea"/>
            </a:endParaRPr>
          </a:p>
          <a:p>
            <a:pPr lvl="2"/>
            <a:r>
              <a:rPr lang="zh-CN" altLang="en-US" sz="2000"/>
              <a:t> 大小写敏感（区分大小写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8035" y="4695825"/>
            <a:ext cx="9303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注意：标识符不能和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其它关键字同名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比较,因此不会发生隐式类型转换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分析下列代码中含有的表达式和语句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总结与练习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2110740"/>
            <a:ext cx="7572375" cy="3655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5992495"/>
            <a:ext cx="551751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关键字不能作为标识符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关键字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08810"/>
            <a:ext cx="10088880" cy="3040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166995"/>
            <a:ext cx="4563745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66275" cy="4921885"/>
          </a:xfrm>
        </p:spPr>
        <p:txBody>
          <a:bodyPr/>
          <a:p>
            <a:r>
              <a:rPr lang="en-US" altLang="zh-CN"/>
              <a:t> 保留字在某种意思上是为将来的关键字而保留的单词。因此保留字不能被用作变量名或函数名。</a:t>
            </a:r>
            <a:endParaRPr lang="en-US" altLang="zh-CN"/>
          </a:p>
          <a:p>
            <a:pPr lvl="1"/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保留字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287905"/>
            <a:ext cx="9997440" cy="3436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0930" y="3954780"/>
            <a:ext cx="1223645" cy="50419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访问</a:t>
            </a:r>
            <a:r>
              <a:rPr lang="en-US" altLang="zh-CN"/>
              <a:t>对象属性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点号(.)运算符</a:t>
            </a:r>
            <a:endParaRPr lang="en-US" altLang="zh-CN"/>
          </a:p>
          <a:p>
            <a:pPr lvl="2"/>
            <a:r>
              <a:rPr lang="en-US" altLang="zh-CN" sz="2000"/>
              <a:t>点号要求后面的</a:t>
            </a:r>
            <a:r>
              <a:rPr lang="zh-CN" altLang="en-US" sz="2000"/>
              <a:t>属性名</a:t>
            </a:r>
            <a:r>
              <a:rPr lang="en-US" altLang="zh-CN" sz="2000"/>
              <a:t>是</a:t>
            </a:r>
            <a:r>
              <a:rPr lang="en-US" altLang="zh-CN" sz="2000" u="sng">
                <a:solidFill>
                  <a:srgbClr val="FF0000"/>
                </a:solidFill>
              </a:rPr>
              <a:t>合法</a:t>
            </a:r>
            <a:r>
              <a:rPr lang="en-US" altLang="zh-CN" sz="2000"/>
              <a:t>的标识符，对于不合法的不可以使用</a:t>
            </a:r>
            <a:endParaRPr lang="en-US" altLang="zh-CN" sz="2000"/>
          </a:p>
          <a:p>
            <a:pPr lvl="1"/>
            <a:r>
              <a:rPr lang="zh-CN" altLang="en-US"/>
              <a:t> 通过</a:t>
            </a:r>
            <a:r>
              <a:rPr lang="en-US" altLang="zh-CN"/>
              <a:t>中括号([])运算符</a:t>
            </a:r>
            <a:endParaRPr lang="en-US" altLang="zh-CN"/>
          </a:p>
          <a:p>
            <a:pPr lvl="2"/>
            <a:r>
              <a:rPr lang="en-US" altLang="zh-CN" sz="2000"/>
              <a:t>中括号要求的则是一个字符串即可，不必是合法的</a:t>
            </a:r>
            <a:r>
              <a:rPr lang="en-US" altLang="zh-CN" sz="2000">
                <a:sym typeface="+mn-ea"/>
              </a:rPr>
              <a:t>标识符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属性命名</a:t>
            </a:r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10995660" y="630491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2995" y="4070985"/>
            <a:ext cx="4534535" cy="312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全局变量是 window 对象的属性</a:t>
            </a:r>
            <a:endParaRPr lang="en-US" altLang="zh-CN"/>
          </a:p>
          <a:p>
            <a:r>
              <a:rPr lang="en-US" altLang="zh-CN"/>
              <a:t> 全局函数是 window 对象的方法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window</a:t>
            </a:r>
            <a:r>
              <a:rPr lang="zh-CN" altLang="en-US"/>
              <a:t>对象的属性</a:t>
            </a:r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2398395"/>
            <a:ext cx="4249420" cy="341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81650" y="3923665"/>
            <a:ext cx="6245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http://www.runoob.com/jsref/obj-window.html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90" y="5817235"/>
            <a:ext cx="10468610" cy="385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标识符的含义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标识符的命名规则</a:t>
            </a:r>
            <a:endParaRPr lang="zh-CN" altLang="en-US"/>
          </a:p>
          <a:p>
            <a:r>
              <a:rPr lang="zh-CN" altLang="en-US"/>
              <a:t> 属性名字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window </a:t>
            </a:r>
            <a:r>
              <a:rPr lang="zh-CN" altLang="en-US"/>
              <a:t>对象属性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3063</Words>
  <Application>WPS 演示</Application>
  <PresentationFormat>宽屏</PresentationFormat>
  <Paragraphs>370</Paragraphs>
  <Slides>43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1156</cp:revision>
  <dcterms:created xsi:type="dcterms:W3CDTF">2013-01-31T00:22:00Z</dcterms:created>
  <dcterms:modified xsi:type="dcterms:W3CDTF">2021-04-17T03:49:17Z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