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8" r:id="rId4"/>
    <p:sldMasterId id="2147483662" r:id="rId5"/>
    <p:sldMasterId id="2147483666" r:id="rId6"/>
  </p:sldMasterIdLst>
  <p:notesMasterIdLst>
    <p:notesMasterId r:id="rId8"/>
  </p:notesMasterIdLst>
  <p:handoutMasterIdLst>
    <p:handoutMasterId r:id="rId54"/>
  </p:handoutMasterIdLst>
  <p:sldIdLst>
    <p:sldId id="284" r:id="rId7"/>
    <p:sldId id="288" r:id="rId9"/>
    <p:sldId id="916" r:id="rId10"/>
    <p:sldId id="871" r:id="rId11"/>
    <p:sldId id="951" r:id="rId12"/>
    <p:sldId id="1031" r:id="rId13"/>
    <p:sldId id="888" r:id="rId14"/>
    <p:sldId id="993" r:id="rId15"/>
    <p:sldId id="1028" r:id="rId16"/>
    <p:sldId id="873" r:id="rId17"/>
    <p:sldId id="953" r:id="rId18"/>
    <p:sldId id="954" r:id="rId19"/>
    <p:sldId id="955" r:id="rId20"/>
    <p:sldId id="889" r:id="rId21"/>
    <p:sldId id="879" r:id="rId22"/>
    <p:sldId id="880" r:id="rId23"/>
    <p:sldId id="956" r:id="rId24"/>
    <p:sldId id="881" r:id="rId25"/>
    <p:sldId id="882" r:id="rId26"/>
    <p:sldId id="890" r:id="rId27"/>
    <p:sldId id="884" r:id="rId28"/>
    <p:sldId id="883" r:id="rId29"/>
    <p:sldId id="885" r:id="rId30"/>
    <p:sldId id="958" r:id="rId31"/>
    <p:sldId id="967" r:id="rId32"/>
    <p:sldId id="959" r:id="rId33"/>
    <p:sldId id="962" r:id="rId34"/>
    <p:sldId id="963" r:id="rId35"/>
    <p:sldId id="964" r:id="rId36"/>
    <p:sldId id="957" r:id="rId37"/>
    <p:sldId id="961" r:id="rId38"/>
    <p:sldId id="907" r:id="rId39"/>
    <p:sldId id="1029" r:id="rId40"/>
    <p:sldId id="886" r:id="rId41"/>
    <p:sldId id="892" r:id="rId42"/>
    <p:sldId id="908" r:id="rId43"/>
    <p:sldId id="1030" r:id="rId44"/>
    <p:sldId id="909" r:id="rId45"/>
    <p:sldId id="911" r:id="rId46"/>
    <p:sldId id="895" r:id="rId47"/>
    <p:sldId id="893" r:id="rId48"/>
    <p:sldId id="966" r:id="rId49"/>
    <p:sldId id="894" r:id="rId50"/>
    <p:sldId id="1032" r:id="rId51"/>
    <p:sldId id="994" r:id="rId52"/>
    <p:sldId id="862" r:id="rId53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48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8" Type="http://schemas.openxmlformats.org/officeDocument/2006/relationships/tags" Target="tags/tag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5T14:32: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920 701,'1'0,"4"1,2 1,3 1,2-2,2 2,1 0,3-2,0 0,-1-1,1 0,-1 0,-2 0,-2 0,-1 0,-2 0,-2 0,-1 0,-2 0,-1 0,-1 0,1 0,-1 0,1 0,0 0,2 0,-1 0,2 0,1 0,0 0,1 0,-1 2,-2-2,0 0,0 0,-1 0,-2 0,1 0,0 0,1 0,-3 0,1-1,-1 1,0 0,0-1,0 1,1-1,-2 1,3-1,-1 0,1 0,0 0,-2 1,5-1,-5 1,2 0,0 0,1 0,-1 0,-1 0,0 0,1 0,-2 0,1 0,1 0,1-1,0 0,1 0,-1 0,1 0,-4 1,5-1,-3 0,-2 0,2 0,-2 1,3-1,-1 0,-2 0,0 0,0 0,1 0,-2 0,0 1,0-1,0 1,0 0,0 0,1 0,0 0,-1 0,1 0,0 0,-1 0,0 0,0-1,-3 1,1 0,-2 0,1 0,0 0,-1 0,0 0,0 0,-2-1,2 1,-4-1,2 0,-2 0,-2 0,1-2,-1 1,0 0,1 1,2 1,1 0,2 0,-1 0,1 0,1 0,0 0,1 0,-1 0,0 0,0 0,-2 0,1 1,-1 0,2-1,-3 0,0 0,1 0,0 0,-1 0,1 0,1 0,-1 0,0 0,1 0,1 0,-2 0,1 0,0 0,-1 0,-1 0,-2 0,-1 0,1 0,-3 1,3-1,0 0,-1 0,1 0,0 0,0 0,-1 0,1 0,0 0,1 0,-3 0,1 0,1 0,-1 0,1 0,-2 0,1 0,0 0,-1 0,1 0,-2 0,0 0,1 0,1 0,1 0,2 0,1 0,2 0,-4 1,4 0,-1 0,1-1,-1 1,0-1,0 0,1 0,0 0,-1 0,2 0,0 0,0 0,0 0,-2 0,2 0,-2 0,-1 0,-1 0,0 0,0 0,1 0,2 0,1 0,0 0,1 1,3 0,1 0,3 0,1 0,1-1,1 0,1 0,-1 0,1 0,-3-1,-2-1,-4 2,0 0,-1 0,1 0,0 0,1 0,1 0,2 0,1 0,0 0,3 0,0 0,-2 0,1 0,-2 0,-1 0,1 0,-3 0,0 0,-1 0,0 0,0 0,-2 0,0 0,0 0,0 0,0 0,0 0,0 0,0 0,0 0,0 0,1 0,-1 0,2 0,-1 0,0 0,1 0,0 0,-1 0,1 0,0 0,-1 0,1 0,1 0,-1 0,1 0,0 0,1 0,0 0,2 0,-2 0,3 0,-1 0,0 0,0 0,1 0,-1 0,0 0,-1 0,0 0,-3 0,1 0,-1 0,-1 0,1 0,-1 0,0 0,1 0,0 0,-1 0,2 0,0 0,1 0,-1 0,-1 0,1 0,-1 0,-1 0,0 0,1 0,-2 0,1 0,-1 0,1 0,0 0,0 0,1 0,1 0,-1 0,1 0,0 0,-1 0,0 0,-1 0,0 0,-1 0,0 0,0 0,0 0,0 0,0 0,0 0,0 0,0 0,0 0,0 0,-2 0,-4 0,0 0,0 0,3 0,1 0,-3 0,-1 0,-1 1,2 0,1-1,-1 1,2-1,-3 1,1-1,-1 0,1 0,1 0,-2 0,1 0,0 0,1 0,-1 0,0 0,1 0,0 0,-1 0,0 0,0 0,1 0,-1 0,0 0,0 0,1 0,0 0,1 0,1 0,-1 0,1 0,-1 0,1 0,0 0,-1 0,1 0,-1 0,1 0,-2 0,1 0,0 0,-2 0,-1 0,0 0,0 0,-2 0,2 0,-2 0,0 0,0 0,2 0,0 0,-2 0,1 0,0 0,0 0,-1 0,2 0,0 0,1 0,0 0,0 0,-1 0,2 0,-2 0,-1 0,1 0,0 0,-2 0,2 0,-2 0,2 0,0 0,0 0,0 0,1 0,-1 0,0 0,0 0,0 0,-1 0,1 0,0 0,0 0,0 0,1 0,0 0,2 0,-3-1,3 1,-1 0,2 0,-2 0,0 0,1 0,0 0,-1 0,2 0,-1 0,1 0,0 0,0 0,0 0,0 0,0 0,2 0,0 0,3 0,-1 0,3 1,0-1,2 0,2 0,2 0,1 0,0 0,0 0,-1 0,0 0,-1 0,-1 0,-1 0,-1 0,1 0,-4 0,0 0,-1 0,-1 0,1 0,0 0,0 0,1 1,-3-1,5 1,-2 0,4 0,0 0,-1 2,1-1,1 0,2 0,-1 1,-1-2,2 0,-4-1,2 0,-1 0,-3 0,1 0,-2 0,0 0,-1 0,0 0,-1 0,-1 0,1 0,-2 0,2 0,0 0,-1 0,1 0,0 0,-1 0,1 0,0 0,0 0,0 0,0 0,1 0,-1 0,1 0,0 0,0 0,-1 0,0-1,0 1,-2 0,0 0,-3 0,-3 0,-3 0,-2 0,-2 0,0 0,-1 0,0 0,-1 0,3 0,-3 0,3 0,1 0,0 0,0 0,3 0,0 0,2 0,0 0,0 0,-2 0,2 0,-2 0,0 0,-1 0,-1 0,1 0,0 0,-1 0,2 0,1 0,-1 0,2 0,-2 0,0 0,-1 0,-1 0,1 0,-2 0,1 0,3 0,-1 0,2 0,0 0,2 0,1 0,1 0,0 0,0 0,-2-1,2 1,-2-1,1 1,-3-1,1 0,2 1,-1 0,0 0,2 0,-1 0,1 0,0 0,0 0,-2-1,1 1,-2 0,1 0,0 0,0 0,2 0,0 0,0 0,2 0,3 0,1 0,3 0,0 0,6 0,1 0,1 0,2 0,0 0,1 0,-1 0,-2 0,-1 0,-2 0,-1 0,-3 0,-3 0,-1 0,-1 0,-1 0,-1 0,0 0,1 1,-2-1,2 0,-1 0,3 1,0 1,0-2,2 0,2 0,-1 0,0 0,2 0,0 0,0 0,0 0,-1 0,-2 0,1-1,-1 0,-4 1,2-1,-2 0,-2 1,1 0,0 0,-1 0,1 0,-1 0,1 0,0 0,1 0,0 0,2 1,-2 0,1 0,0 0,-2-1,1 0,0 0,-2 0,2 0,-1 0,-1 0,1 0,-1 0,0 0,1 0,-1 0,0 0,0 0,0 0,0 0,0 0,0 0,1 0,0 0,-1 0,0 0,0 0,-2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属性过滤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image" Target="../media/image2.png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对象与对象属性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属性的种类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数据属性（</a:t>
            </a:r>
            <a:r>
              <a:rPr lang="en-US" altLang="zh-CN"/>
              <a:t>Property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 对象中的普通属性，从字符串的键到值的映射，是最常见的属性类型。</a:t>
            </a:r>
            <a:endParaRPr lang="zh-CN" altLang="en-US" sz="2000"/>
          </a:p>
          <a:p>
            <a:pPr lvl="1"/>
            <a:r>
              <a:rPr lang="zh-CN" altLang="en-US"/>
              <a:t> 访问器属性（</a:t>
            </a:r>
            <a:r>
              <a:rPr lang="en-US" altLang="zh-CN"/>
              <a:t>Accessor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类似于读、写属性的特殊方法，访问器可以计算属性的值。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内置属性（</a:t>
            </a:r>
            <a:r>
              <a:rPr lang="en-US" altLang="zh-CN"/>
              <a:t>Internal  property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只存在于 </a:t>
            </a:r>
            <a:r>
              <a:rPr lang="en-US" altLang="zh-CN" sz="2000"/>
              <a:t>ECMAScript </a:t>
            </a:r>
            <a:r>
              <a:rPr lang="zh-CN" altLang="en-US" sz="2000"/>
              <a:t>语言规范中，不能直接访问，有可能存在间接访问方式。规范将内置属性的键置于方括号中。比如</a:t>
            </a:r>
            <a:r>
              <a:rPr lang="en-US" altLang="zh-CN" sz="2000"/>
              <a:t>[[Scope]]</a:t>
            </a:r>
            <a:r>
              <a:rPr lang="zh-CN" altLang="en-US" sz="2000"/>
              <a:t>、</a:t>
            </a:r>
            <a:r>
              <a:rPr lang="en-US" altLang="zh-CN" sz="2000"/>
              <a:t>[[Prototype]]</a:t>
            </a:r>
            <a:endParaRPr lang="en-US" altLang="zh-CN" sz="2000"/>
          </a:p>
          <a:p>
            <a:pPr lvl="2"/>
            <a:r>
              <a:rPr lang="en-US" altLang="zh-CN" sz="2000"/>
              <a:t>__proto__</a:t>
            </a:r>
            <a:r>
              <a:rPr lang="zh-CN" altLang="en-US" sz="2000"/>
              <a:t>可以访问</a:t>
            </a:r>
            <a:r>
              <a:rPr lang="en-US" altLang="zh-CN" sz="2000">
                <a:sym typeface="+mn-ea"/>
              </a:rPr>
              <a:t>[[Prototype]]</a:t>
            </a:r>
            <a:endParaRPr lang="en-US" altLang="zh-CN" sz="2000"/>
          </a:p>
          <a:p>
            <a:pPr lvl="2"/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680" y="1343025"/>
            <a:ext cx="5577840" cy="32473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343025"/>
            <a:ext cx="5014595" cy="32188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上箭头标注 9"/>
          <p:cNvSpPr/>
          <p:nvPr/>
        </p:nvSpPr>
        <p:spPr>
          <a:xfrm>
            <a:off x="2057400" y="4751705"/>
            <a:ext cx="2447925" cy="93599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修改成功？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上箭头标注 10"/>
          <p:cNvSpPr/>
          <p:nvPr/>
        </p:nvSpPr>
        <p:spPr>
          <a:xfrm>
            <a:off x="7767955" y="4751705"/>
            <a:ext cx="2447925" cy="93599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修改成功？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29640"/>
            <a:ext cx="5806440" cy="5242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左箭头标注 5"/>
          <p:cNvSpPr/>
          <p:nvPr/>
        </p:nvSpPr>
        <p:spPr>
          <a:xfrm>
            <a:off x="7107555" y="2580005"/>
            <a:ext cx="4389120" cy="1941830"/>
          </a:xfrm>
          <a:prstGeom prst="leftArrowCallout">
            <a:avLst>
              <a:gd name="adj1" fmla="val 33616"/>
              <a:gd name="adj2" fmla="val 25000"/>
              <a:gd name="adj3" fmla="val 25000"/>
              <a:gd name="adj4" fmla="val 813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为什么没有遍历到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toString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属性，输出 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true?</a:t>
            </a:r>
            <a:endParaRPr kumimoji="0" lang="en-US" altLang="zh-CN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511300"/>
            <a:ext cx="10130790" cy="3834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72140" cy="4921885"/>
          </a:xfrm>
        </p:spPr>
        <p:txBody>
          <a:bodyPr/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数据属性的特性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value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（属性的值）：对应属性的值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writable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（可写特性）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：确定属性是否可改写性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（可配置特性）：确定属性是否能删除和其他特性是否可配置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（可枚举特性）：属性是否可枚举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数据属性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7275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属性描述符（</a:t>
            </a:r>
            <a:r>
              <a:rPr lang="en-US" altLang="zh-CN"/>
              <a:t>property descriptor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属性特性描述符是一个用来查看对象属性的特性的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，该对象包含</a:t>
            </a:r>
            <a:r>
              <a:rPr lang="zh-CN" altLang="en-US" dirty="0" smtClean="0">
                <a:cs typeface="+mn-ea"/>
                <a:sym typeface="+mn-ea"/>
              </a:rPr>
              <a:t>4个属性，对应4个特性</a:t>
            </a:r>
            <a:endParaRPr lang="zh-CN" altLang="en-US" dirty="0" smtClean="0">
              <a:cs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封装了属性特性的</a:t>
            </a:r>
            <a:r>
              <a:rPr lang="zh-CN" altLang="en-US" dirty="0" smtClean="0">
                <a:cs typeface="+mn-ea"/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，方便实现数据属性特性的</a:t>
            </a:r>
            <a:r>
              <a:rPr lang="zh-CN" altLang="en-US" dirty="0" smtClean="0">
                <a:cs typeface="+mn-ea"/>
              </a:rPr>
              <a:t>设置和查询</a:t>
            </a:r>
            <a:endParaRPr lang="zh-CN" altLang="en-US" dirty="0" smtClean="0">
              <a:cs typeface="+mn-ea"/>
            </a:endParaRPr>
          </a:p>
          <a:p>
            <a:pPr marL="168275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175" y="3545840"/>
            <a:ext cx="4122420" cy="267462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1868805" y="3824605"/>
            <a:ext cx="2951480" cy="2117090"/>
          </a:xfrm>
          <a:prstGeom prst="wedgeRoundRectCallout">
            <a:avLst>
              <a:gd name="adj1" fmla="val 114178"/>
              <a:gd name="adj2" fmla="val -223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这是一个只读属性的描述符，该属性的值为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123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742440"/>
            <a:ext cx="9992360" cy="3373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Object.defineProperty(obj, prop, descriptor)</a:t>
            </a:r>
            <a:endParaRPr lang="en-US" altLang="zh-CN"/>
          </a:p>
          <a:p>
            <a:pPr lvl="1"/>
            <a:r>
              <a:rPr lang="en-US" altLang="zh-CN"/>
              <a:t>obj —— </a:t>
            </a:r>
            <a:r>
              <a:rPr lang="en-US" altLang="zh-CN">
                <a:solidFill>
                  <a:schemeClr val="tx1"/>
                </a:solidFill>
              </a:rPr>
              <a:t>要在其上定义属性的对象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prop —— </a:t>
            </a:r>
            <a:r>
              <a:rPr lang="en-US" altLang="zh-CN">
                <a:solidFill>
                  <a:schemeClr val="tx1"/>
                </a:solidFill>
              </a:rPr>
              <a:t>要定义或修改的属性的名称</a:t>
            </a:r>
            <a:endParaRPr lang="en-US" altLang="zh-CN"/>
          </a:p>
          <a:p>
            <a:pPr lvl="1"/>
            <a:r>
              <a:rPr lang="en-US" altLang="zh-CN"/>
              <a:t>descriptor —— </a:t>
            </a:r>
            <a:r>
              <a:rPr lang="en-US" altLang="zh-CN">
                <a:solidFill>
                  <a:schemeClr val="tx1"/>
                </a:solidFill>
              </a:rPr>
              <a:t>将被定义或修改的属性描述符</a:t>
            </a:r>
            <a:endParaRPr lang="en-US" altLang="zh-CN"/>
          </a:p>
          <a:p>
            <a:pPr lvl="2"/>
            <a:r>
              <a:rPr lang="en-US" altLang="zh-CN" sz="2000">
                <a:solidFill>
                  <a:srgbClr val="FF0000"/>
                </a:solidFill>
                <a:sym typeface="+mn-ea"/>
              </a:rPr>
              <a:t>value 默认为 undefined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enumerable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writable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configurable </a:t>
            </a:r>
            <a:r>
              <a:rPr lang="en-US" altLang="zh-CN" sz="2000"/>
              <a:t>默认为</a:t>
            </a:r>
            <a:r>
              <a:rPr lang="en-US" altLang="zh-CN" sz="2000" b="1"/>
              <a:t> false</a:t>
            </a: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设置属性描述符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设置属性描述符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1040130"/>
            <a:ext cx="9433560" cy="5021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6021705"/>
            <a:ext cx="5039360" cy="3804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Object.defineProperties(obj, props)</a:t>
            </a:r>
            <a:endParaRPr lang="en-US" altLang="zh-CN"/>
          </a:p>
          <a:p>
            <a:pPr lvl="1"/>
            <a:r>
              <a:rPr lang="en-US" altLang="zh-CN"/>
              <a:t>obj</a:t>
            </a:r>
            <a:endParaRPr lang="en-US" altLang="zh-CN"/>
          </a:p>
          <a:p>
            <a:pPr lvl="2"/>
            <a:r>
              <a:rPr lang="en-US" altLang="zh-CN" sz="2000"/>
              <a:t>要在其上定义属性的对象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2"/>
            <a:r>
              <a:rPr lang="en-US" altLang="zh-CN" sz="2000"/>
              <a:t>要定义</a:t>
            </a:r>
            <a:r>
              <a:rPr lang="zh-CN" altLang="en-US" sz="2000"/>
              <a:t>属性及</a:t>
            </a:r>
            <a:r>
              <a:rPr lang="en-US" altLang="zh-CN" sz="2000"/>
              <a:t>属性描述符的对象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设置属性描述符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2630" y="1663700"/>
            <a:ext cx="5463540" cy="4587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字面量定义</a:t>
            </a:r>
            <a:r>
              <a:rPr lang="zh-CN" altLang="en-US" b="1">
                <a:solidFill>
                  <a:srgbClr val="FF0000"/>
                </a:solidFill>
              </a:rPr>
              <a:t>默认</a:t>
            </a:r>
            <a:r>
              <a:rPr lang="zh-CN" altLang="en-US"/>
              <a:t>属性特性为 </a:t>
            </a:r>
            <a:r>
              <a:rPr lang="zh-CN" altLang="en-US" b="1">
                <a:solidFill>
                  <a:srgbClr val="FF0000"/>
                </a:solidFill>
              </a:rPr>
              <a:t>true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设置属性描述符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162"/>
          <a:stretch>
            <a:fillRect/>
          </a:stretch>
        </p:blipFill>
        <p:spPr>
          <a:xfrm>
            <a:off x="563880" y="2152015"/>
            <a:ext cx="11277600" cy="2758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Object.getOwnPropertyDescriptor(obj,prop) 方法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返回指定对象上一个自有属性对应的属性描述符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obj —— </a:t>
            </a:r>
            <a:r>
              <a:rPr lang="en-US" altLang="zh-CN">
                <a:solidFill>
                  <a:schemeClr val="tx1"/>
                </a:solidFill>
              </a:rPr>
              <a:t>需要查找的目标对象</a:t>
            </a:r>
            <a:endParaRPr lang="en-US" altLang="zh-CN"/>
          </a:p>
          <a:p>
            <a:pPr lvl="1"/>
            <a:r>
              <a:rPr lang="en-US" altLang="zh-CN"/>
              <a:t> prop ——</a:t>
            </a:r>
            <a:r>
              <a:rPr lang="en-US" altLang="zh-CN">
                <a:solidFill>
                  <a:schemeClr val="tx1"/>
                </a:solidFill>
              </a:rPr>
              <a:t> 目标对象内属性名称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查询属性描述符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0" y="3368040"/>
            <a:ext cx="8268335" cy="2689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查询</a:t>
            </a:r>
            <a:r>
              <a:rPr lang="zh-CN" altLang="en-US">
                <a:sym typeface="+mn-ea"/>
              </a:rPr>
              <a:t>属性描述符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59180"/>
            <a:ext cx="9715500" cy="4921885"/>
          </a:xfrm>
        </p:spPr>
        <p:txBody>
          <a:bodyPr/>
          <a:p>
            <a:r>
              <a:rPr lang="en-US" altLang="zh-CN"/>
              <a:t> Object.getOwnPropertyDescriptors(obj) </a:t>
            </a:r>
            <a:endParaRPr lang="en-US" altLang="zh-CN"/>
          </a:p>
          <a:p>
            <a:pPr lvl="1"/>
            <a:r>
              <a:rPr lang="en-US" altLang="zh-CN"/>
              <a:t> 获取一个对象的所有自身属性的描述符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2317115"/>
            <a:ext cx="52063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5100955"/>
            <a:ext cx="9997440" cy="998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25260"/>
            <a:ext cx="9171940" cy="362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Math </a:t>
            </a:r>
            <a:r>
              <a:rPr lang="zh-CN" altLang="en-US"/>
              <a:t>对象上的 </a:t>
            </a:r>
            <a:r>
              <a:rPr lang="en-US" altLang="zh-CN"/>
              <a:t>“</a:t>
            </a:r>
            <a:r>
              <a:rPr lang="en-US" altLang="zh-CN"/>
              <a:t>PI” </a:t>
            </a:r>
            <a:r>
              <a:rPr lang="zh-CN" altLang="en-US"/>
              <a:t>的属性描述符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2388870"/>
            <a:ext cx="5059680" cy="2286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48915" y="3567430"/>
            <a:ext cx="263080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Object.prototype </a:t>
            </a:r>
            <a:r>
              <a:rPr lang="zh-CN" altLang="en-US"/>
              <a:t>对象上的所有属性的属性描述符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2032000"/>
            <a:ext cx="11231880" cy="3383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5" name="直接连接符 4"/>
          <p:cNvCxnSpPr/>
          <p:nvPr/>
        </p:nvCxnSpPr>
        <p:spPr>
          <a:xfrm>
            <a:off x="6004560" y="23571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6442075" y="266128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6308090" y="297751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7138670" y="325818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6442075" y="35693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5686425" y="38557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5552440" y="41662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6655435" y="445897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655435" y="47701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6655435" y="509841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6655435" y="53600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1280" cy="4921885"/>
          </a:xfrm>
        </p:spPr>
        <p:txBody>
          <a:bodyPr/>
          <a:p>
            <a:r>
              <a:rPr lang="en-US" altLang="zh-CN">
                <a:sym typeface="+mn-ea"/>
              </a:rPr>
              <a:t> enumerable</a:t>
            </a:r>
            <a:r>
              <a:rPr lang="zh-CN" altLang="en-US">
                <a:sym typeface="+mn-ea"/>
              </a:rPr>
              <a:t>：枚举性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一般来说，系统创建的属性不可枚举，而用户创建的属性可枚举</a:t>
            </a:r>
            <a:endParaRPr lang="zh-CN" altLang="en-US"/>
          </a:p>
          <a:p>
            <a:pPr lvl="2"/>
            <a:r>
              <a:rPr lang="zh-CN" altLang="en-US" sz="2000"/>
              <a:t>通常不应该给内置的对象添加属性和方法。如果需要添加，应该设置属性不可枚举，避免破坏现有代码</a:t>
            </a:r>
            <a:endParaRPr lang="zh-CN" altLang="en-US" sz="2000"/>
          </a:p>
          <a:p>
            <a:pPr lvl="1"/>
            <a:r>
              <a:rPr lang="zh-CN" altLang="en-US"/>
              <a:t> 枚举的主要目的是判断 </a:t>
            </a:r>
            <a:r>
              <a:rPr lang="en-US" altLang="zh-CN"/>
              <a:t>for-in </a:t>
            </a:r>
            <a:r>
              <a:rPr lang="zh-CN" altLang="en-US"/>
              <a:t>循环中的那些属性应该被忽略</a:t>
            </a:r>
            <a:endParaRPr lang="zh-CN" altLang="en-US"/>
          </a:p>
          <a:p>
            <a:pPr lvl="0"/>
            <a:r>
              <a:rPr lang="zh-CN" altLang="en-US"/>
              <a:t> 枚举性影响的操作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>
                <a:solidFill>
                  <a:schemeClr val="tx1"/>
                </a:solidFill>
              </a:rPr>
              <a:t>for-in </a:t>
            </a:r>
            <a:r>
              <a:rPr lang="zh-CN" altLang="en-US">
                <a:solidFill>
                  <a:schemeClr val="tx1"/>
                </a:solidFill>
              </a:rPr>
              <a:t>循环（查看所有可遍历属性，包括原型的属性）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Object.keys()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（查看对象可遍历属性，不包括原型的属性）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JSON.stringify()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枚举性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枚举性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9321"/>
          <a:stretch>
            <a:fillRect/>
          </a:stretch>
        </p:blipFill>
        <p:spPr>
          <a:xfrm>
            <a:off x="1525905" y="1517015"/>
            <a:ext cx="6096000" cy="3823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230" y="2796540"/>
            <a:ext cx="1564640" cy="18141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obj.</a:t>
            </a:r>
            <a:r>
              <a:rPr lang="en-US" altLang="zh-CN" b="1"/>
              <a:t>propertyIsEnumerable</a:t>
            </a:r>
            <a:r>
              <a:rPr lang="en-US" altLang="zh-CN"/>
              <a:t>(prop) </a:t>
            </a:r>
            <a:endParaRPr lang="en-US" altLang="zh-CN"/>
          </a:p>
          <a:p>
            <a:r>
              <a:rPr lang="zh-CN" altLang="en-US"/>
              <a:t>创建出的对象</a:t>
            </a:r>
            <a:r>
              <a:rPr lang="en-US" altLang="zh-CN"/>
              <a:t>.propertysEnumable(</a:t>
            </a:r>
            <a:r>
              <a:rPr lang="zh-CN" altLang="en-US"/>
              <a:t>属性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返回一个布尔值，表示指定的属性是否可枚举。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枚举性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2350135"/>
            <a:ext cx="7414260" cy="36423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 smtClean="0">
                <a:cs typeface="+mn-ea"/>
                <a:sym typeface="+mn-ea"/>
              </a:rPr>
              <a:t> configurable</a:t>
            </a:r>
            <a:r>
              <a:rPr lang="zh-CN" altLang="en-US" dirty="0" smtClean="0">
                <a:cs typeface="+mn-ea"/>
                <a:sym typeface="+mn-ea"/>
              </a:rPr>
              <a:t>：</a:t>
            </a:r>
            <a:r>
              <a:rPr lang="en-US" altLang="zh-CN" dirty="0" smtClean="0">
                <a:cs typeface="+mn-ea"/>
                <a:sym typeface="+mn-ea"/>
              </a:rPr>
              <a:t>可配置特性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en-US" altLang="zh-CN" sz="2400" dirty="0" smtClean="0">
                <a:cs typeface="+mn-ea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可配置性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2358390"/>
            <a:ext cx="4947920" cy="1629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05" y="3455035"/>
            <a:ext cx="6193155" cy="2618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5810250" y="4311650"/>
              <a:ext cx="3187700" cy="247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5810250" y="4311650"/>
                <a:ext cx="3187700" cy="247650"/>
              </a:xfrm>
              <a:prstGeom prst="rect"/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50" y="6741160"/>
            <a:ext cx="783272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定义属性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zh-CN" altLang="en-US">
                <a:cs typeface="+mn-ea"/>
              </a:rPr>
              <a:t>属性不存在</a:t>
            </a:r>
            <a:r>
              <a:rPr lang="zh-CN" altLang="en-US">
                <a:solidFill>
                  <a:schemeClr val="tx1"/>
                </a:solidFill>
              </a:rPr>
              <a:t>，会创建一个新的属性，它的特性由描述符指定，若果未指定，则使用默认值。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定义属性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2879725"/>
            <a:ext cx="9799320" cy="1303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4281170"/>
            <a:ext cx="3817620" cy="2278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6813550"/>
            <a:ext cx="9403080" cy="217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定义属性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zh-CN" altLang="en-US">
                <a:solidFill>
                  <a:srgbClr val="C00000"/>
                </a:solidFill>
              </a:rPr>
              <a:t>属性已经存在</a:t>
            </a:r>
            <a:r>
              <a:rPr lang="zh-CN" altLang="en-US">
                <a:solidFill>
                  <a:schemeClr val="tx1"/>
                </a:solidFill>
              </a:rPr>
              <a:t>，会更新描述符</a:t>
            </a:r>
            <a:r>
              <a:rPr lang="zh-CN" altLang="en-US">
                <a:cs typeface="+mn-ea"/>
              </a:rPr>
              <a:t>指定</a:t>
            </a:r>
            <a:r>
              <a:rPr lang="zh-CN" altLang="en-US">
                <a:solidFill>
                  <a:schemeClr val="tx1"/>
                </a:solidFill>
              </a:rPr>
              <a:t>的属性特性。但是描述符中的特性没有对应的特性，则特性</a:t>
            </a:r>
            <a:r>
              <a:rPr lang="zh-CN" altLang="en-US">
                <a:cs typeface="+mn-ea"/>
              </a:rPr>
              <a:t>不变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定义属性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3004820"/>
            <a:ext cx="7421880" cy="2209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70" y="3004820"/>
            <a:ext cx="3909060" cy="2209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767060" y="629285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访问器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（accessor，或称为访问器），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用来间接访问</a:t>
            </a:r>
            <a:r>
              <a:rPr lang="zh-CN" altLang="en-US" sz="2000" dirty="0">
                <a:solidFill>
                  <a:schemeClr val="tx1"/>
                </a:solidFill>
              </a:rPr>
              <a:t>数据属性的方法（本质是函数），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注意：使用时访问和设置都不加括号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dirty="0" smtClean="0">
                <a:sym typeface="+mn-ea"/>
              </a:rPr>
              <a:t>访问器属性简介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7005" y="2361565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146300"/>
            <a:ext cx="4218305" cy="3757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45" y="5805170"/>
            <a:ext cx="4492625" cy="291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47680" cy="4921885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访问器属性的特性</a:t>
            </a:r>
            <a:endParaRPr lang="en-US" altLang="zh-CN"/>
          </a:p>
          <a:p>
            <a:pPr lvl="1"/>
            <a:r>
              <a:rPr lang="en-US" altLang="zh-CN" dirty="0" smtClean="0">
                <a:sym typeface="+mn-ea"/>
              </a:rPr>
              <a:t> get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读取属性时调用的函数，该函数计算读取的结果，默认是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undefined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set: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设置属性值时调用的函数，该函数接受设置的值作为参数，默认是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undefined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属性是否可枚举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访问器属性的特性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59550" y="1109345"/>
            <a:ext cx="5351780" cy="48875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访问器属性（存取器属性）定义一个或两个和属性相关的函数，这个函数定义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没有使用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而是使用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属性名和函数体没有冒号分隔。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函数体结束和下一个属性有逗号分隔。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 JavaScript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把这些函数当做对象的方法调用，函数中的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指向这个对象。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15440"/>
            <a:ext cx="5250180" cy="3246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67060" y="629285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3409950"/>
            <a:ext cx="9560560" cy="24784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5" y="1119505"/>
            <a:ext cx="3235960" cy="21958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JS对象访问器属性实例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它包含一对get和set函数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042035"/>
            <a:ext cx="5814060" cy="484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34110"/>
            <a:ext cx="7192010" cy="42818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67060" y="62820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30910"/>
            <a:ext cx="8656320" cy="5707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67060" y="62820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940" y="6841490"/>
            <a:ext cx="60979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salary.wage = 100;</a:t>
            </a:r>
            <a:endParaRPr lang="zh-CN" altLang="en-US" sz="2800"/>
          </a:p>
          <a:p>
            <a:r>
              <a:rPr lang="en-US" altLang="zh-CN" sz="2800"/>
              <a:t>100</a:t>
            </a:r>
            <a:endParaRPr lang="en-US" altLang="zh-CN" sz="2800"/>
          </a:p>
          <a:p>
            <a:r>
              <a:rPr lang="en-US" altLang="zh-CN" sz="2800"/>
              <a:t>salary.arr</a:t>
            </a:r>
            <a:endParaRPr lang="en-US" altLang="zh-CN" sz="2800"/>
          </a:p>
          <a:p>
            <a:r>
              <a:rPr lang="en-US" altLang="zh-CN" sz="2800"/>
              <a:t>[100]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81360" cy="4921885"/>
          </a:xfrm>
        </p:spPr>
        <p:txBody>
          <a:bodyPr/>
          <a:p>
            <a:r>
              <a:rPr lang="en-US" altLang="zh-CN"/>
              <a:t> JavaScript 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对象是一种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复合值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：将很多值复合在一起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无序属性的集合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，可以直接通过属性名来访问对象的属性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函数作为某一个对象的属性时，称其为该对象的方法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055" y="3830955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805555"/>
            <a:ext cx="5004435" cy="2386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55" y="6191885"/>
            <a:ext cx="4509135" cy="420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猜数字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输入值比设置值大，弹出</a:t>
            </a:r>
            <a:r>
              <a:rPr lang="en-US" altLang="zh-CN">
                <a:solidFill>
                  <a:schemeClr val="tx1"/>
                </a:solidFill>
              </a:rPr>
              <a:t>“请输入更小的值”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输入值比设置值小，弹出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“请输入更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大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的值”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输入值等于设置值，弹出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“恭喜你！”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2936240"/>
            <a:ext cx="4992370" cy="37064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308100" y="545909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68305" cy="524192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属性特性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 dirty="0" smtClean="0">
                <a:sym typeface="+mn-ea"/>
              </a:rPr>
              <a:t>get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set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en-US" altLang="zh-CN" dirty="0" smtClean="0">
                <a:cs typeface="+mn-ea"/>
                <a:sym typeface="+mn-ea"/>
              </a:rPr>
              <a:t> value  writeable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</a:t>
            </a:r>
            <a:endParaRPr lang="en-US" altLang="zh-CN" dirty="0" smtClean="0">
              <a:cs typeface="+mn-ea"/>
              <a:sym typeface="+mn-ea"/>
            </a:endParaRPr>
          </a:p>
          <a:p>
            <a:pPr lvl="0"/>
            <a:r>
              <a:rPr lang="zh-CN" altLang="en-US"/>
              <a:t> 设置属性特性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Object.defineProperty()   Object.defineProperties()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 </a:t>
            </a:r>
            <a:r>
              <a:rPr lang="zh-CN" altLang="en-US"/>
              <a:t>获取属性特性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>
                <a:sym typeface="+mn-ea"/>
              </a:rPr>
              <a:t>Object.getOwnPropertyDescriptor() Object.getOwnPropertyDescriptors()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属性特性默认值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总结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18" name="图片 17" descr="图片55555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2129790"/>
            <a:ext cx="9837420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584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设置属性的一些特性，设置权限，保护属性，比如 </a:t>
            </a:r>
            <a:r>
              <a:rPr lang="en-US" altLang="zh-CN"/>
              <a:t>Math.PI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访问器属性可用于对数据的一些计算，比如数据验证。</a:t>
            </a:r>
            <a:endParaRPr lang="zh-CN" altLang="en-US"/>
          </a:p>
          <a:p>
            <a:r>
              <a:rPr lang="zh-CN" altLang="en-US"/>
              <a:t> 对属性的封装、判断、校验、默认值等操作。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与属性和属性特性相关的方法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Object.keys(...)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Object.getOwnPropertyNames(...)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区别：是否包含可遍历的属性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可结合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一起使用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Object.prototype.propertyIsEnumerable(...)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JS 对象之扩展、密封及冻结（级别逐渐升高）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Extensible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限制添加新属性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限制可配置属性特性</a:t>
            </a:r>
            <a:b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9060" y="5549265"/>
            <a:ext cx="8246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参考链接：https://segmentfault.com/a/1190000003894119</a:t>
            </a:r>
            <a:endParaRPr lang="zh-CN" sz="2200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对象的重要性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一切数据都是通过变量（标识符）保存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对象将相应的数据封装在一起统一管理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 sz="2800"/>
              <a:t> 属性的重要性</a:t>
            </a:r>
            <a:endParaRPr lang="zh-CN" altLang="en-US" sz="2800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操作数据就是操作对象的属性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30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对象分类</a:t>
            </a:r>
            <a:endParaRPr lang="en-US" altLang="zh-CN"/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内置对象（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native 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由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ECMAScript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ea"/>
              </a:rPr>
              <a:t>非构造器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）或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构造器对象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由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sz="2000" dirty="0" smtClean="0">
                <a:solidFill>
                  <a:schemeClr val="tx1"/>
                </a:solidFill>
                <a:sym typeface="+mn-ea"/>
              </a:rPr>
              <a:t>运行中的用户自定义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种形式创建（字面量、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create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静态方法、构造函数实例化）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30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内置对象</a:t>
            </a:r>
            <a:r>
              <a:rPr lang="zh-CN" altLang="en-US"/>
              <a:t>分类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+mn-ea"/>
                <a:sym typeface="+mn-ea"/>
              </a:rPr>
              <a:t>构造器函数对象</a:t>
            </a:r>
            <a:endParaRPr lang="zh-CN" altLang="en-US">
              <a:solidFill>
                <a:schemeClr val="tx1"/>
              </a:solidFill>
              <a:latin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+mn-ea"/>
                <a:sym typeface="+mn-ea"/>
              </a:rPr>
              <a:t> 非构造器对象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对象分类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409" r="22631" b="28791"/>
          <a:stretch>
            <a:fillRect/>
          </a:stretch>
        </p:blipFill>
        <p:spPr>
          <a:xfrm>
            <a:off x="5330825" y="1221740"/>
            <a:ext cx="6265545" cy="461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52905" y="3225165"/>
            <a:ext cx="37471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ts val="32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Array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Function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Date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Math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JSON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内置</a:t>
            </a:r>
            <a:r>
              <a:rPr lang="zh-CN" altLang="en-US" dirty="0" smtClean="0"/>
              <a:t>对象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90" y="3717290"/>
            <a:ext cx="4441190" cy="345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497145412"/>
  <p:tag name="KSO_WM_UNIT_PLACING_PICTURE_USER_VIEWPORT" val="{&quot;height&quot;:7275,&quot;width&quot;:9867}"/>
</p:tagLst>
</file>

<file path=ppt/tags/tag2.xml><?xml version="1.0" encoding="utf-8"?>
<p:tagLst xmlns:p="http://schemas.openxmlformats.org/presentationml/2006/main">
  <p:tag name="KSO_WM_DOC_GUID" val="{d8469d5d-fd78-4eaa-b7c8-42dd1305db3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3898</Words>
  <Application>WPS 演示</Application>
  <PresentationFormat>宽屏</PresentationFormat>
  <Paragraphs>362</Paragraphs>
  <Slides>46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Franklin Gothic Book</vt:lpstr>
      <vt:lpstr>Office 主题​​</vt:lpstr>
      <vt:lpstr>Office 主题</vt:lpstr>
      <vt:lpstr>2_Office 主题​​</vt:lpstr>
      <vt:lpstr>3_Office 主题​​</vt:lpstr>
      <vt:lpstr>1_Office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1185</cp:revision>
  <dcterms:created xsi:type="dcterms:W3CDTF">2013-01-31T00:22:00Z</dcterms:created>
  <dcterms:modified xsi:type="dcterms:W3CDTF">2021-04-25T07:08:59Z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A1343FB4873C493D94AE2EB1D0FC4D49</vt:lpwstr>
  </property>
</Properties>
</file>