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  <p:sldMasterId id="2147483664" r:id="rId6"/>
  </p:sldMasterIdLst>
  <p:notesMasterIdLst>
    <p:notesMasterId r:id="rId8"/>
  </p:notesMasterIdLst>
  <p:handoutMasterIdLst>
    <p:handoutMasterId r:id="rId49"/>
  </p:handoutMasterIdLst>
  <p:sldIdLst>
    <p:sldId id="284" r:id="rId7"/>
    <p:sldId id="288" r:id="rId9"/>
    <p:sldId id="916" r:id="rId10"/>
    <p:sldId id="871" r:id="rId11"/>
    <p:sldId id="951" r:id="rId12"/>
    <p:sldId id="888" r:id="rId13"/>
    <p:sldId id="993" r:id="rId14"/>
    <p:sldId id="873" r:id="rId15"/>
    <p:sldId id="953" r:id="rId16"/>
    <p:sldId id="954" r:id="rId17"/>
    <p:sldId id="955" r:id="rId18"/>
    <p:sldId id="889" r:id="rId19"/>
    <p:sldId id="879" r:id="rId20"/>
    <p:sldId id="880" r:id="rId21"/>
    <p:sldId id="956" r:id="rId22"/>
    <p:sldId id="881" r:id="rId23"/>
    <p:sldId id="882" r:id="rId24"/>
    <p:sldId id="890" r:id="rId25"/>
    <p:sldId id="884" r:id="rId26"/>
    <p:sldId id="883" r:id="rId27"/>
    <p:sldId id="885" r:id="rId28"/>
    <p:sldId id="958" r:id="rId29"/>
    <p:sldId id="967" r:id="rId30"/>
    <p:sldId id="959" r:id="rId31"/>
    <p:sldId id="962" r:id="rId32"/>
    <p:sldId id="963" r:id="rId33"/>
    <p:sldId id="964" r:id="rId34"/>
    <p:sldId id="957" r:id="rId35"/>
    <p:sldId id="961" r:id="rId36"/>
    <p:sldId id="907" r:id="rId37"/>
    <p:sldId id="886" r:id="rId38"/>
    <p:sldId id="892" r:id="rId39"/>
    <p:sldId id="908" r:id="rId40"/>
    <p:sldId id="909" r:id="rId41"/>
    <p:sldId id="911" r:id="rId42"/>
    <p:sldId id="895" r:id="rId43"/>
    <p:sldId id="893" r:id="rId44"/>
    <p:sldId id="966" r:id="rId45"/>
    <p:sldId id="894" r:id="rId46"/>
    <p:sldId id="994" r:id="rId47"/>
    <p:sldId id="862" r:id="rId48"/>
  </p:sldIdLst>
  <p:sldSz cx="12192000" cy="6858000"/>
  <p:notesSz cx="6858000" cy="9144000"/>
  <p:custDataLst>
    <p:tags r:id="rId53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3" Type="http://schemas.openxmlformats.org/officeDocument/2006/relationships/tags" Target="tags/tag2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Master" Target="slideMasters/slideMaster4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var obj = {x:1};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4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对象与对象属性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929640"/>
            <a:ext cx="5806440" cy="5242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左箭头标注 5"/>
          <p:cNvSpPr/>
          <p:nvPr/>
        </p:nvSpPr>
        <p:spPr>
          <a:xfrm>
            <a:off x="7107555" y="2580005"/>
            <a:ext cx="4389120" cy="1941830"/>
          </a:xfrm>
          <a:prstGeom prst="leftArrowCallout">
            <a:avLst>
              <a:gd name="adj1" fmla="val 33616"/>
              <a:gd name="adj2" fmla="val 25000"/>
              <a:gd name="adj3" fmla="val 25000"/>
              <a:gd name="adj4" fmla="val 813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为什么没有遍历到</a:t>
            </a: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toString 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属性，输出 </a:t>
            </a: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true?</a:t>
            </a:r>
            <a:endParaRPr kumimoji="0" lang="en-US" altLang="zh-CN" sz="3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70" y="6283325"/>
            <a:ext cx="5330825" cy="4029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属性特性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355" y="1511300"/>
            <a:ext cx="10130790" cy="38347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86960" y="3846195"/>
            <a:ext cx="315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是否可控制，是否可枚举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对象与属性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访问器属性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772140" cy="4921885"/>
          </a:xfrm>
        </p:spPr>
        <p:txBody>
          <a:bodyPr/>
          <a:p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数据属性的特性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value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（属性的值）：对应属性的值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writable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（可写特性）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：确定属性是否可改写性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configurable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（可配置特性）：确定属性是否能删除和其他特性是否可配置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enumerable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（可枚举特性）：属性是否可枚举</a:t>
            </a: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数据属性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7275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属性描述符（</a:t>
            </a:r>
            <a:r>
              <a:rPr lang="en-US" altLang="zh-CN"/>
              <a:t>property descriptor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属性特性描述符是一个用来查看对象属性的特性的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对象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，该对象包含</a:t>
            </a:r>
            <a:r>
              <a:rPr lang="zh-CN" altLang="en-US" dirty="0" smtClean="0">
                <a:cs typeface="+mn-ea"/>
                <a:sym typeface="+mn-ea"/>
              </a:rPr>
              <a:t>4个属性，对应4个特性</a:t>
            </a:r>
            <a:endParaRPr lang="zh-CN" altLang="en-US" dirty="0" smtClean="0">
              <a:cs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封装了属性特性的</a:t>
            </a:r>
            <a:r>
              <a:rPr lang="zh-CN" altLang="en-US" dirty="0" smtClean="0">
                <a:cs typeface="+mn-ea"/>
              </a:rPr>
              <a:t>对象</a:t>
            </a:r>
            <a:r>
              <a:rPr lang="zh-CN" altLang="en-US">
                <a:solidFill>
                  <a:schemeClr val="tx1"/>
                </a:solidFill>
              </a:rPr>
              <a:t>，方便实现数据属性特性的</a:t>
            </a:r>
            <a:r>
              <a:rPr lang="zh-CN" altLang="en-US" dirty="0" smtClean="0">
                <a:cs typeface="+mn-ea"/>
              </a:rPr>
              <a:t>设置和查询</a:t>
            </a:r>
            <a:endParaRPr lang="zh-CN" altLang="en-US" dirty="0" smtClean="0">
              <a:cs typeface="+mn-ea"/>
            </a:endParaRPr>
          </a:p>
          <a:p>
            <a:pPr marL="168275" lvl="1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属性描述符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4175" y="3545840"/>
            <a:ext cx="4122420" cy="2674620"/>
          </a:xfrm>
          <a:prstGeom prst="rect">
            <a:avLst/>
          </a:prstGeom>
        </p:spPr>
      </p:pic>
      <p:sp>
        <p:nvSpPr>
          <p:cNvPr id="10" name="圆角矩形标注 9"/>
          <p:cNvSpPr/>
          <p:nvPr/>
        </p:nvSpPr>
        <p:spPr>
          <a:xfrm>
            <a:off x="1868805" y="3824605"/>
            <a:ext cx="2951480" cy="2117090"/>
          </a:xfrm>
          <a:prstGeom prst="wedgeRoundRectCallout">
            <a:avLst>
              <a:gd name="adj1" fmla="val 114178"/>
              <a:gd name="adj2" fmla="val -2231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algn="l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这是一个只读属性的描述符，该属性的值为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123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属性描述符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825" y="1742440"/>
            <a:ext cx="9992360" cy="33731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Object.defineProperty(obj, prop, descriptor)</a:t>
            </a:r>
            <a:endParaRPr lang="en-US" altLang="zh-CN"/>
          </a:p>
          <a:p>
            <a:pPr lvl="1"/>
            <a:r>
              <a:rPr lang="en-US" altLang="zh-CN"/>
              <a:t>obj —— </a:t>
            </a:r>
            <a:r>
              <a:rPr lang="en-US" altLang="zh-CN">
                <a:solidFill>
                  <a:schemeClr val="tx1"/>
                </a:solidFill>
              </a:rPr>
              <a:t>要在其上定义属性的对象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prop —— </a:t>
            </a:r>
            <a:r>
              <a:rPr lang="en-US" altLang="zh-CN">
                <a:solidFill>
                  <a:schemeClr val="tx1"/>
                </a:solidFill>
              </a:rPr>
              <a:t>要定义或修改的属性的名称</a:t>
            </a:r>
            <a:endParaRPr lang="en-US" altLang="zh-CN"/>
          </a:p>
          <a:p>
            <a:pPr lvl="1"/>
            <a:r>
              <a:rPr lang="en-US" altLang="zh-CN"/>
              <a:t>descriptor —— </a:t>
            </a:r>
            <a:r>
              <a:rPr lang="en-US" altLang="zh-CN">
                <a:solidFill>
                  <a:schemeClr val="tx1"/>
                </a:solidFill>
              </a:rPr>
              <a:t>将被定义或修改的属性描述符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value 默认为 undefined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enumerable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writable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configurable </a:t>
            </a:r>
            <a:r>
              <a:rPr lang="en-US" altLang="zh-CN" sz="2000"/>
              <a:t>默认为</a:t>
            </a:r>
            <a:r>
              <a:rPr lang="en-US" altLang="zh-CN" sz="2000" b="1"/>
              <a:t> false</a:t>
            </a:r>
            <a:endParaRPr lang="en-US" altLang="zh-CN" sz="2000"/>
          </a:p>
          <a:p>
            <a:pPr marL="168275" lvl="1" indent="0">
              <a:buNone/>
            </a:pPr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设置属性描述符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设置属性描述符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1052830"/>
            <a:ext cx="9433560" cy="50215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Object.defineProperties(obj, props)</a:t>
            </a:r>
            <a:endParaRPr lang="en-US" altLang="zh-CN"/>
          </a:p>
          <a:p>
            <a:pPr lvl="1"/>
            <a:r>
              <a:rPr lang="en-US" altLang="zh-CN"/>
              <a:t>obj</a:t>
            </a:r>
            <a:endParaRPr lang="en-US" altLang="zh-CN"/>
          </a:p>
          <a:p>
            <a:pPr lvl="2"/>
            <a:r>
              <a:rPr lang="en-US" altLang="zh-CN" sz="2000"/>
              <a:t>要在其上定义属性的对象</a:t>
            </a:r>
            <a:endParaRPr lang="en-US" altLang="zh-CN"/>
          </a:p>
          <a:p>
            <a:pPr lvl="1"/>
            <a:r>
              <a:rPr lang="en-US" altLang="zh-CN"/>
              <a:t>props</a:t>
            </a:r>
            <a:endParaRPr lang="en-US" altLang="zh-CN"/>
          </a:p>
          <a:p>
            <a:pPr lvl="2"/>
            <a:r>
              <a:rPr lang="en-US" altLang="zh-CN" sz="2000"/>
              <a:t>要定义</a:t>
            </a:r>
            <a:r>
              <a:rPr lang="zh-CN" altLang="en-US" sz="2000"/>
              <a:t>属性及</a:t>
            </a:r>
            <a:r>
              <a:rPr lang="en-US" altLang="zh-CN" sz="2000"/>
              <a:t>属性描述符的对象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设置属性描述符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2630" y="1663700"/>
            <a:ext cx="5463540" cy="45872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字面量定义</a:t>
            </a:r>
            <a:r>
              <a:rPr lang="zh-CN" altLang="en-US" b="1">
                <a:solidFill>
                  <a:srgbClr val="FF0000"/>
                </a:solidFill>
              </a:rPr>
              <a:t>默认</a:t>
            </a:r>
            <a:r>
              <a:rPr lang="zh-CN" altLang="en-US"/>
              <a:t>属性特性为 </a:t>
            </a:r>
            <a:r>
              <a:rPr lang="zh-CN" altLang="en-US" b="1">
                <a:solidFill>
                  <a:srgbClr val="FF0000"/>
                </a:solidFill>
              </a:rPr>
              <a:t>true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设置属性描述符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2162"/>
          <a:stretch>
            <a:fillRect/>
          </a:stretch>
        </p:blipFill>
        <p:spPr>
          <a:xfrm>
            <a:off x="563880" y="2152015"/>
            <a:ext cx="11277600" cy="27584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对象与属性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访问器属性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Object.getOwnPropertyDescriptor(obj,prop) 方法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返回指定对象上一个自有属性对应的属性描述符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 obj —— </a:t>
            </a:r>
            <a:r>
              <a:rPr lang="en-US" altLang="zh-CN">
                <a:solidFill>
                  <a:schemeClr val="tx1"/>
                </a:solidFill>
              </a:rPr>
              <a:t>需要查找的目标对象</a:t>
            </a:r>
            <a:endParaRPr lang="en-US" altLang="zh-CN"/>
          </a:p>
          <a:p>
            <a:pPr lvl="1"/>
            <a:r>
              <a:rPr lang="en-US" altLang="zh-CN"/>
              <a:t> prop ——</a:t>
            </a:r>
            <a:r>
              <a:rPr lang="en-US" altLang="zh-CN">
                <a:solidFill>
                  <a:schemeClr val="tx1"/>
                </a:solidFill>
              </a:rPr>
              <a:t> 目标对象内属性名称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查询属性描述符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700" y="3368040"/>
            <a:ext cx="8268335" cy="26898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查询</a:t>
            </a:r>
            <a:r>
              <a:rPr lang="zh-CN" altLang="en-US">
                <a:sym typeface="+mn-ea"/>
              </a:rPr>
              <a:t>属性描述符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930" y="1059180"/>
            <a:ext cx="9715500" cy="4921885"/>
          </a:xfrm>
        </p:spPr>
        <p:txBody>
          <a:bodyPr/>
          <a:p>
            <a:r>
              <a:rPr lang="en-US" altLang="zh-CN"/>
              <a:t> Object.getOwnPropertyDescriptors(obj) </a:t>
            </a:r>
            <a:endParaRPr lang="en-US" altLang="zh-CN"/>
          </a:p>
          <a:p>
            <a:pPr lvl="1"/>
            <a:r>
              <a:rPr lang="en-US" altLang="zh-CN"/>
              <a:t> 获取一个对象的所有自身属性的描述符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3385" y="2317115"/>
            <a:ext cx="5206365" cy="26295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5100955"/>
            <a:ext cx="9997440" cy="9982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查看 </a:t>
            </a:r>
            <a:r>
              <a:rPr lang="en-US" altLang="zh-CN"/>
              <a:t>Math </a:t>
            </a:r>
            <a:r>
              <a:rPr lang="zh-CN" altLang="en-US"/>
              <a:t>对象上的 </a:t>
            </a:r>
            <a:r>
              <a:rPr lang="en-US" altLang="zh-CN"/>
              <a:t>“</a:t>
            </a:r>
            <a:r>
              <a:rPr lang="en-US" altLang="zh-CN"/>
              <a:t>PI” </a:t>
            </a:r>
            <a:r>
              <a:rPr lang="zh-CN" altLang="en-US"/>
              <a:t>的属性描述符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2388870"/>
            <a:ext cx="5059680" cy="22860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2748915" y="3567430"/>
            <a:ext cx="2630805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查看 </a:t>
            </a:r>
            <a:r>
              <a:rPr lang="en-US" altLang="zh-CN"/>
              <a:t>Object.prototype </a:t>
            </a:r>
            <a:r>
              <a:rPr lang="zh-CN" altLang="en-US"/>
              <a:t>对象上的所有属性的属性描述符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540" y="2032000"/>
            <a:ext cx="11231880" cy="33832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cxnSp>
        <p:nvCxnSpPr>
          <p:cNvPr id="5" name="直接连接符 4"/>
          <p:cNvCxnSpPr/>
          <p:nvPr/>
        </p:nvCxnSpPr>
        <p:spPr>
          <a:xfrm>
            <a:off x="6004560" y="2357120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直接连接符 5"/>
          <p:cNvCxnSpPr/>
          <p:nvPr/>
        </p:nvCxnSpPr>
        <p:spPr>
          <a:xfrm>
            <a:off x="6442075" y="2661285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直接连接符 6"/>
          <p:cNvCxnSpPr/>
          <p:nvPr/>
        </p:nvCxnSpPr>
        <p:spPr>
          <a:xfrm>
            <a:off x="6308090" y="2977515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/>
          <p:nvPr/>
        </p:nvCxnSpPr>
        <p:spPr>
          <a:xfrm>
            <a:off x="7138670" y="3258185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>
          <a:xfrm>
            <a:off x="6442075" y="3569335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>
          <a:xfrm>
            <a:off x="5686425" y="3855720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>
            <a:off x="5552440" y="4166235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>
          <a:xfrm>
            <a:off x="6655435" y="4458970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>
            <a:off x="6655435" y="4770120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>
          <a:xfrm>
            <a:off x="6655435" y="5098415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/>
        </p:nvCxnSpPr>
        <p:spPr>
          <a:xfrm>
            <a:off x="6655435" y="5360035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41280" cy="4921885"/>
          </a:xfrm>
        </p:spPr>
        <p:txBody>
          <a:bodyPr/>
          <a:p>
            <a:r>
              <a:rPr lang="en-US" altLang="zh-CN">
                <a:sym typeface="+mn-ea"/>
              </a:rPr>
              <a:t> enumerable</a:t>
            </a:r>
            <a:r>
              <a:rPr lang="zh-CN" altLang="en-US">
                <a:sym typeface="+mn-ea"/>
              </a:rPr>
              <a:t>：枚举性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一般来说，系统创建的属性不可枚举，而用户创建的属性可枚举</a:t>
            </a:r>
            <a:endParaRPr lang="zh-CN" altLang="en-US"/>
          </a:p>
          <a:p>
            <a:pPr lvl="2"/>
            <a:r>
              <a:rPr lang="zh-CN" altLang="en-US" sz="2000"/>
              <a:t>通常不应该给内置的对象添加属性和方法。如果需要添加，应该设置属性不可枚举，避免破坏现有代码</a:t>
            </a:r>
            <a:endParaRPr lang="zh-CN" altLang="en-US" sz="2000"/>
          </a:p>
          <a:p>
            <a:pPr lvl="1"/>
            <a:r>
              <a:rPr lang="zh-CN" altLang="en-US"/>
              <a:t> 枚举的主要目的是判断 </a:t>
            </a:r>
            <a:r>
              <a:rPr lang="en-US" altLang="zh-CN"/>
              <a:t>for-in </a:t>
            </a:r>
            <a:r>
              <a:rPr lang="zh-CN" altLang="en-US"/>
              <a:t>循环中的那些属性应该被忽略</a:t>
            </a:r>
            <a:endParaRPr lang="zh-CN" altLang="en-US"/>
          </a:p>
          <a:p>
            <a:pPr lvl="0"/>
            <a:r>
              <a:rPr lang="zh-CN" altLang="en-US"/>
              <a:t> 枚举性影响的操作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>
                <a:solidFill>
                  <a:schemeClr val="tx1"/>
                </a:solidFill>
              </a:rPr>
              <a:t>for-in </a:t>
            </a:r>
            <a:r>
              <a:rPr lang="zh-CN" altLang="en-US">
                <a:solidFill>
                  <a:schemeClr val="tx1"/>
                </a:solidFill>
              </a:rPr>
              <a:t>循环（查看所有可遍历属性，包括原型的属性）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Object.keys()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（查看对象可遍历属性，不包括原型的属性）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JSON.stringify()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枚举性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枚举性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9321"/>
          <a:stretch>
            <a:fillRect/>
          </a:stretch>
        </p:blipFill>
        <p:spPr>
          <a:xfrm>
            <a:off x="1525905" y="1517015"/>
            <a:ext cx="6096000" cy="38239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230" y="2796540"/>
            <a:ext cx="1564640" cy="18141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6.html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obj.</a:t>
            </a:r>
            <a:r>
              <a:rPr lang="en-US" altLang="zh-CN" b="1"/>
              <a:t>propertyIsEnumerable</a:t>
            </a:r>
            <a:r>
              <a:rPr lang="en-US" altLang="zh-CN"/>
              <a:t>(prop) </a:t>
            </a:r>
            <a:endParaRPr lang="en-US" altLang="zh-CN"/>
          </a:p>
          <a:p>
            <a:pPr lvl="1"/>
            <a:r>
              <a:rPr lang="en-US" altLang="zh-CN"/>
              <a:t>返回一个布尔值，表示指定的属性是否可枚举。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枚举性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0" y="2350135"/>
            <a:ext cx="7414260" cy="36423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7.html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dirty="0" smtClean="0">
                <a:cs typeface="+mn-ea"/>
                <a:sym typeface="+mn-ea"/>
              </a:rPr>
              <a:t> configurable</a:t>
            </a:r>
            <a:r>
              <a:rPr lang="zh-CN" altLang="en-US" dirty="0" smtClean="0">
                <a:cs typeface="+mn-ea"/>
                <a:sym typeface="+mn-ea"/>
              </a:rPr>
              <a:t>：</a:t>
            </a:r>
            <a:r>
              <a:rPr lang="en-US" altLang="zh-CN" dirty="0" smtClean="0">
                <a:cs typeface="+mn-ea"/>
                <a:sym typeface="+mn-ea"/>
              </a:rPr>
              <a:t>可配置特性</a:t>
            </a:r>
            <a:endParaRPr lang="en-US" altLang="zh-CN" dirty="0" smtClean="0">
              <a:cs typeface="+mn-ea"/>
              <a:sym typeface="+mn-ea"/>
            </a:endParaRPr>
          </a:p>
          <a:p>
            <a:pPr lvl="1"/>
            <a:r>
              <a:rPr lang="en-US" altLang="zh-CN" sz="2400" dirty="0" smtClean="0">
                <a:cs typeface="+mn-ea"/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确定属性是否能删除和其他特性是否可配置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可配置性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0" y="2358390"/>
            <a:ext cx="4947920" cy="162941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105" y="3455035"/>
            <a:ext cx="6193155" cy="26187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8.html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定义属性</a:t>
            </a:r>
            <a:endParaRPr lang="en-US" altLang="zh-CN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如果</a:t>
            </a:r>
            <a:r>
              <a:rPr lang="zh-CN" altLang="en-US">
                <a:cs typeface="+mn-ea"/>
              </a:rPr>
              <a:t>属性不存在</a:t>
            </a:r>
            <a:r>
              <a:rPr lang="zh-CN" altLang="en-US">
                <a:solidFill>
                  <a:schemeClr val="tx1"/>
                </a:solidFill>
              </a:rPr>
              <a:t>，会创建一个新的属性，它的特性由描述符指定，若果未指定，则使用默认值。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定义属性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540" y="2879725"/>
            <a:ext cx="9799320" cy="13030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40" y="4281170"/>
            <a:ext cx="3817620" cy="22783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9.html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定义属性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如果</a:t>
            </a:r>
            <a:r>
              <a:rPr lang="zh-CN" altLang="en-US">
                <a:solidFill>
                  <a:srgbClr val="C00000"/>
                </a:solidFill>
              </a:rPr>
              <a:t>属性已经存在</a:t>
            </a:r>
            <a:r>
              <a:rPr lang="zh-CN" altLang="en-US">
                <a:solidFill>
                  <a:schemeClr val="tx1"/>
                </a:solidFill>
              </a:rPr>
              <a:t>，会更新描述符</a:t>
            </a:r>
            <a:r>
              <a:rPr lang="zh-CN" altLang="en-US">
                <a:cs typeface="+mn-ea"/>
              </a:rPr>
              <a:t>指定</a:t>
            </a:r>
            <a:r>
              <a:rPr lang="zh-CN" altLang="en-US">
                <a:solidFill>
                  <a:schemeClr val="tx1"/>
                </a:solidFill>
              </a:rPr>
              <a:t>的属性特性。但是描述符中的特性没有对应的特性，则特性</a:t>
            </a:r>
            <a:r>
              <a:rPr lang="zh-CN" altLang="en-US">
                <a:cs typeface="+mn-ea"/>
              </a:rPr>
              <a:t>不变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定义属性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" y="3004820"/>
            <a:ext cx="7421880" cy="22098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970" y="3004820"/>
            <a:ext cx="3909060" cy="22098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文本框 8"/>
          <p:cNvSpPr txBox="1"/>
          <p:nvPr/>
        </p:nvSpPr>
        <p:spPr>
          <a:xfrm>
            <a:off x="10767060" y="629285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10.html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对象与属性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访问器属性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对象与属性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访问器属性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47680" cy="4921885"/>
          </a:xfrm>
        </p:spPr>
        <p:txBody>
          <a:bodyPr/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访问器属性的特性</a:t>
            </a:r>
            <a:endParaRPr lang="en-US" altLang="zh-CN"/>
          </a:p>
          <a:p>
            <a:pPr lvl="1"/>
            <a:r>
              <a:rPr lang="en-US" altLang="zh-CN" dirty="0" smtClean="0">
                <a:sym typeface="+mn-ea"/>
              </a:rPr>
              <a:t> get</a:t>
            </a:r>
            <a:r>
              <a:rPr lang="zh-CN" altLang="en-US" dirty="0" smtClean="0">
                <a:sym typeface="+mn-ea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读取属性时调用的函数，该函数计算读取的结果，默认是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undefined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set: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设置属性值时调用的函数，该函数接受设置的值作为参数，默认是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undefined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configurable: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确定属性是否能删除和其他特性是否可配置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enumerable: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属性是否可枚举</a:t>
            </a: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访问器属性的特性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设置访问器属性特性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59550" y="1109345"/>
            <a:ext cx="5351780" cy="488759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fontAlgn="auto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访问器属性（存取器属性）定义一个或两个和属性相关的函数，这个函数定义没有使用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关键字，而是使用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属性名和函数体没有冒号分隔。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函数体结束和下一个属性有逗号分隔。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 JavaScript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把这些函数当做对象的方法调用，函数中的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指向这个对象。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615440"/>
            <a:ext cx="5250180" cy="32461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767060" y="629285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设置访问器属性特性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805" y="3409950"/>
            <a:ext cx="9560560" cy="24784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05" y="1119505"/>
            <a:ext cx="3235960" cy="219583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设置访问器属性特性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134110"/>
            <a:ext cx="7192010" cy="42818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767060" y="62820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设置访问器属性特性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930910"/>
            <a:ext cx="8656320" cy="57073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767060" y="62820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猜数字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输入值比设置值大，弹出</a:t>
            </a:r>
            <a:r>
              <a:rPr lang="en-US" altLang="zh-CN">
                <a:solidFill>
                  <a:schemeClr val="tx1"/>
                </a:solidFill>
              </a:rPr>
              <a:t>“请输入更小的值”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输入值比设置值小，弹出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“请输入更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大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的值”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输入值等于设置值，弹出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“恭喜你！”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2270" y="2936240"/>
            <a:ext cx="4992370" cy="37064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308100" y="545909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68305" cy="524192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属性特性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 dirty="0" smtClean="0">
                <a:sym typeface="+mn-ea"/>
              </a:rPr>
              <a:t>get 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set</a:t>
            </a:r>
            <a:endParaRPr lang="en-US" altLang="zh-CN" dirty="0" smtClean="0">
              <a:cs typeface="+mn-ea"/>
              <a:sym typeface="+mn-ea"/>
            </a:endParaRPr>
          </a:p>
          <a:p>
            <a:pPr lvl="1"/>
            <a:r>
              <a:rPr lang="en-US" altLang="zh-CN" dirty="0" smtClean="0">
                <a:cs typeface="+mn-ea"/>
                <a:sym typeface="+mn-ea"/>
              </a:rPr>
              <a:t> value  writeable</a:t>
            </a:r>
            <a:endParaRPr lang="en-US" altLang="zh-CN" dirty="0" smtClean="0">
              <a:cs typeface="+mn-ea"/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configurable</a:t>
            </a:r>
            <a:endParaRPr lang="en-US" altLang="zh-CN" dirty="0" smtClean="0">
              <a:cs typeface="+mn-ea"/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enumerable</a:t>
            </a:r>
            <a:endParaRPr lang="en-US" altLang="zh-CN" dirty="0" smtClean="0">
              <a:cs typeface="+mn-ea"/>
              <a:sym typeface="+mn-ea"/>
            </a:endParaRPr>
          </a:p>
          <a:p>
            <a:pPr lvl="0"/>
            <a:r>
              <a:rPr lang="zh-CN" altLang="en-US"/>
              <a:t> 设置属性特性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en-US" altLang="zh-CN">
                <a:sym typeface="+mn-ea"/>
              </a:rPr>
              <a:t>Object.defineProperty()   Object.defineProperties()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 </a:t>
            </a:r>
            <a:r>
              <a:rPr lang="zh-CN" altLang="en-US"/>
              <a:t>获取属性特性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>
                <a:sym typeface="+mn-ea"/>
              </a:rPr>
              <a:t>Object.getOwnPropertyDescriptor() Object.getOwnPropertyDescriptors()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总结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属性特性默认值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总结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18" name="图片 17" descr="图片55555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4170" y="2129790"/>
            <a:ext cx="9837420" cy="28041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5840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设置属性的一些特性，设置权限，保护属性，比如 </a:t>
            </a:r>
            <a:r>
              <a:rPr lang="en-US" altLang="zh-CN"/>
              <a:t>Math.PI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 访问器属性可用于对数据的一些计算，比如数据验证。</a:t>
            </a:r>
            <a:endParaRPr lang="zh-CN" altLang="en-US"/>
          </a:p>
          <a:p>
            <a:r>
              <a:rPr lang="zh-CN" altLang="en-US"/>
              <a:t> 对属性的封装、判断、校验、默认值等操作。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81360" cy="4921885"/>
          </a:xfrm>
        </p:spPr>
        <p:txBody>
          <a:bodyPr/>
          <a:p>
            <a:r>
              <a:rPr lang="en-US" altLang="zh-CN"/>
              <a:t> JavaScript </a:t>
            </a:r>
            <a:r>
              <a:rPr lang="zh-CN" altLang="en-US"/>
              <a:t>对象</a:t>
            </a:r>
            <a:endParaRPr lang="zh-CN" altLang="en-US"/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对象是一种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复合值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：将很多值复合在一起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无序属性的集合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，可以直接通过属性名来访问对象的属性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函数作为某一个对象的属性时，称其为该对象的方法</a:t>
            </a: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对象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1055" y="3830955"/>
            <a:ext cx="3771900" cy="2191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45" y="3805555"/>
            <a:ext cx="5004435" cy="2386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80" y="6093460"/>
            <a:ext cx="4700905" cy="2127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</a:t>
            </a:r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章相关内容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 总结相关知识点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对象的重要性</a:t>
            </a:r>
            <a:endParaRPr lang="en-US" altLang="zh-CN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一切数据都是通过变量（标识符）保存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对象将相应的数据封装在一起统一管理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 sz="2800"/>
              <a:t> 属性的重要性</a:t>
            </a:r>
            <a:endParaRPr lang="zh-CN" altLang="en-US" sz="2800"/>
          </a:p>
          <a:p>
            <a:pPr lvl="1"/>
            <a:r>
              <a:rPr lang="zh-CN" altLang="en-US" sz="2400"/>
              <a:t> </a:t>
            </a:r>
            <a:r>
              <a:rPr lang="zh-CN" altLang="en-US" sz="2400">
                <a:solidFill>
                  <a:schemeClr val="tx1"/>
                </a:solidFill>
              </a:rPr>
              <a:t>操作数据就是操作对象的属性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对象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3307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对象分类</a:t>
            </a:r>
            <a:endParaRPr lang="en-US" altLang="zh-CN"/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内置对象（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native object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2"/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由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ECMAScript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规范定义的</a:t>
            </a:r>
            <a:r>
              <a:rPr lang="zh-CN" altLang="en-US" sz="2000" dirty="0">
                <a:solidFill>
                  <a:schemeClr val="accent3"/>
                </a:solidFill>
                <a:cs typeface="+mn-ea"/>
                <a:sym typeface="+mn-ea"/>
              </a:rPr>
              <a:t>非构造器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）或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构造器对象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Boolean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宿主对象（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host object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由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解析器所嵌入的宿主环境定义的（如：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window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document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dirty="0" smtClean="0">
                <a:solidFill>
                  <a:schemeClr val="tx1"/>
                </a:solidFill>
                <a:sym typeface="+mn-ea"/>
              </a:rPr>
              <a:t>自定义对象（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user-defined object</a:t>
            </a:r>
            <a:r>
              <a:rPr lang="zh-CN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dirty="0" smtClean="0">
              <a:solidFill>
                <a:schemeClr val="tx1"/>
              </a:solidFill>
              <a:sym typeface="+mn-ea"/>
            </a:endParaRPr>
          </a:p>
          <a:p>
            <a:pPr lvl="2"/>
            <a:r>
              <a:rPr lang="zh-CN" sz="2000" dirty="0" smtClean="0">
                <a:solidFill>
                  <a:schemeClr val="tx1"/>
                </a:solidFill>
                <a:sym typeface="+mn-ea"/>
              </a:rPr>
              <a:t>运行中的用户自定义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代码创建的对象</a:t>
            </a:r>
            <a:endParaRPr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lvl="2"/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种形式创建（字面量、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create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静态方法、构造函数实例化）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对象分类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3307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内置对象</a:t>
            </a:r>
            <a:r>
              <a:rPr lang="zh-CN" altLang="en-US"/>
              <a:t>分类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latin typeface="+mn-ea"/>
                <a:sym typeface="+mn-ea"/>
              </a:rPr>
              <a:t>构造器函数对象</a:t>
            </a:r>
            <a:endParaRPr lang="zh-CN" altLang="en-US">
              <a:solidFill>
                <a:schemeClr val="tx1"/>
              </a:solidFill>
              <a:latin typeface="+mn-ea"/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+mn-ea"/>
                <a:sym typeface="+mn-ea"/>
              </a:rPr>
              <a:t> 非构造器对象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168275" lvl="1" indent="0">
              <a:buNone/>
            </a:pPr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对象分类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409" r="22631" b="28791"/>
          <a:stretch>
            <a:fillRect/>
          </a:stretch>
        </p:blipFill>
        <p:spPr>
          <a:xfrm>
            <a:off x="5330825" y="1221740"/>
            <a:ext cx="6265545" cy="4619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52905" y="3225165"/>
            <a:ext cx="374713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ts val="32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思考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ts val="32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typeof   Array//function</a:t>
            </a:r>
            <a:b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typeof   Function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ts val="32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typeof   Date</a:t>
            </a:r>
            <a:b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typeof   Math//object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ts val="32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typeof   JSON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属性的种类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数据属性（</a:t>
            </a:r>
            <a:r>
              <a:rPr lang="en-US" altLang="zh-CN"/>
              <a:t>Property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 sz="2000"/>
              <a:t> 对象中的普通属性，从字符串的键到值的映射，是最常见的属性类型。</a:t>
            </a:r>
            <a:endParaRPr lang="zh-CN" altLang="en-US" sz="2000"/>
          </a:p>
          <a:p>
            <a:pPr lvl="1"/>
            <a:r>
              <a:rPr lang="zh-CN" altLang="en-US"/>
              <a:t> 访问器属性（</a:t>
            </a:r>
            <a:r>
              <a:rPr lang="en-US" altLang="zh-CN"/>
              <a:t>Accessor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 sz="2000"/>
              <a:t>类似于读、写属性的特殊方法，访问器可以计算属性的值。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内置属性（</a:t>
            </a:r>
            <a:r>
              <a:rPr lang="en-US" altLang="zh-CN"/>
              <a:t>Internal  property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 sz="2000"/>
              <a:t>只存在于 </a:t>
            </a:r>
            <a:r>
              <a:rPr lang="en-US" altLang="zh-CN" sz="2000"/>
              <a:t>ECMAScript </a:t>
            </a:r>
            <a:r>
              <a:rPr lang="zh-CN" altLang="en-US" sz="2000"/>
              <a:t>语言规范中，不能直接访问，有可能存在间接访问方式。规范将内置属性的键置于方括号中。比如</a:t>
            </a:r>
            <a:r>
              <a:rPr lang="en-US" altLang="zh-CN" sz="2000"/>
              <a:t>[[Scope]]</a:t>
            </a:r>
            <a:r>
              <a:rPr lang="zh-CN" altLang="en-US" sz="2000"/>
              <a:t>、</a:t>
            </a:r>
            <a:r>
              <a:rPr lang="en-US" altLang="zh-CN" sz="2000"/>
              <a:t>[[Prototype]]</a:t>
            </a:r>
            <a:endParaRPr lang="en-US" altLang="zh-CN" sz="2000"/>
          </a:p>
          <a:p>
            <a:pPr lvl="2"/>
            <a:r>
              <a:rPr lang="en-US" altLang="zh-CN" sz="2000"/>
              <a:t>__proto__</a:t>
            </a:r>
            <a:r>
              <a:rPr lang="zh-CN" altLang="en-US" sz="2000"/>
              <a:t>可以访问</a:t>
            </a:r>
            <a:r>
              <a:rPr lang="en-US" altLang="zh-CN" sz="2000">
                <a:sym typeface="+mn-ea"/>
              </a:rPr>
              <a:t>[[Prototype]]</a:t>
            </a:r>
            <a:endParaRPr lang="en-US" altLang="zh-CN" sz="2000"/>
          </a:p>
          <a:p>
            <a:pPr lvl="2"/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属性分类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2680" y="1343025"/>
            <a:ext cx="5577840" cy="32473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5" y="1343025"/>
            <a:ext cx="5014595" cy="32188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0" name="上箭头标注 9"/>
          <p:cNvSpPr/>
          <p:nvPr/>
        </p:nvSpPr>
        <p:spPr>
          <a:xfrm>
            <a:off x="2057400" y="4751705"/>
            <a:ext cx="2447925" cy="935990"/>
          </a:xfrm>
          <a:prstGeom prst="up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修改成功？</a:t>
            </a: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上箭头标注 10"/>
          <p:cNvSpPr/>
          <p:nvPr/>
        </p:nvSpPr>
        <p:spPr>
          <a:xfrm>
            <a:off x="7767955" y="4751705"/>
            <a:ext cx="2447925" cy="935990"/>
          </a:xfrm>
          <a:prstGeom prst="up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修改成功？</a:t>
            </a: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tags/tag1.xml><?xml version="1.0" encoding="utf-8"?>
<p:tagLst xmlns:p="http://schemas.openxmlformats.org/presentationml/2006/main">
  <p:tag name="REFSHAPE" val="497145412"/>
  <p:tag name="KSO_WM_UNIT_PLACING_PICTURE_USER_VIEWPORT" val="{&quot;height&quot;:7275,&quot;width&quot;:9867}"/>
</p:tagLst>
</file>

<file path=ppt/tags/tag2.xml><?xml version="1.0" encoding="utf-8"?>
<p:tagLst xmlns:p="http://schemas.openxmlformats.org/presentationml/2006/main">
  <p:tag name="KSO_WM_DOC_GUID" val="{d8469d5d-fd78-4eaa-b7c8-42dd1305db3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3018</Words>
  <Application>WPS 演示</Application>
  <PresentationFormat>宽屏</PresentationFormat>
  <Paragraphs>318</Paragraphs>
  <Slides>41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Wingdings</vt:lpstr>
      <vt:lpstr>Times New Roman</vt:lpstr>
      <vt:lpstr>Arial Unicode MS</vt:lpstr>
      <vt:lpstr>Calibri</vt:lpstr>
      <vt:lpstr>Franklin Gothic Book</vt:lpstr>
      <vt:lpstr>Office 主题​​</vt:lpstr>
      <vt:lpstr>Office 主题</vt:lpstr>
      <vt:lpstr>2_Office 主题​​</vt:lpstr>
      <vt:lpstr>3_Office 主题​​</vt:lpstr>
      <vt:lpstr>1_Office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婧</cp:lastModifiedBy>
  <cp:revision>1162</cp:revision>
  <dcterms:created xsi:type="dcterms:W3CDTF">2013-01-31T00:22:00Z</dcterms:created>
  <dcterms:modified xsi:type="dcterms:W3CDTF">2021-05-11T11:46:03Z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3B692893E6C54E1AB3C00BC9820B5871</vt:lpwstr>
  </property>
</Properties>
</file>