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259" r:id="rId3"/>
    <p:sldId id="1267" r:id="rId4"/>
    <p:sldId id="1275" r:id="rId6"/>
    <p:sldId id="1289" r:id="rId7"/>
    <p:sldId id="1290" r:id="rId8"/>
    <p:sldId id="1276" r:id="rId9"/>
    <p:sldId id="1191" r:id="rId10"/>
    <p:sldId id="1292" r:id="rId11"/>
    <p:sldId id="1273" r:id="rId12"/>
    <p:sldId id="1306" r:id="rId13"/>
    <p:sldId id="1278" r:id="rId14"/>
    <p:sldId id="1203" r:id="rId15"/>
    <p:sldId id="1285" r:id="rId16"/>
    <p:sldId id="1293" r:id="rId17"/>
    <p:sldId id="1198" r:id="rId18"/>
    <p:sldId id="1287" r:id="rId19"/>
    <p:sldId id="1304" r:id="rId20"/>
    <p:sldId id="1286" r:id="rId21"/>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545" autoAdjust="0"/>
  </p:normalViewPr>
  <p:slideViewPr>
    <p:cSldViewPr snapToObjects="1">
      <p:cViewPr varScale="1">
        <p:scale>
          <a:sx n="102" d="100"/>
          <a:sy n="102" d="100"/>
        </p:scale>
        <p:origin x="-798" y="-96"/>
      </p:cViewPr>
      <p:guideLst>
        <p:guide orient="horz" pos="1467"/>
        <p:guide pos="1930"/>
        <p:guide pos="759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66"/>
        <p:guide pos="2175"/>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1214 394,'-1'3,"1"1,1 0,-1-1,0 0,0 0,1 0,-1 0,3 1,-3-1,0-6,0-1,0 1,0 0,0-1,0 1,0 0,0-1,1 1,0 0,1 0,3 3,-2 1,0 0,0 0,-2 2,-1 1,0-1,0 0,0 1,1-1,2-1,0-2,0-1,0-1,0-1,-2 0,0 0,-2-1,-2 2,0 0,0-1,0 3,2 3,1 1,0-1,0 0,0 0,0 0,0 0,3 0,0-1,0-2,0 1,0-1,1 0,0-2,-2-2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1267 394,'0'3,"0"0,0 1,0-1,0 0,0 0,3-1,0-3,-1-3,0-1,0 2,-1 0,0 0,2 3,-2 3,2 1,-1 0,-1-1,3-3,0-2,-3-1,1 0,0-1,-2 1,-1 0,0 0,-1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1372 601,'3'0,"-2"3,0 0,-1 0,0 1,0-1,0 0,0 0,-1-6,1 0,0 0,0 0,0-1,1 1,1-1,-1 0,2 2,0 2,0 0,0 1,-2 3,0-1,1 0,0 0,1-1,0-2,2 0,-1-3,-1 1,-1-1,-1 0,-1 0,0 0,0 0,0 0,-1 0,-2 2,-1 2,0 3,2 0,2-1,0 1,0 1,0-1,0-1,3 0,0-3,0 0,1 0,-1 0,0-1,2-1,-1-1,-1 1,0 0,0-1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1436 581,'-1'3,"2"1,0 0,0 0,-1-1,4-1,0-6,-2-1,-1 2,1 0,-2 0,1-1,2 7,-1 0,0 0,-1 0,2-1,0 0,0-5,-2-2,0 2,0 0,-1 0,0 0,0 0,-1 0,-1 0,-1 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1562 676,'1'4,"0"-1,-1 1,0-1,0 0,0 0,-1 0,1-7,0-1,2 0,-1 0,0 2,2 1,0 1,1 1,-1 1,-2 2,0 0,-1 0,0 0,1 0,2-2,0-1,0 0,0-1,0-1,1 0,-1 0,0 0,-1-1,-1 0,-1 0,-3 2,0 1,0 0,0 1,0 3,2-1,0 1,1 0,0 0,1 0,2-3,0 0,0-1,0 0,0-1,1-2,-2 0,-1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1620 667,'1'6,"1"-1,-1-1,-1-1,1 0,0 0,2-1,0-2,-1-4,-1 0,-1 1,0-1,0 1,0 0,0 0,0 0,0 7,1-1,2 1,-2 0,2-1,-1 0,1-4,0-1,0-1,-2 0,0-1,0 1,-1 0,0 0,0 0,0 0,-2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145 822,'1'0,"4"0,7 0,1 2,2 0,4 1,4 2,3-1,-1-3,-5-1,1 0,0 0,-3 0,0 0,-3 0,-2 0,-1 0,-4 0,-1 0,0 0,0 0,-1 0,1 0,0 0,-2 0,2 0,0 0,1 0,-1 0,0 0,-1 0,3 0,-1 0,1 0,-1 0,2 0,2 0,-1 0,3 0,-1 0,2 0,1 0,-1-2,-3 1,0-1,0-1,0 2,-2-2,1 0,-1 2,-1-1,-1 0,1 1,-2 0,2-2,-2 2,1 0,1 0,0-2,-2 2,0 0,0 0,-2 1,0 0,0 0,0 0,-1 0,1 0,0 0,0 0,2 0,-2 0,2 0,-2 0,2 0,1 0,1 0,-1 0,2 0,0 0,2 0,0 0,-1 0,-1 0,2 0,-4 0,2 0,-1 0,-2 0,1 0,0 0,-1 0,0 0,1 0,1 0,-1 0,1 0,-1 0,2 0,0 0,3 0,1 1,-4-1,3 0,-3 0,-1 0,-1 0,-1 0,0 0,-1 0,0 0,0 0,1 0,0 0,1 0,-1 0,1 0,1 0,-1 0,1 0,-3 0,0 0,-1 0,0 0,-2 0,0 0,1 0,-1 0,1 0,0 0,7 0,1-1,-1-2,3 2,-4 0,-1-1,-7 2,1 0,-2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5-16T16:28:1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245 616,'3'1,"2"0,6 2,2-1,4 1,4-2,4 1,-1-2,6 0,4 0,0 0,-6 0,-1 0,0 0,4 0,-7 0,-3 0,-3 0,-3 0,0 0,-2 0,-1 0,-2 0,-2 0,0 0,-1 0,-2 0,-1 0,2 0,0 0,0 0,1 0,2 0,1 0,0 0,0 0,1 0,-2 0,-1 0,-1 0,-2 0,0 0,-1 0,0 0,-1 0,1 0,1 0,0 0,1 0,-1 0,1 0,1 0,-2 0,-1 0,1 0,0 0,2 0,-3 0,2 0,-1 0,0 0,-1 0,0 0,0 0,-2 0,0 0,0 0,-1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12.png"/><Relationship Id="rId7" Type="http://schemas.openxmlformats.org/officeDocument/2006/relationships/customXml" Target="../ink/ink4.xml"/><Relationship Id="rId6" Type="http://schemas.openxmlformats.org/officeDocument/2006/relationships/image" Target="../media/image11.png"/><Relationship Id="rId5" Type="http://schemas.openxmlformats.org/officeDocument/2006/relationships/customXml" Target="../ink/ink3.xml"/><Relationship Id="rId4" Type="http://schemas.openxmlformats.org/officeDocument/2006/relationships/image" Target="../media/image10.png"/><Relationship Id="rId3" Type="http://schemas.openxmlformats.org/officeDocument/2006/relationships/customXml" Target="../ink/ink2.xml"/><Relationship Id="rId2" Type="http://schemas.openxmlformats.org/officeDocument/2006/relationships/image" Target="../media/image9.png"/><Relationship Id="rId14" Type="http://schemas.openxmlformats.org/officeDocument/2006/relationships/notesSlide" Target="../notesSlides/notesSlide4.xml"/><Relationship Id="rId13" Type="http://schemas.openxmlformats.org/officeDocument/2006/relationships/slideLayout" Target="../slideLayouts/slideLayout9.xml"/><Relationship Id="rId12" Type="http://schemas.openxmlformats.org/officeDocument/2006/relationships/image" Target="../media/image14.png"/><Relationship Id="rId11" Type="http://schemas.openxmlformats.org/officeDocument/2006/relationships/customXml" Target="../ink/ink6.xml"/><Relationship Id="rId10" Type="http://schemas.openxmlformats.org/officeDocument/2006/relationships/image" Target="../media/image13.png"/><Relationship Id="rId1"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customXml" Target="../ink/ink8.xml"/><Relationship Id="rId3" Type="http://schemas.openxmlformats.org/officeDocument/2006/relationships/image" Target="../media/image16.png"/><Relationship Id="rId2" Type="http://schemas.openxmlformats.org/officeDocument/2006/relationships/customXml" Target="../ink/ink7.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
        <p:nvSpPr>
          <p:cNvPr id="16" name="文本框 15"/>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的方法，原型方法是实例化对象</a:t>
            </a:r>
            <a:r>
              <a:rPr lang="zh-CN" altLang="en-US" sz="1800" dirty="0">
                <a:solidFill>
                  <a:srgbClr val="FF0000"/>
                </a:solidFill>
                <a:sym typeface="+mn-ea"/>
              </a:rPr>
              <a:t>（对象）</a:t>
            </a:r>
            <a:r>
              <a:rPr lang="zh-CN" altLang="en-US" sz="1800" dirty="0">
                <a:solidFill>
                  <a:schemeClr val="tx1"/>
                </a:solidFill>
                <a:sym typeface="+mn-ea"/>
              </a:rPr>
              <a:t>的原型的方法</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5" name="文本框 4"/>
          <p:cNvSpPr txBox="1"/>
          <p:nvPr/>
        </p:nvSpPr>
        <p:spPr>
          <a:xfrm>
            <a:off x="9553575" y="5661660"/>
            <a:ext cx="1282065" cy="460375"/>
          </a:xfrm>
          <a:prstGeom prst="rect">
            <a:avLst/>
          </a:prstGeom>
          <a:noFill/>
        </p:spPr>
        <p:txBody>
          <a:bodyPr wrap="none" rtlCol="0" anchor="t">
            <a:spAutoFit/>
          </a:bodyPr>
          <a:p>
            <a:r>
              <a:rPr lang="en-US" altLang="zh-CN" sz="2400">
                <a:latin typeface="微软雅黑" panose="020B0503020204020204" pitchFamily="34" charset="-122"/>
                <a:ea typeface="微软雅黑" panose="020B0503020204020204" pitchFamily="34" charset="-122"/>
                <a:cs typeface="Times New Roman" panose="02020603050405020304" charset="0"/>
                <a:sym typeface="+mn-ea"/>
              </a:rPr>
              <a:t>20.html</a:t>
            </a:r>
            <a:endParaRPr lang="en-US" altLang="zh-CN" sz="240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7" name="文本框 6"/>
          <p:cNvSpPr txBox="1"/>
          <p:nvPr/>
        </p:nvSpPr>
        <p:spPr>
          <a:xfrm>
            <a:off x="9553575" y="5661660"/>
            <a:ext cx="1282065" cy="460375"/>
          </a:xfrm>
          <a:prstGeom prst="rect">
            <a:avLst/>
          </a:prstGeom>
          <a:noFill/>
        </p:spPr>
        <p:txBody>
          <a:bodyPr wrap="none" rtlCol="0" anchor="t">
            <a:spAutoFit/>
          </a:bodyPr>
          <a:p>
            <a:r>
              <a:rPr lang="en-US" altLang="zh-CN" sz="2400">
                <a:latin typeface="微软雅黑" panose="020B0503020204020204" pitchFamily="34" charset="-122"/>
                <a:ea typeface="微软雅黑" panose="020B0503020204020204" pitchFamily="34" charset="-122"/>
                <a:cs typeface="Times New Roman" panose="02020603050405020304" charset="0"/>
                <a:sym typeface="+mn-ea"/>
              </a:rPr>
              <a:t>21.html</a:t>
            </a:r>
            <a:endParaRPr lang="en-US" altLang="zh-CN" sz="240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
        <p:nvSpPr>
          <p:cNvPr id="4" name="文本框 3"/>
          <p:cNvSpPr txBox="1"/>
          <p:nvPr/>
        </p:nvSpPr>
        <p:spPr>
          <a:xfrm>
            <a:off x="6640830" y="3867785"/>
            <a:ext cx="4719955" cy="1783715"/>
          </a:xfrm>
          <a:prstGeom prst="rect">
            <a:avLst/>
          </a:prstGeom>
          <a:noFill/>
        </p:spPr>
        <p:txBody>
          <a:bodyPr wrap="square" rtlCol="0">
            <a:spAutoFit/>
          </a:bodyPr>
          <a:lstStyle/>
          <a:p>
            <a:pPr algn="l"/>
            <a:r>
              <a:rPr lang="zh-CN" altLang="en-US" sz="2200">
                <a:solidFill>
                  <a:srgbClr val="FF0000"/>
                </a:solidFill>
                <a:latin typeface="+mn-ea"/>
                <a:ea typeface="+mn-ea"/>
              </a:rPr>
              <a:t>涉及到访问私有属性时，需将间接访问私有变量的函数定义在构造函数中</a:t>
            </a:r>
            <a:endParaRPr lang="zh-CN" altLang="en-US" sz="2200">
              <a:solidFill>
                <a:srgbClr val="FF0000"/>
              </a:solidFill>
              <a:latin typeface="+mn-ea"/>
              <a:ea typeface="+mn-ea"/>
            </a:endParaRPr>
          </a:p>
          <a:p>
            <a:pPr algn="l"/>
            <a:endParaRPr lang="zh-CN" altLang="en-US" sz="2200">
              <a:solidFill>
                <a:srgbClr val="FF0000"/>
              </a:solidFill>
              <a:latin typeface="+mn-ea"/>
              <a:ea typeface="+mn-ea"/>
            </a:endParaRPr>
          </a:p>
          <a:p>
            <a:pPr algn="l"/>
            <a:r>
              <a:rPr lang="zh-CN" altLang="en-US" sz="2200">
                <a:solidFill>
                  <a:srgbClr val="FF0000"/>
                </a:solidFill>
                <a:latin typeface="仿宋" panose="02010609060101010101" charset="-122"/>
                <a:ea typeface="仿宋" panose="02010609060101010101" charset="-122"/>
              </a:rPr>
              <a:t>未释放的实例化对象，与其相关作用域组成闭包，静态词法作用域</a:t>
            </a:r>
            <a:endParaRPr lang="en-US" altLang="zh-CN" sz="2200">
              <a:solidFill>
                <a:srgbClr val="FF0000"/>
              </a:solidFill>
              <a:latin typeface="仿宋" panose="02010609060101010101" charset="-122"/>
              <a:ea typeface="仿宋" panose="02010609060101010101" charset="-122"/>
            </a:endParaRPr>
          </a:p>
        </p:txBody>
      </p:sp>
      <p:sp>
        <p:nvSpPr>
          <p:cNvPr id="5" name="文本框 4"/>
          <p:cNvSpPr txBox="1"/>
          <p:nvPr/>
        </p:nvSpPr>
        <p:spPr>
          <a:xfrm>
            <a:off x="9553575" y="5661660"/>
            <a:ext cx="1282065" cy="460375"/>
          </a:xfrm>
          <a:prstGeom prst="rect">
            <a:avLst/>
          </a:prstGeom>
          <a:noFill/>
        </p:spPr>
        <p:txBody>
          <a:bodyPr wrap="none" rtlCol="0" anchor="t">
            <a:spAutoFit/>
          </a:bodyPr>
          <a:p>
            <a:r>
              <a:rPr lang="en-US" altLang="zh-CN" sz="2400">
                <a:latin typeface="微软雅黑" panose="020B0503020204020204" pitchFamily="34" charset="-122"/>
                <a:ea typeface="微软雅黑" panose="020B0503020204020204" pitchFamily="34" charset="-122"/>
                <a:cs typeface="Times New Roman" panose="02020603050405020304" charset="0"/>
                <a:sym typeface="+mn-ea"/>
              </a:rPr>
              <a:t>22.html</a:t>
            </a:r>
            <a:endParaRPr lang="en-US" altLang="zh-CN" sz="2400">
              <a:latin typeface="微软雅黑" panose="020B0503020204020204" pitchFamily="34" charset="-122"/>
              <a:ea typeface="微软雅黑" panose="020B0503020204020204" pitchFamily="34" charset="-122"/>
              <a:cs typeface="Times New Roman" panose="02020603050405020304" charset="0"/>
            </a:endParaRPr>
          </a:p>
        </p:txBody>
      </p:sp>
      <p:pic>
        <p:nvPicPr>
          <p:cNvPr id="6" name="图片 5"/>
          <p:cNvPicPr>
            <a:picLocks noChangeAspect="1"/>
          </p:cNvPicPr>
          <p:nvPr/>
        </p:nvPicPr>
        <p:blipFill>
          <a:blip r:embed="rId2"/>
          <a:stretch>
            <a:fillRect/>
          </a:stretch>
        </p:blipFill>
        <p:spPr>
          <a:xfrm>
            <a:off x="5086985" y="5703570"/>
            <a:ext cx="6235065" cy="5567045"/>
          </a:xfrm>
          <a:prstGeom prst="rect">
            <a:avLst/>
          </a:prstGeom>
        </p:spPr>
      </p:pic>
      <p:sp>
        <p:nvSpPr>
          <p:cNvPr id="8" name="文本框 7"/>
          <p:cNvSpPr txBox="1"/>
          <p:nvPr/>
        </p:nvSpPr>
        <p:spPr>
          <a:xfrm>
            <a:off x="8957310" y="2800350"/>
            <a:ext cx="3735705" cy="583565"/>
          </a:xfrm>
          <a:prstGeom prst="rect">
            <a:avLst/>
          </a:prstGeom>
          <a:noFill/>
        </p:spPr>
        <p:txBody>
          <a:bodyPr wrap="square" rtlCol="0">
            <a:spAutoFit/>
          </a:bodyPr>
          <a:p>
            <a:r>
              <a:rPr lang="en-US" altLang="zh-CN"/>
              <a:t>console.log(id)123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Grp="1" noChangeAspect="1"/>
          </p:cNvPicPr>
          <p:nvPr>
            <p:ph sz="quarter" idx="10"/>
          </p:nvPr>
        </p:nvPicPr>
        <p:blipFill>
          <a:blip r:embed="rId1"/>
          <a:stretch>
            <a:fillRect/>
          </a:stretch>
        </p:blipFill>
        <p:spPr>
          <a:xfrm>
            <a:off x="694690" y="819150"/>
            <a:ext cx="7990205" cy="6005195"/>
          </a:xfrm>
          <a:prstGeom prst="rect">
            <a:avLst/>
          </a:prstGeom>
        </p:spPr>
      </p:pic>
      <p:sp>
        <p:nvSpPr>
          <p:cNvPr id="2" name="文本框 1"/>
          <p:cNvSpPr txBox="1"/>
          <p:nvPr/>
        </p:nvSpPr>
        <p:spPr>
          <a:xfrm>
            <a:off x="7038340" y="4479290"/>
            <a:ext cx="4719955" cy="768350"/>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1</a:t>
            </a:r>
            <a:r>
              <a:rPr lang="zh-CN" altLang="en-US" sz="2200">
                <a:solidFill>
                  <a:srgbClr val="FF0000"/>
                </a:solidFill>
                <a:latin typeface="+mn-ea"/>
                <a:ea typeface="+mn-ea"/>
              </a:rPr>
              <a:t>：</a:t>
            </a:r>
            <a:r>
              <a:rPr lang="en-US" altLang="zh-CN" sz="2200">
                <a:solidFill>
                  <a:srgbClr val="FF0000"/>
                </a:solidFill>
                <a:latin typeface="+mn-ea"/>
                <a:ea typeface="+mn-ea"/>
              </a:rPr>
              <a:t>f2</a:t>
            </a:r>
            <a:r>
              <a:rPr lang="zh-CN" altLang="en-US" sz="2200">
                <a:solidFill>
                  <a:srgbClr val="FF0000"/>
                </a:solidFill>
                <a:latin typeface="+mn-ea"/>
                <a:ea typeface="+mn-ea"/>
              </a:rPr>
              <a:t>的</a:t>
            </a:r>
            <a:r>
              <a:rPr lang="en-US" altLang="zh-CN" sz="2200">
                <a:solidFill>
                  <a:srgbClr val="FF0000"/>
                </a:solidFill>
                <a:latin typeface="+mn-ea"/>
                <a:ea typeface="+mn-ea"/>
                <a:sym typeface="+mn-ea"/>
              </a:rPr>
              <a:t>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a:p>
            <a:pPr algn="l"/>
            <a:r>
              <a:rPr lang="zh-CN" altLang="en-US" sz="2200">
                <a:solidFill>
                  <a:srgbClr val="FF0000"/>
                </a:solidFill>
                <a:latin typeface="+mn-ea"/>
                <a:ea typeface="+mn-ea"/>
              </a:rPr>
              <a:t>思考</a:t>
            </a:r>
            <a:r>
              <a:rPr lang="en-US" altLang="zh-CN" sz="2200">
                <a:solidFill>
                  <a:srgbClr val="FF0000"/>
                </a:solidFill>
                <a:latin typeface="+mn-ea"/>
                <a:ea typeface="+mn-ea"/>
              </a:rPr>
              <a:t>2</a:t>
            </a:r>
            <a:r>
              <a:rPr lang="zh-CN" altLang="en-US" sz="2200">
                <a:solidFill>
                  <a:srgbClr val="FF0000"/>
                </a:solidFill>
                <a:latin typeface="+mn-ea"/>
                <a:ea typeface="+mn-ea"/>
              </a:rPr>
              <a:t>：</a:t>
            </a:r>
            <a:r>
              <a:rPr lang="en-US" altLang="zh-CN" sz="2200">
                <a:solidFill>
                  <a:srgbClr val="FF0000"/>
                </a:solidFill>
                <a:latin typeface="+mn-ea"/>
                <a:ea typeface="+mn-ea"/>
              </a:rPr>
              <a:t>Function.prototype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marL="0" indent="0" algn="l">
              <a:lnSpc>
                <a:spcPct val="160000"/>
              </a:lnSpc>
              <a:buNone/>
            </a:pPr>
            <a:r>
              <a:rPr lang="zh-CN" altLang="en-US" sz="3200" dirty="0">
                <a:solidFill>
                  <a:schemeClr val="tx1"/>
                </a:solidFill>
                <a:sym typeface="+mn-ea"/>
              </a:rPr>
              <a:t>https://zhuanlan.zhihu.com/p/22989691</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altLang="zh-CN" dirty="0"/>
              <a:t>JavaScript</a:t>
            </a:r>
            <a:r>
              <a:rPr lang="zh-CN" altLang="en-US" dirty="0"/>
              <a:t>万物诞生记</a:t>
            </a:r>
            <a:endParaRPr lang="zh-CN" altLang="en-US" dirty="0"/>
          </a:p>
        </p:txBody>
      </p:sp>
      <p:pic>
        <p:nvPicPr>
          <p:cNvPr id="4" name="图片 3" descr="TRPY93PBQEY3~9BQ6@KE]67"/>
          <p:cNvPicPr>
            <a:picLocks noChangeAspect="1"/>
          </p:cNvPicPr>
          <p:nvPr/>
        </p:nvPicPr>
        <p:blipFill>
          <a:blip r:embed="rId1"/>
          <a:stretch>
            <a:fillRect/>
          </a:stretch>
        </p:blipFill>
        <p:spPr>
          <a:xfrm>
            <a:off x="1501140" y="1711960"/>
            <a:ext cx="7308215" cy="495490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回顾并思考回答三种方式创建的对象的原型都是什么？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983605" y="5109210"/>
            <a:ext cx="5514340" cy="706755"/>
          </a:xfrm>
          <a:prstGeom prst="rect">
            <a:avLst/>
          </a:prstGeom>
          <a:noFill/>
        </p:spPr>
        <p:txBody>
          <a:bodyPr wrap="square" rtlCol="0">
            <a:spAutoFit/>
          </a:bodyPr>
          <a:lstStyle/>
          <a:p>
            <a:pPr algn="l"/>
            <a:r>
              <a:rPr lang="zh-CN" altLang="en-US" sz="2000">
                <a:solidFill>
                  <a:srgbClr val="FF0000"/>
                </a:solidFill>
                <a:latin typeface="+mn-ea"/>
                <a:ea typeface="+mn-ea"/>
              </a:rPr>
              <a:t>若此行写为</a:t>
            </a:r>
            <a:r>
              <a:rPr lang="en-US" altLang="zh-CN" sz="2000">
                <a:solidFill>
                  <a:srgbClr val="FF0000"/>
                </a:solidFill>
                <a:latin typeface="+mn-ea"/>
                <a:ea typeface="+mn-ea"/>
              </a:rPr>
              <a:t>subObj_First.x = 5;</a:t>
            </a:r>
            <a:r>
              <a:rPr lang="zh-CN" altLang="en-US" sz="2000">
                <a:solidFill>
                  <a:srgbClr val="FF0000"/>
                </a:solidFill>
                <a:latin typeface="+mn-ea"/>
                <a:ea typeface="+mn-ea"/>
              </a:rPr>
              <a:t>结果又是如何？</a:t>
            </a:r>
            <a:r>
              <a:rPr lang="en-US" altLang="zh-CN" sz="2000">
                <a:solidFill>
                  <a:srgbClr val="FF0000"/>
                </a:solidFill>
                <a:latin typeface="+mn-ea"/>
                <a:ea typeface="+mn-ea"/>
              </a:rPr>
              <a:t>//</a:t>
            </a:r>
            <a:r>
              <a:rPr lang="zh-CN" altLang="en-US" sz="2000">
                <a:solidFill>
                  <a:srgbClr val="FF0000"/>
                </a:solidFill>
                <a:latin typeface="+mn-ea"/>
                <a:ea typeface="+mn-ea"/>
              </a:rPr>
              <a:t>输出为</a:t>
            </a:r>
            <a:r>
              <a:rPr lang="en-US" altLang="zh-CN" sz="2000">
                <a:solidFill>
                  <a:srgbClr val="FF0000"/>
                </a:solidFill>
                <a:latin typeface="+mn-ea"/>
                <a:ea typeface="+mn-ea"/>
              </a:rPr>
              <a:t>1</a:t>
            </a:r>
            <a:r>
              <a:rPr lang="zh-CN" altLang="en-US" sz="2000">
                <a:solidFill>
                  <a:srgbClr val="FF0000"/>
                </a:solidFill>
                <a:latin typeface="+mn-ea"/>
                <a:ea typeface="+mn-ea"/>
              </a:rPr>
              <a:t>，相当于添加一个属性</a:t>
            </a:r>
            <a:endParaRPr lang="zh-CN" altLang="en-US" sz="2000">
              <a:solidFill>
                <a:srgbClr val="FF0000"/>
              </a:solidFill>
              <a:latin typeface="+mn-ea"/>
              <a:ea typeface="+mn-ea"/>
            </a:endParaRPr>
          </a:p>
        </p:txBody>
      </p:sp>
      <p:pic>
        <p:nvPicPr>
          <p:cNvPr id="6" name="图片 5"/>
          <p:cNvPicPr>
            <a:picLocks noChangeAspect="1"/>
          </p:cNvPicPr>
          <p:nvPr/>
        </p:nvPicPr>
        <p:blipFill>
          <a:blip r:embed="rId2"/>
          <a:stretch>
            <a:fillRect/>
          </a:stretch>
        </p:blipFill>
        <p:spPr>
          <a:xfrm>
            <a:off x="6207125" y="6310630"/>
            <a:ext cx="5067935" cy="2214245"/>
          </a:xfrm>
          <a:prstGeom prst="rect">
            <a:avLst/>
          </a:prstGeom>
        </p:spPr>
      </p:pic>
      <p:pic>
        <p:nvPicPr>
          <p:cNvPr id="7" name="图片 6"/>
          <p:cNvPicPr>
            <a:picLocks noChangeAspect="1"/>
          </p:cNvPicPr>
          <p:nvPr/>
        </p:nvPicPr>
        <p:blipFill>
          <a:blip r:embed="rId3"/>
          <a:stretch>
            <a:fillRect/>
          </a:stretch>
        </p:blipFill>
        <p:spPr>
          <a:xfrm>
            <a:off x="549275" y="6166485"/>
            <a:ext cx="5317490" cy="2258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descr="C:\Users\qile\Desktop\JS进阶\JavaScript进阶（2019级）\10.原型链及JS的继承方式\图片\QQ图片20210426113215.pngQQ图片20210426113215"/>
          <p:cNvPicPr>
            <a:picLocks noChangeAspect="1"/>
          </p:cNvPicPr>
          <p:nvPr/>
        </p:nvPicPr>
        <p:blipFill>
          <a:blip r:embed="rId1"/>
          <a:srcRect/>
          <a:stretch>
            <a:fillRect/>
          </a:stretch>
        </p:blipFill>
        <p:spPr>
          <a:xfrm>
            <a:off x="1197610" y="1556385"/>
            <a:ext cx="9084945" cy="3896995"/>
          </a:xfrm>
          <a:prstGeom prst="rect">
            <a:avLst/>
          </a:prstGeom>
        </p:spPr>
      </p:pic>
      <p:sp>
        <p:nvSpPr>
          <p:cNvPr id="7" name="文本框 6"/>
          <p:cNvSpPr txBox="1"/>
          <p:nvPr/>
        </p:nvSpPr>
        <p:spPr>
          <a:xfrm>
            <a:off x="7463155" y="3573780"/>
            <a:ext cx="3154045" cy="2799715"/>
          </a:xfrm>
          <a:prstGeom prst="rect">
            <a:avLst/>
          </a:prstGeom>
          <a:noFill/>
        </p:spPr>
        <p:txBody>
          <a:bodyPr wrap="square" rtlCol="0">
            <a:spAutoFit/>
          </a:bodyPr>
          <a:lstStyle/>
          <a:p>
            <a:pPr algn="l"/>
            <a:r>
              <a:rPr lang="zh-CN" sz="2200">
                <a:solidFill>
                  <a:schemeClr val="tx1"/>
                </a:solidFill>
                <a:latin typeface="+mn-ea"/>
                <a:ea typeface="+mn-ea"/>
              </a:rPr>
              <a:t>左侧的代码有什么问题</a:t>
            </a:r>
            <a:endParaRPr lang="zh-CN" sz="2200">
              <a:solidFill>
                <a:schemeClr val="tx1"/>
              </a:solidFill>
              <a:latin typeface="+mn-ea"/>
              <a:ea typeface="+mn-ea"/>
            </a:endParaRPr>
          </a:p>
          <a:p>
            <a:pPr algn="l"/>
            <a:r>
              <a:rPr lang="zh-CN" sz="2200">
                <a:solidFill>
                  <a:schemeClr val="tx1"/>
                </a:solidFill>
                <a:latin typeface="+mn-ea"/>
                <a:ea typeface="+mn-ea"/>
              </a:rPr>
              <a:t>，</a:t>
            </a:r>
            <a:r>
              <a:rPr lang="zh-CN" altLang="en-US" sz="2200">
                <a:solidFill>
                  <a:schemeClr val="tx1"/>
                </a:solidFill>
                <a:latin typeface="+mn-ea"/>
                <a:ea typeface="+mn-ea"/>
              </a:rPr>
              <a:t>思考这样的话是否造成内存的浪费，具体参见下页图解</a:t>
            </a:r>
            <a:endParaRPr lang="zh-CN" altLang="en-US" sz="2200">
              <a:solidFill>
                <a:schemeClr val="tx1"/>
              </a:solidFill>
              <a:latin typeface="+mn-ea"/>
              <a:ea typeface="+mn-ea"/>
            </a:endParaRPr>
          </a:p>
          <a:p>
            <a:pPr algn="l"/>
            <a:endParaRPr lang="en-US" altLang="zh-CN" sz="2200">
              <a:solidFill>
                <a:schemeClr val="tx1"/>
              </a:solidFill>
              <a:latin typeface="+mn-ea"/>
              <a:ea typeface="+mn-ea"/>
            </a:endParaRPr>
          </a:p>
          <a:p>
            <a:pPr algn="l"/>
            <a:r>
              <a:rPr lang="zh-CN" altLang="en-US" sz="2200">
                <a:solidFill>
                  <a:schemeClr val="tx1"/>
                </a:solidFill>
                <a:latin typeface="+mn-ea"/>
                <a:ea typeface="+mn-ea"/>
              </a:rPr>
              <a:t>实例出的</a:t>
            </a:r>
            <a:r>
              <a:rPr lang="en-US" altLang="zh-CN" sz="2200">
                <a:solidFill>
                  <a:schemeClr val="tx1"/>
                </a:solidFill>
                <a:latin typeface="+mn-ea"/>
                <a:ea typeface="+mn-ea"/>
              </a:rPr>
              <a:t>Person</a:t>
            </a:r>
            <a:r>
              <a:rPr lang="zh-CN" altLang="en-US" sz="2200">
                <a:solidFill>
                  <a:schemeClr val="tx1"/>
                </a:solidFill>
                <a:latin typeface="+mn-ea"/>
                <a:ea typeface="+mn-ea"/>
              </a:rPr>
              <a:t>没有</a:t>
            </a:r>
            <a:r>
              <a:rPr lang="en-US" altLang="zh-CN" sz="2200">
                <a:solidFill>
                  <a:schemeClr val="tx1"/>
                </a:solidFill>
                <a:latin typeface="+mn-ea"/>
                <a:ea typeface="+mn-ea"/>
              </a:rPr>
              <a:t>constructor</a:t>
            </a:r>
            <a:r>
              <a:rPr lang="zh-CN" altLang="en-US" sz="2200">
                <a:solidFill>
                  <a:schemeClr val="tx1"/>
                </a:solidFill>
                <a:latin typeface="+mn-ea"/>
                <a:ea typeface="+mn-ea"/>
              </a:rPr>
              <a:t>属性，所以找到</a:t>
            </a:r>
            <a:r>
              <a:rPr lang="en-US" altLang="zh-CN" sz="2200">
                <a:solidFill>
                  <a:schemeClr val="tx1"/>
                </a:solidFill>
                <a:latin typeface="+mn-ea"/>
                <a:ea typeface="+mn-ea"/>
              </a:rPr>
              <a:t>Person</a:t>
            </a:r>
            <a:r>
              <a:rPr lang="zh-CN" altLang="en-US" sz="2200">
                <a:solidFill>
                  <a:schemeClr val="tx1"/>
                </a:solidFill>
                <a:latin typeface="+mn-ea"/>
                <a:ea typeface="+mn-ea"/>
              </a:rPr>
              <a:t>原型</a:t>
            </a:r>
            <a:endParaRPr lang="zh-CN" altLang="en-US" sz="2200">
              <a:solidFill>
                <a:schemeClr val="tx1"/>
              </a:solidFill>
              <a:latin typeface="+mn-ea"/>
              <a:ea typeface="+mn-ea"/>
            </a:endParaRPr>
          </a:p>
        </p:txBody>
      </p:sp>
      <p:sp>
        <p:nvSpPr>
          <p:cNvPr id="4" name="文本框 3"/>
          <p:cNvSpPr txBox="1"/>
          <p:nvPr/>
        </p:nvSpPr>
        <p:spPr>
          <a:xfrm>
            <a:off x="9553575" y="5661660"/>
            <a:ext cx="1282065" cy="460375"/>
          </a:xfrm>
          <a:prstGeom prst="rect">
            <a:avLst/>
          </a:prstGeom>
          <a:noFill/>
        </p:spPr>
        <p:txBody>
          <a:bodyPr wrap="none" rtlCol="0" anchor="t">
            <a:spAutoFit/>
          </a:bodyPr>
          <a:p>
            <a:r>
              <a:rPr lang="en-US" altLang="zh-CN" sz="2400">
                <a:latin typeface="微软雅黑" panose="020B0503020204020204" pitchFamily="34" charset="-122"/>
                <a:ea typeface="微软雅黑" panose="020B0503020204020204" pitchFamily="34" charset="-122"/>
                <a:cs typeface="Times New Roman" panose="02020603050405020304" charset="0"/>
                <a:sym typeface="+mn-ea"/>
              </a:rPr>
              <a:t>17.html</a:t>
            </a:r>
            <a:endParaRPr lang="en-US" altLang="zh-CN" sz="2400">
              <a:latin typeface="微软雅黑" panose="020B0503020204020204" pitchFamily="34" charset="-122"/>
              <a:ea typeface="微软雅黑" panose="020B0503020204020204" pitchFamily="34" charset="-122"/>
              <a:cs typeface="Times New Roman" panose="02020603050405020304" charset="0"/>
            </a:endParaRPr>
          </a:p>
        </p:txBody>
      </p:sp>
      <p:sp>
        <p:nvSpPr>
          <p:cNvPr id="6" name="文本框 5"/>
          <p:cNvSpPr txBox="1"/>
          <p:nvPr/>
        </p:nvSpPr>
        <p:spPr>
          <a:xfrm>
            <a:off x="5813425" y="5899785"/>
            <a:ext cx="4469130" cy="1076325"/>
          </a:xfrm>
          <a:prstGeom prst="rect">
            <a:avLst/>
          </a:prstGeom>
          <a:noFill/>
        </p:spPr>
        <p:txBody>
          <a:bodyPr wrap="square" rtlCol="0">
            <a:spAutoFit/>
          </a:bodyPr>
          <a:p>
            <a:r>
              <a:rPr lang="zh-CN" altLang="en-US">
                <a:latin typeface="仿宋" panose="02010609060101010101" charset="-122"/>
                <a:ea typeface="仿宋" panose="02010609060101010101" charset="-122"/>
              </a:rPr>
              <a:t>内存浪费；</a:t>
            </a:r>
            <a:endParaRPr lang="zh-CN" altLang="en-US">
              <a:latin typeface="仿宋" panose="02010609060101010101" charset="-122"/>
              <a:ea typeface="仿宋" panose="02010609060101010101" charset="-122"/>
            </a:endParaRPr>
          </a:p>
          <a:p>
            <a:endParaRPr lang="zh-CN" altLang="en-US">
              <a:latin typeface="仿宋" panose="02010609060101010101" charset="-122"/>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endParaRPr lang="zh-CN" altLang="en-US" sz="32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JS原型继承的方式及其缺点</a:t>
            </a:r>
            <a:endParaRPr lang="zh-CN" altLang="en-US" dirty="0" smtClean="0">
              <a:sym typeface="+mn-ea"/>
            </a:endParaRPr>
          </a:p>
        </p:txBody>
      </p:sp>
      <p:sp>
        <p:nvSpPr>
          <p:cNvPr id="11" name="流程图: 过程 10"/>
          <p:cNvSpPr/>
          <p:nvPr/>
        </p:nvSpPr>
        <p:spPr>
          <a:xfrm>
            <a:off x="3766185" y="1793875"/>
            <a:ext cx="3385185" cy="61849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2835910"/>
            <a:ext cx="3385185" cy="98679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142490"/>
            <a:ext cx="0" cy="6934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2940368" y="3465513"/>
            <a:ext cx="947420"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028180" y="3437890"/>
            <a:ext cx="948055"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931920" y="2899410"/>
            <a:ext cx="207454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2" name="文本框 21"/>
          <p:cNvSpPr txBox="1"/>
          <p:nvPr/>
        </p:nvSpPr>
        <p:spPr>
          <a:xfrm>
            <a:off x="3766185" y="188658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935095" y="3341370"/>
            <a:ext cx="2722880" cy="429895"/>
          </a:xfrm>
          <a:prstGeom prst="rect">
            <a:avLst/>
          </a:prstGeom>
          <a:noFill/>
        </p:spPr>
        <p:txBody>
          <a:bodyPr wrap="square" rtlCol="0">
            <a:spAutoFit/>
          </a:bodyPr>
          <a:lstStyle/>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19</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53150"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21</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“Bill”</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“Lucy”</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284607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197610" y="2726055"/>
            <a:ext cx="2461895" cy="645160"/>
          </a:xfrm>
          <a:prstGeom prst="rect">
            <a:avLst/>
          </a:prstGeom>
          <a:noFill/>
        </p:spPr>
        <p:txBody>
          <a:bodyPr wrap="square" rtlCol="0">
            <a:spAutoFit/>
          </a:bodyPr>
          <a:lstStyle/>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endParaRPr lang="zh-CN" altLang="en-US" sz="1800">
              <a:solidFill>
                <a:srgbClr val="FF0000"/>
              </a:solidFill>
              <a:latin typeface="+mn-ea"/>
              <a:ea typeface="+mn-ea"/>
            </a:endParaRP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endParaRPr lang="zh-CN"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 name="文本框 3"/>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7702550" y="2482850"/>
              <a:ext cx="336550" cy="228600"/>
            </p14:xfrm>
          </p:contentPart>
        </mc:Choice>
        <mc:Fallback xmlns="">
          <p:pic>
            <p:nvPicPr>
              <p:cNvPr id="5" name="墨迹 4"/>
            </p:nvPicPr>
            <p:blipFill>
              <a:blip r:embed="rId2"/>
            </p:blipFill>
            <p:spPr>
              <a:xfrm>
                <a:off x="7702550" y="2482850"/>
                <a:ext cx="336550" cy="228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8045450" y="2432050"/>
              <a:ext cx="234950" cy="203200"/>
            </p14:xfrm>
          </p:contentPart>
        </mc:Choice>
        <mc:Fallback xmlns="">
          <p:pic>
            <p:nvPicPr>
              <p:cNvPr id="6" name="墨迹 5"/>
            </p:nvPicPr>
            <p:blipFill>
              <a:blip r:embed="rId4"/>
            </p:blipFill>
            <p:spPr>
              <a:xfrm>
                <a:off x="8045450" y="2432050"/>
                <a:ext cx="234950" cy="203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8712200" y="3702050"/>
              <a:ext cx="444500" cy="254000"/>
            </p14:xfrm>
          </p:contentPart>
        </mc:Choice>
        <mc:Fallback xmlns="">
          <p:pic>
            <p:nvPicPr>
              <p:cNvPr id="7" name="墨迹 6"/>
            </p:nvPicPr>
            <p:blipFill>
              <a:blip r:embed="rId6"/>
            </p:blipFill>
            <p:spPr>
              <a:xfrm>
                <a:off x="8712200" y="3702050"/>
                <a:ext cx="444500" cy="2540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9112250" y="3594100"/>
              <a:ext cx="234950" cy="222250"/>
            </p14:xfrm>
          </p:contentPart>
        </mc:Choice>
        <mc:Fallback xmlns="">
          <p:pic>
            <p:nvPicPr>
              <p:cNvPr id="8" name="墨迹 7"/>
            </p:nvPicPr>
            <p:blipFill>
              <a:blip r:embed="rId8"/>
            </p:blipFill>
            <p:spPr>
              <a:xfrm>
                <a:off x="9112250" y="3594100"/>
                <a:ext cx="234950" cy="2222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9918700" y="4267200"/>
              <a:ext cx="349250" cy="171450"/>
            </p14:xfrm>
          </p:contentPart>
        </mc:Choice>
        <mc:Fallback xmlns="">
          <p:pic>
            <p:nvPicPr>
              <p:cNvPr id="9" name="墨迹 8"/>
            </p:nvPicPr>
            <p:blipFill>
              <a:blip r:embed="rId10"/>
            </p:blipFill>
            <p:spPr>
              <a:xfrm>
                <a:off x="9918700" y="4267200"/>
                <a:ext cx="349250" cy="1714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10287000" y="4165600"/>
              <a:ext cx="234950" cy="234950"/>
            </p14:xfrm>
          </p:contentPart>
        </mc:Choice>
        <mc:Fallback xmlns="">
          <p:pic>
            <p:nvPicPr>
              <p:cNvPr id="10" name="墨迹 9"/>
            </p:nvPicPr>
            <p:blipFill>
              <a:blip r:embed="rId12"/>
            </p:blipFill>
            <p:spPr>
              <a:xfrm>
                <a:off x="10287000" y="4165600"/>
                <a:ext cx="234950" cy="234950"/>
              </a:xfrm>
              <a:prstGeom prst="rect"/>
            </p:spPr>
          </p:pic>
        </mc:Fallback>
      </mc:AlternateContent>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383655" y="2781300"/>
            <a:ext cx="5666105" cy="2122805"/>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a:p>
            <a:pPr algn="l"/>
            <a:r>
              <a:rPr lang="zh-CN" altLang="en-US" sz="2200">
                <a:solidFill>
                  <a:srgbClr val="FF0000"/>
                </a:solidFill>
                <a:latin typeface="+mn-ea"/>
                <a:ea typeface="+mn-ea"/>
              </a:rPr>
              <a:t>子类调用父类的构造函数</a:t>
            </a:r>
            <a:endParaRPr lang="zh-CN" altLang="en-US" sz="2200">
              <a:solidFill>
                <a:srgbClr val="FF0000"/>
              </a:solidFill>
              <a:latin typeface="+mn-ea"/>
              <a:ea typeface="+mn-ea"/>
            </a:endParaRPr>
          </a:p>
        </p:txBody>
      </p:sp>
      <p:sp>
        <p:nvSpPr>
          <p:cNvPr id="4" name="文本框 3"/>
          <p:cNvSpPr txBox="1"/>
          <p:nvPr/>
        </p:nvSpPr>
        <p:spPr>
          <a:xfrm>
            <a:off x="9553575" y="5661660"/>
            <a:ext cx="1282065" cy="460375"/>
          </a:xfrm>
          <a:prstGeom prst="rect">
            <a:avLst/>
          </a:prstGeom>
          <a:noFill/>
        </p:spPr>
        <p:txBody>
          <a:bodyPr wrap="none" rtlCol="0" anchor="t">
            <a:spAutoFit/>
          </a:bodyPr>
          <a:p>
            <a:r>
              <a:rPr lang="en-US" altLang="zh-CN" sz="2400">
                <a:latin typeface="微软雅黑" panose="020B0503020204020204" pitchFamily="34" charset="-122"/>
                <a:ea typeface="微软雅黑" panose="020B0503020204020204" pitchFamily="34" charset="-122"/>
                <a:cs typeface="Times New Roman" panose="02020603050405020304" charset="0"/>
                <a:sym typeface="+mn-ea"/>
              </a:rPr>
              <a:t>18.html</a:t>
            </a:r>
            <a:endParaRPr lang="en-US" altLang="zh-CN" sz="2400">
              <a:latin typeface="微软雅黑" panose="020B0503020204020204" pitchFamily="34" charset="-122"/>
              <a:ea typeface="微软雅黑" panose="020B0503020204020204" pitchFamily="34" charset="-122"/>
              <a:cs typeface="Times New Roman" panose="02020603050405020304" charset="0"/>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920750" y="5067300"/>
              <a:ext cx="8089900" cy="260350"/>
            </p14:xfrm>
          </p:contentPart>
        </mc:Choice>
        <mc:Fallback xmlns="">
          <p:pic>
            <p:nvPicPr>
              <p:cNvPr id="2" name="墨迹 1"/>
            </p:nvPicPr>
            <p:blipFill>
              <a:blip r:embed="rId3"/>
            </p:blipFill>
            <p:spPr>
              <a:xfrm>
                <a:off x="920750" y="5067300"/>
                <a:ext cx="8089900" cy="260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555750" y="3911600"/>
              <a:ext cx="4533900" cy="82550"/>
            </p14:xfrm>
          </p:contentPart>
        </mc:Choice>
        <mc:Fallback xmlns="">
          <p:pic>
            <p:nvPicPr>
              <p:cNvPr id="5" name="墨迹 4"/>
            </p:nvPicPr>
            <p:blipFill>
              <a:blip r:embed="rId5"/>
            </p:blipFill>
            <p:spPr>
              <a:xfrm>
                <a:off x="1555750" y="3911600"/>
                <a:ext cx="4533900" cy="82550"/>
              </a:xfrm>
              <a:prstGeom prst="rect"/>
            </p:spPr>
          </p:pic>
        </mc:Fallback>
      </mc:AlternateContent>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
        <p:nvSpPr>
          <p:cNvPr id="16" name="文本框 15"/>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31990" y="2564765"/>
            <a:ext cx="4338320" cy="2122805"/>
          </a:xfrm>
          <a:prstGeom prst="rect">
            <a:avLst/>
          </a:prstGeom>
          <a:noFill/>
        </p:spPr>
        <p:txBody>
          <a:bodyPr wrap="square" rtlCol="0">
            <a:spAutoFit/>
          </a:bodyPr>
          <a:lstStyle/>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a:p>
            <a:pPr algn="l"/>
            <a:r>
              <a:rPr lang="zh-CN" altLang="en-US" sz="2200">
                <a:solidFill>
                  <a:srgbClr val="FF0000"/>
                </a:solidFill>
                <a:latin typeface="+mn-ea"/>
                <a:ea typeface="+mn-ea"/>
              </a:rPr>
              <a:t>将所有原型链指向正确对象</a:t>
            </a:r>
            <a:endParaRPr lang="zh-CN" altLang="en-US" sz="2200">
              <a:solidFill>
                <a:srgbClr val="FF0000"/>
              </a:solidFill>
              <a:latin typeface="+mn-ea"/>
              <a:ea typeface="+mn-ea"/>
            </a:endParaRPr>
          </a:p>
          <a:p>
            <a:pPr algn="l"/>
            <a:endParaRPr lang="zh-CN" altLang="en-US" sz="2200">
              <a:solidFill>
                <a:srgbClr val="FF0000"/>
              </a:solidFill>
              <a:latin typeface="+mn-ea"/>
              <a:ea typeface="+mn-ea"/>
            </a:endParaRPr>
          </a:p>
          <a:p>
            <a:pPr algn="l"/>
            <a:r>
              <a:rPr lang="zh-CN" altLang="en-US" sz="2200">
                <a:solidFill>
                  <a:srgbClr val="FF0000"/>
                </a:solidFill>
                <a:latin typeface="+mn-ea"/>
                <a:ea typeface="+mn-ea"/>
              </a:rPr>
              <a:t>使</a:t>
            </a:r>
            <a:r>
              <a:rPr lang="en-US" altLang="zh-CN" sz="2200">
                <a:solidFill>
                  <a:srgbClr val="FF0000"/>
                </a:solidFill>
                <a:latin typeface="+mn-ea"/>
                <a:ea typeface="+mn-ea"/>
              </a:rPr>
              <a:t>Student.pro</a:t>
            </a:r>
            <a:r>
              <a:rPr lang="zh-CN" altLang="en-US" sz="2200">
                <a:solidFill>
                  <a:srgbClr val="FF0000"/>
                </a:solidFill>
                <a:latin typeface="+mn-ea"/>
                <a:ea typeface="+mn-ea"/>
              </a:rPr>
              <a:t>指向</a:t>
            </a:r>
            <a:r>
              <a:rPr lang="en-US" altLang="zh-CN" sz="2200">
                <a:solidFill>
                  <a:srgbClr val="FF0000"/>
                </a:solidFill>
                <a:latin typeface="+mn-ea"/>
                <a:ea typeface="+mn-ea"/>
              </a:rPr>
              <a:t>Person.pro</a:t>
            </a:r>
            <a:endParaRPr lang="en-US" altLang="zh-CN" sz="2200">
              <a:solidFill>
                <a:srgbClr val="FF0000"/>
              </a:solidFill>
              <a:latin typeface="+mn-ea"/>
              <a:ea typeface="+mn-ea"/>
            </a:endParaRPr>
          </a:p>
        </p:txBody>
      </p:sp>
      <p:sp>
        <p:nvSpPr>
          <p:cNvPr id="4" name="文本框 3"/>
          <p:cNvSpPr txBox="1"/>
          <p:nvPr/>
        </p:nvSpPr>
        <p:spPr>
          <a:xfrm>
            <a:off x="9553575" y="5661660"/>
            <a:ext cx="1282065" cy="460375"/>
          </a:xfrm>
          <a:prstGeom prst="rect">
            <a:avLst/>
          </a:prstGeom>
          <a:noFill/>
        </p:spPr>
        <p:txBody>
          <a:bodyPr wrap="none" rtlCol="0" anchor="t">
            <a:spAutoFit/>
          </a:bodyPr>
          <a:p>
            <a:r>
              <a:rPr lang="en-US" altLang="zh-CN" sz="2400">
                <a:latin typeface="微软雅黑" panose="020B0503020204020204" pitchFamily="34" charset="-122"/>
                <a:ea typeface="微软雅黑" panose="020B0503020204020204" pitchFamily="34" charset="-122"/>
                <a:cs typeface="Times New Roman" panose="02020603050405020304" charset="0"/>
                <a:sym typeface="+mn-ea"/>
              </a:rPr>
              <a:t>19.html</a:t>
            </a:r>
            <a:endParaRPr lang="en-US" altLang="zh-CN" sz="240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1815</Words>
  <Application>WPS 演示</Application>
  <PresentationFormat>自定义</PresentationFormat>
  <Paragraphs>229</Paragraphs>
  <Slides>18</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Times New Roman</vt:lpstr>
      <vt:lpstr>仿宋</vt:lpstr>
      <vt:lpstr>Arial Unicode MS</vt:lpstr>
      <vt:lpstr>Franklin Gothic Book</vt:lpstr>
      <vt:lpstr>Office 主题</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婧</cp:lastModifiedBy>
  <cp:revision>3124</cp:revision>
  <cp:lastPrinted>2411-12-30T00:00:00Z</cp:lastPrinted>
  <dcterms:created xsi:type="dcterms:W3CDTF">2003-05-12T10:17:00Z</dcterms:created>
  <dcterms:modified xsi:type="dcterms:W3CDTF">2021-05-16T08:51:30Z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94F3A2EC4807412985B57FDE1422F182</vt:lpwstr>
  </property>
</Properties>
</file>