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13"/>
  </p:handoutMasterIdLst>
  <p:sldIdLst>
    <p:sldId id="284" r:id="rId4"/>
    <p:sldId id="1077" r:id="rId6"/>
    <p:sldId id="958" r:id="rId7"/>
    <p:sldId id="1046" r:id="rId8"/>
    <p:sldId id="956" r:id="rId9"/>
    <p:sldId id="961" r:id="rId10"/>
    <p:sldId id="995" r:id="rId11"/>
    <p:sldId id="862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1"/>
        <p:guide pos="37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JS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继承扩展知识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原型继承（</a:t>
            </a:r>
            <a:r>
              <a:rPr lang="zh-CN" altLang="en-US">
                <a:sym typeface="+mn-ea"/>
              </a:rPr>
              <a:t>又称为</a:t>
            </a:r>
            <a:r>
              <a:rPr lang="zh-CN" altLang="en-US"/>
              <a:t>原型链继承）</a:t>
            </a:r>
            <a:endParaRPr lang="en-US" altLang="zh-CN"/>
          </a:p>
          <a:p>
            <a:r>
              <a:rPr lang="zh-CN" altLang="en-US"/>
              <a:t> 构造继承（又称为 </a:t>
            </a:r>
            <a:r>
              <a:rPr lang="en-US" altLang="zh-CN"/>
              <a:t>call </a:t>
            </a:r>
            <a:r>
              <a:rPr lang="zh-CN" altLang="en-US"/>
              <a:t>继承）</a:t>
            </a:r>
            <a:endParaRPr lang="zh-CN" altLang="en-US"/>
          </a:p>
          <a:p>
            <a:r>
              <a:rPr lang="zh-CN" altLang="en-US"/>
              <a:t> 组合继承（</a:t>
            </a:r>
            <a:r>
              <a:rPr lang="zh-CN" altLang="en-US">
                <a:sym typeface="+mn-ea"/>
              </a:rPr>
              <a:t>原型继承 </a:t>
            </a:r>
            <a:r>
              <a:rPr lang="en-US" altLang="zh-CN">
                <a:sym typeface="+mn-ea"/>
              </a:rPr>
              <a:t>+ </a:t>
            </a:r>
            <a:r>
              <a:rPr lang="zh-CN" altLang="en-US">
                <a:sym typeface="+mn-ea"/>
              </a:rPr>
              <a:t>构造继承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>
                <a:sym typeface="+mn-ea"/>
              </a:rPr>
              <a:t> 原型式继承（类似于</a:t>
            </a:r>
            <a:r>
              <a:rPr lang="zh-CN" altLang="en-US">
                <a:sym typeface="+mn-ea"/>
              </a:rPr>
              <a:t>原型继承</a:t>
            </a:r>
            <a:r>
              <a:rPr lang="zh-CN">
                <a:sym typeface="+mn-ea"/>
              </a:rPr>
              <a:t>）</a:t>
            </a:r>
            <a:endParaRPr lang="en-US" altLang="zh-CN"/>
          </a:p>
          <a:p>
            <a:r>
              <a:rPr>
                <a:sym typeface="+mn-ea"/>
              </a:rPr>
              <a:t> 寄生式继承</a:t>
            </a:r>
            <a:r>
              <a:rPr lang="zh-CN">
                <a:sym typeface="+mn-ea"/>
              </a:rPr>
              <a:t>（</a:t>
            </a:r>
            <a:r>
              <a:rPr lang="zh-CN">
                <a:sym typeface="+mn-ea"/>
              </a:rPr>
              <a:t>原型式继承进阶）</a:t>
            </a:r>
            <a:endParaRPr lang="en-US" altLang="zh-CN"/>
          </a:p>
          <a:p>
            <a:r>
              <a:rPr>
                <a:sym typeface="+mn-ea"/>
              </a:rPr>
              <a:t> 寄生组合式继承</a:t>
            </a:r>
            <a:r>
              <a:rPr lang="zh-CN">
                <a:sym typeface="+mn-ea"/>
              </a:rPr>
              <a:t>（</a:t>
            </a:r>
            <a:r>
              <a:rPr>
                <a:sym typeface="+mn-ea"/>
              </a:rPr>
              <a:t>寄生式继承 </a:t>
            </a:r>
            <a:r>
              <a:rPr lang="en-US">
                <a:sym typeface="+mn-ea"/>
              </a:rPr>
              <a:t>+ </a:t>
            </a:r>
            <a:r>
              <a:rPr lang="zh-CN" altLang="en-US">
                <a:sym typeface="+mn-ea"/>
              </a:rPr>
              <a:t>构造继承</a:t>
            </a:r>
            <a:r>
              <a:rPr lang="zh-CN">
                <a:sym typeface="+mn-ea"/>
              </a:rPr>
              <a:t>）</a:t>
            </a:r>
            <a:endParaRPr>
              <a:sym typeface="+mn-ea"/>
            </a:endParaRPr>
          </a:p>
          <a:p>
            <a:pPr lvl="1"/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>
            <a:off x="638810" y="2376170"/>
            <a:ext cx="504190" cy="504190"/>
          </a:xfrm>
          <a:prstGeom prst="star5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638810" y="4352290"/>
            <a:ext cx="504190" cy="504190"/>
          </a:xfrm>
          <a:prstGeom prst="star5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5174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原型继承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将子级的原型对象设置为父级的一个实例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实例是子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级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的实例，也是父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级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的一个实例。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父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级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新增原型方法/属性，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子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级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都能访问到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缺点：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所有的实例都会公用一个原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型链，如果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通过一个实例修改原型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属性，那么所有实例访问的值都会被修改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4326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23.html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5174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sz="2800">
                <a:sym typeface="+mn-ea"/>
              </a:rPr>
              <a:t>构造继承</a:t>
            </a:r>
            <a:endParaRPr lang="zh-CN" sz="2800">
              <a:sym typeface="+mn-ea"/>
            </a:endParaRPr>
          </a:p>
          <a:p>
            <a:pPr lvl="1"/>
            <a:r>
              <a:rPr lang="zh-CN" sz="2800">
                <a:sym typeface="+mn-ea"/>
              </a:rPr>
              <a:t> </a:t>
            </a:r>
            <a:r>
              <a:rPr lang="zh-CN">
                <a:solidFill>
                  <a:schemeClr val="tx1"/>
                </a:solidFill>
                <a:sym typeface="+mn-ea"/>
              </a:rPr>
              <a:t>通过使用 </a:t>
            </a:r>
            <a:r>
              <a:rPr lang="zh-CN">
                <a:solidFill>
                  <a:srgbClr val="C00000"/>
                </a:solidFill>
                <a:sym typeface="+mn-ea"/>
              </a:rPr>
              <a:t>call、apply</a:t>
            </a:r>
            <a:r>
              <a:rPr lang="zh-CN">
                <a:solidFill>
                  <a:schemeClr val="tx1"/>
                </a:solidFill>
                <a:sym typeface="+mn-ea"/>
              </a:rPr>
              <a:t> 方法可以在子</a:t>
            </a:r>
            <a:r>
              <a:rPr lang="zh-CN">
                <a:solidFill>
                  <a:schemeClr val="tx1"/>
                </a:solidFill>
                <a:sym typeface="+mn-ea"/>
              </a:rPr>
              <a:t>级构造函数</a:t>
            </a:r>
            <a:r>
              <a:rPr lang="zh-CN">
                <a:solidFill>
                  <a:schemeClr val="tx1"/>
                </a:solidFill>
                <a:sym typeface="+mn-ea"/>
              </a:rPr>
              <a:t>上执行父级构造函数</a:t>
            </a:r>
            <a:endParaRPr 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优点：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直接继承父级构造函数中的属性和方法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缺点：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构造函数的继承相当于将父级复制给子级，在子级中实现了所有父级的方法，影响子级的性能。另外无法继承原型链上的属性和方法。</a:t>
            </a:r>
            <a:endParaRPr lang="zh-CN" altLang="en-US"/>
          </a:p>
          <a:p>
            <a:pPr lvl="1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4326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1367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原型链继承能继承父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级</a:t>
            </a:r>
            <a:r>
              <a:rPr lang="en-US" altLang="zh-CN"/>
              <a:t>原型链上的属性，但是可能会存在篡改的问题；而构造函数继承不会存在篡改的问题，但是不能继承原型上面的属性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 组合继承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构造继承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+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原型继承</a:t>
            </a:r>
            <a:endParaRPr 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zh-CN" sz="2400">
                <a:solidFill>
                  <a:srgbClr val="C00000"/>
                </a:solidFill>
                <a:sym typeface="+mn-ea"/>
              </a:rPr>
              <a:t>优点：</a:t>
            </a:r>
            <a:r>
              <a:rPr lang="zh-CN" sz="2400">
                <a:solidFill>
                  <a:schemeClr val="tx1"/>
                </a:solidFill>
                <a:sym typeface="+mn-ea"/>
              </a:rPr>
              <a:t>继承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父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级构造函数和原型上的属性和方法</a:t>
            </a:r>
            <a:endParaRPr lang="zh-CN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zh-CN" sz="2400">
                <a:cs typeface="+mn-ea"/>
                <a:sym typeface="+mn-ea"/>
              </a:rPr>
              <a:t>缺点：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调用了两次父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级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的构造函数，有些许损耗性能，并且子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级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的构造函数的</a:t>
            </a:r>
            <a:r>
              <a:rPr lang="zh-CN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ea"/>
              </a:rPr>
              <a:t>属性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会和原型上面的属性重合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4326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>
                <a:sym typeface="+mn-ea"/>
              </a:rPr>
              <a:t>原型式继承（类似于原型继承）</a:t>
            </a:r>
            <a:endParaRPr lang="zh-CN">
              <a:sym typeface="+mn-ea"/>
            </a:endParaRPr>
          </a:p>
          <a:p>
            <a:pPr lvl="1"/>
            <a:r>
              <a:rPr lang="zh-CN" sz="2400">
                <a:solidFill>
                  <a:schemeClr val="tx1"/>
                </a:solidFill>
                <a:sym typeface="+mn-ea"/>
              </a:rPr>
              <a:t> 原型式继承并不需要定义一个构造函数，传入参数obj，生成一个继承 obj 对象的对象</a:t>
            </a:r>
            <a:endParaRPr lang="zh-CN" sz="2400">
              <a:solidFill>
                <a:schemeClr val="tx1"/>
              </a:solidFill>
              <a:sym typeface="+mn-ea"/>
            </a:endParaRPr>
          </a:p>
          <a:p>
            <a:pPr lvl="1"/>
            <a:endParaRPr lang="zh-CN" sz="2400">
              <a:solidFill>
                <a:schemeClr val="tx1"/>
              </a:solidFill>
              <a:sym typeface="+mn-ea"/>
            </a:endParaRPr>
          </a:p>
          <a:p>
            <a:pPr lvl="1"/>
            <a:endParaRPr lang="zh-CN" sz="2400">
              <a:solidFill>
                <a:schemeClr val="tx1"/>
              </a:solidFill>
              <a:sym typeface="+mn-ea"/>
            </a:endParaRPr>
          </a:p>
          <a:p>
            <a:pPr lvl="1"/>
            <a:endParaRPr lang="zh-CN" sz="2400">
              <a:solidFill>
                <a:schemeClr val="tx1"/>
              </a:solidFill>
              <a:sym typeface="+mn-ea"/>
            </a:endParaRPr>
          </a:p>
          <a:p>
            <a:pPr lvl="1">
              <a:spcBef>
                <a:spcPts val="1200"/>
              </a:spcBef>
            </a:pPr>
            <a:r>
              <a:rPr lang="en-US" altLang="zh-CN">
                <a:sym typeface="+mn-ea"/>
              </a:rPr>
              <a:t> Object.create(obj)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创建一个新对象，使用现有的对象来提供新创建的对象的__proto__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sz="2400">
              <a:solidFill>
                <a:schemeClr val="tx1"/>
              </a:solidFill>
              <a:sym typeface="+mn-ea"/>
            </a:endParaRPr>
          </a:p>
          <a:p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52482"/>
          <a:stretch>
            <a:fillRect/>
          </a:stretch>
        </p:blipFill>
        <p:spPr>
          <a:xfrm>
            <a:off x="1645920" y="2891155"/>
            <a:ext cx="6583680" cy="14954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814070" y="5593715"/>
            <a:ext cx="113779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</a:rPr>
              <a:t>https://developer.mozilla.org/zh-CN/docs/Web/JavaScript/Reference/Global_Objects/Object/create</a:t>
            </a:r>
            <a:endParaRPr lang="zh-CN" altLang="en-US" sz="2000">
              <a:solidFill>
                <a:srgbClr val="00B0F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4326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26.html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</p:spPr>
        <p:txBody>
          <a:bodyPr/>
          <a:p>
            <a:r>
              <a:rPr lang="en-US" altLang="zh-CN"/>
              <a:t> </a:t>
            </a:r>
            <a:r>
              <a:rPr>
                <a:sym typeface="+mn-ea"/>
              </a:rPr>
              <a:t>寄生式继承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寄生式继承是于原型式继承紧密相关的一种思路。既创建一个仅用于封装继承过程的函数，该函数内部以某种方式来增强对象，最后返回对象。</a:t>
            </a:r>
            <a:endParaRPr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  </a:t>
            </a:r>
            <a:r>
              <a:rPr>
                <a:sym typeface="+mn-ea"/>
              </a:rPr>
              <a:t>寄生组合式继承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 </a:t>
            </a:r>
            <a:r>
              <a:rPr lang="zh-CN">
                <a:solidFill>
                  <a:schemeClr val="tx1"/>
                </a:solidFill>
                <a:sym typeface="+mn-ea"/>
              </a:rPr>
              <a:t>构造继承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+ </a:t>
            </a:r>
            <a:r>
              <a:rPr>
                <a:solidFill>
                  <a:schemeClr val="tx1"/>
                </a:solidFill>
                <a:sym typeface="+mn-ea"/>
              </a:rPr>
              <a:t>寄生式继承</a:t>
            </a:r>
            <a:endParaRPr>
              <a:solidFill>
                <a:schemeClr val="tx1"/>
              </a:solidFill>
              <a:sym typeface="+mn-ea"/>
            </a:endParaRPr>
          </a:p>
          <a:p>
            <a:pPr lvl="1"/>
            <a:r>
              <a:rPr>
                <a:solidFill>
                  <a:schemeClr val="tx1"/>
                </a:solidFill>
                <a:sym typeface="+mn-ea"/>
              </a:rPr>
              <a:t> 只调用一次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父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级构造函数，</a:t>
            </a:r>
            <a:r>
              <a:rPr>
                <a:solidFill>
                  <a:schemeClr val="tx1"/>
                </a:solidFill>
                <a:sym typeface="+mn-ea"/>
              </a:rPr>
              <a:t>并且还能继承原型链上面的方法。</a:t>
            </a:r>
            <a:endParaRPr>
              <a:sym typeface="+mn-ea"/>
            </a:endParaRPr>
          </a:p>
          <a:p>
            <a:pPr lvl="1"/>
            <a:endParaRPr>
              <a:solidFill>
                <a:schemeClr val="tx1"/>
              </a:solidFill>
              <a:sym typeface="+mn-ea"/>
            </a:endParaRPr>
          </a:p>
          <a:p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22585" y="296989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27.html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22585" y="447103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f3103162-0eae-4492-b11d-e273ff5c0afe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WPS 演示</Application>
  <PresentationFormat>宽屏</PresentationFormat>
  <Paragraphs>75</Paragraphs>
  <Slides>8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Franklin Gothic Book</vt:lpstr>
      <vt:lpstr>Office 主题​​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婧</cp:lastModifiedBy>
  <cp:revision>1234</cp:revision>
  <dcterms:created xsi:type="dcterms:W3CDTF">2013-01-31T00:22:00Z</dcterms:created>
  <dcterms:modified xsi:type="dcterms:W3CDTF">2021-05-16T09:00:38Z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7D084EEDE7FE438AAB3E48268759DE6E</vt:lpwstr>
  </property>
</Properties>
</file>