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7" r:id="rId4"/>
    <p:sldMasterId id="2147483661" r:id="rId5"/>
    <p:sldMasterId id="2147483665" r:id="rId6"/>
    <p:sldMasterId id="2147483669" r:id="rId7"/>
    <p:sldMasterId id="2147483673" r:id="rId8"/>
    <p:sldMasterId id="2147483677" r:id="rId9"/>
  </p:sldMasterIdLst>
  <p:notesMasterIdLst>
    <p:notesMasterId r:id="rId11"/>
  </p:notesMasterIdLst>
  <p:handoutMasterIdLst>
    <p:handoutMasterId r:id="rId43"/>
  </p:handoutMasterIdLst>
  <p:sldIdLst>
    <p:sldId id="284" r:id="rId10"/>
    <p:sldId id="288" r:id="rId12"/>
    <p:sldId id="987" r:id="rId13"/>
    <p:sldId id="993" r:id="rId14"/>
    <p:sldId id="871" r:id="rId15"/>
    <p:sldId id="889" r:id="rId16"/>
    <p:sldId id="872" r:id="rId17"/>
    <p:sldId id="988" r:id="rId18"/>
    <p:sldId id="986" r:id="rId19"/>
    <p:sldId id="963" r:id="rId20"/>
    <p:sldId id="989" r:id="rId21"/>
    <p:sldId id="982" r:id="rId22"/>
    <p:sldId id="983" r:id="rId23"/>
    <p:sldId id="984" r:id="rId24"/>
    <p:sldId id="985" r:id="rId25"/>
    <p:sldId id="990" r:id="rId26"/>
    <p:sldId id="964" r:id="rId27"/>
    <p:sldId id="965" r:id="rId28"/>
    <p:sldId id="966" r:id="rId29"/>
    <p:sldId id="991" r:id="rId30"/>
    <p:sldId id="967" r:id="rId31"/>
    <p:sldId id="968" r:id="rId32"/>
    <p:sldId id="992" r:id="rId33"/>
    <p:sldId id="969" r:id="rId34"/>
    <p:sldId id="975" r:id="rId35"/>
    <p:sldId id="1020" r:id="rId36"/>
    <p:sldId id="971" r:id="rId37"/>
    <p:sldId id="1021" r:id="rId38"/>
    <p:sldId id="994" r:id="rId39"/>
    <p:sldId id="995" r:id="rId40"/>
    <p:sldId id="996" r:id="rId41"/>
    <p:sldId id="862" r:id="rId42"/>
  </p:sldIdLst>
  <p:sldSz cx="12192000" cy="6858000"/>
  <p:notesSz cx="6858000" cy="9144000"/>
  <p:custDataLst>
    <p:tags r:id="rId47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469"/>
    <a:srgbClr val="006600"/>
    <a:srgbClr val="008080"/>
    <a:srgbClr val="0048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7" Type="http://schemas.openxmlformats.org/officeDocument/2006/relationships/tags" Target="tags/tag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0" Type="http://schemas.openxmlformats.org/officeDocument/2006/relationships/slide" Target="slides/slide30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image" Target="../media/image4.png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7" Type="http://schemas.openxmlformats.org/officeDocument/2006/relationships/theme" Target="../theme/theme6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7.xml.rels><?xml version="1.0" encoding="UTF-8" standalone="yes"?>
<Relationships xmlns="http://schemas.openxmlformats.org/package/2006/relationships"><Relationship Id="rId7" Type="http://schemas.openxmlformats.org/officeDocument/2006/relationships/theme" Target="../theme/theme7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_rels/slideMaster8.xml.rels><?xml version="1.0" encoding="UTF-8" standalone="yes"?>
<Relationships xmlns="http://schemas.openxmlformats.org/package/2006/relationships"><Relationship Id="rId7" Type="http://schemas.openxmlformats.org/officeDocument/2006/relationships/theme" Target="../theme/theme8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tags" Target="../tags/tag1.xml"/><Relationship Id="rId1" Type="http://schemas.openxmlformats.org/officeDocument/2006/relationships/hyperlink" Target="https://developer.mozilla.org/zh-CN/docs/Web/JavaScript/Reference/Global_Objects/Boolean/toStri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developer.mozilla.org/zh-CN/docs/Web/JavaScript/Reference/Global_Objects/String/toStri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hyperlink" Target="https://developer.mozilla.org/zh-CN/docs/Web/JavaScript/Reference/Global_Objects/Date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hyperlink" Target="http://momentjs.cn/ 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developer.mozilla.org/zh-CN/docs/Web/JavaScript/Reference/Global_Objects/Number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554926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标准内置对象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（构造器）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7469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所有对象都是真值</a:t>
            </a:r>
            <a:endParaRPr lang="en-US" altLang="zh-CN">
              <a:sym typeface="+mn-ea"/>
            </a:endParaRPr>
          </a:p>
          <a:p>
            <a:pPr marL="168275" lvl="1" indent="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Boolean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079750" y="159385"/>
            <a:ext cx="824547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https://developer.mozilla.org/zh-CN/docs/Web/JavaScript/Reference/Global_Objects/Boolean/toString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93850" y="1941830"/>
            <a:ext cx="4482465" cy="317944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Number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字符串方法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229360" y="1066165"/>
          <a:ext cx="10241280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370"/>
                <a:gridCol w="3152775"/>
              </a:tblGrid>
              <a:tr h="4876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sz="2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</a:t>
                      </a:r>
                      <a:endParaRPr lang="zh-CN" altLang="en-US" sz="2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</a:t>
                      </a:r>
                      <a:endParaRPr lang="zh-CN" altLang="en-US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length</a:t>
                      </a:r>
                      <a:endParaRPr lang="en-US" altLang="zh-CN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获取指定内容的位置</a:t>
                      </a:r>
                      <a:endParaRPr lang="zh-CN" altLang="en-US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indexOf(value)</a:t>
                      </a:r>
                      <a:endParaRPr lang="en-US" altLang="zh-CN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获取指定位置的内容</a:t>
                      </a:r>
                      <a:endParaRPr lang="zh-CN" altLang="en-US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charAt(i)  str[i]</a:t>
                      </a:r>
                      <a:endParaRPr lang="en-US" altLang="zh-CN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子串获取（提取）</a:t>
                      </a:r>
                      <a:endParaRPr lang="zh-CN" altLang="en-US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slice(start,end)</a:t>
                      </a:r>
                      <a:endParaRPr lang="en-US" altLang="zh-CN" sz="22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93395">
                <a:tc>
                  <a:txBody>
                    <a:bodyPr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转换为数组</a:t>
                      </a:r>
                      <a:endParaRPr lang="zh-CN" altLang="en-US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split(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  <a:sym typeface="+mn-ea"/>
                        </a:rPr>
                        <a:t>separator</a:t>
                      </a:r>
                      <a:r>
                        <a:rPr lang="en-US" altLang="zh-CN" sz="2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2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添加内容</a:t>
                      </a:r>
                      <a:endParaRPr lang="zh-CN" altLang="en-US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+ </a:t>
                      </a: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拼接符号</a:t>
                      </a:r>
                      <a:endParaRPr lang="zh-CN" altLang="en-US" sz="2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删除内容</a:t>
                      </a:r>
                      <a:endParaRPr lang="zh-CN" altLang="en-US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endParaRPr lang="zh-CN" altLang="en-US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循环遍历</a:t>
                      </a:r>
                      <a:endParaRPr lang="zh-CN" altLang="en-US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</a:t>
                      </a:r>
                      <a:endParaRPr lang="en-US" altLang="zh-CN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  <a:endParaRPr lang="zh-CN" altLang="en-US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toUpperCase()</a:t>
                      </a:r>
                      <a:endParaRPr lang="en-US" altLang="zh-CN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toLowerCase()</a:t>
                      </a:r>
                      <a:endParaRPr lang="en-US" altLang="zh-CN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614171" y="1039568"/>
            <a:ext cx="3385551" cy="5490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关于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中的字符串：</a:t>
            </a:r>
            <a:endParaRPr lang="zh-CN" altLang="en-US" sz="2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 </a:t>
            </a:r>
            <a:r>
              <a:rPr lang="zh-CN" altLang="en-US" sz="2600" dirty="0" smtClean="0">
                <a:latin typeface="宋体" panose="02010600030101010101" pitchFamily="2" charset="-122"/>
                <a:sym typeface="+mn-ea"/>
              </a:rPr>
              <a:t>字符串变量是由</a:t>
            </a:r>
            <a:r>
              <a:rPr lang="zh-CN" altLang="en-US" sz="2600" dirty="0" smtClean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双</a:t>
            </a:r>
            <a:r>
              <a:rPr lang="zh-CN" altLang="en-US" sz="2600" dirty="0" smtClean="0">
                <a:latin typeface="宋体" panose="02010600030101010101" pitchFamily="2" charset="-122"/>
                <a:sym typeface="+mn-ea"/>
              </a:rPr>
              <a:t>引号或</a:t>
            </a:r>
            <a:r>
              <a:rPr lang="zh-CN" altLang="en-US" sz="2600" dirty="0" smtClean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单</a:t>
            </a:r>
            <a:r>
              <a:rPr lang="zh-CN" altLang="en-US" sz="2600" dirty="0" smtClean="0">
                <a:latin typeface="宋体" panose="02010600030101010101" pitchFamily="2" charset="-122"/>
                <a:sym typeface="+mn-ea"/>
              </a:rPr>
              <a:t>引号来声明。</a:t>
            </a:r>
            <a:endParaRPr lang="zh-CN" altLang="en-US" sz="2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字符串是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不可更改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的，故字符串的方法返回的都是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全新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的字符串，</a:t>
            </a:r>
            <a:r>
              <a:rPr lang="zh-CN" altLang="en-US" sz="2600" dirty="0" smtClean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没有</a:t>
            </a:r>
            <a:r>
              <a:rPr lang="zh-CN" altLang="en-US" sz="2600" dirty="0" smtClean="0">
                <a:latin typeface="宋体" panose="02010600030101010101" pitchFamily="2" charset="-122"/>
                <a:sym typeface="+mn-ea"/>
              </a:rPr>
              <a:t>改变原始字符串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2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③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字符串的方法书写符合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小驼峰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命名法。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String 包装对象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当访问 String 基本数据类型属性或方法时创建临时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包装对象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，访问的都是对象中的属性或方法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访问对象属性时，首先访问自身属性，访问不到时，则会在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原型链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上寻找对应的属性和方法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String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922000" cy="4921885"/>
          </a:xfrm>
        </p:spPr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ym typeface="+mn-ea"/>
              </a:rPr>
              <a:t>静态方法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String.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fromCharCode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(97,98,99);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sz="2800">
                <a:sym typeface="+mn-ea"/>
              </a:rPr>
              <a:t> 原型方法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 sz="176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String.prototype.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trim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 );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String.prototype.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concat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(str1?,str2?);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String.prototype.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toLowerCase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 ); String.prototype.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toLocaleLowerCase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 );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String.prototype.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toUpperCase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 ); String.prototype.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toLocaleUpperCase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 );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String.prototype.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indexOf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(searchingString,position?);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String.prototype.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lastIndexOf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(searchingString,position?);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String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848100" y="148590"/>
            <a:ext cx="772604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https://developer.mozilla.org/zh-CN/docs/Web/JavaScript/Reference/Global_Objects/String/toString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hlinkClick r:id="rId1" action="ppaction://hlinkfi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922000" cy="4921885"/>
          </a:xfrm>
        </p:spPr>
        <p:txBody>
          <a:bodyPr/>
          <a:p>
            <a:r>
              <a:rPr lang="en-US" altLang="zh-CN" sz="2800">
                <a:sym typeface="+mn-ea"/>
              </a:rPr>
              <a:t> 原型方法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String.prototype.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search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(regexp);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String.prototype.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match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(regexp);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String.prototype.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replace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(regexp); 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String</a:t>
            </a:r>
            <a:endParaRPr lang="en-US" altLang="zh-CN"/>
          </a:p>
        </p:txBody>
      </p:sp>
      <p:sp>
        <p:nvSpPr>
          <p:cNvPr id="5" name=" 2050"/>
          <p:cNvSpPr/>
          <p:nvPr/>
        </p:nvSpPr>
        <p:spPr bwMode="auto">
          <a:xfrm rot="16740000">
            <a:off x="6496685" y="1608455"/>
            <a:ext cx="542290" cy="91059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 2050"/>
          <p:cNvSpPr/>
          <p:nvPr/>
        </p:nvSpPr>
        <p:spPr bwMode="auto">
          <a:xfrm rot="16740000">
            <a:off x="6496685" y="2123440"/>
            <a:ext cx="542290" cy="91059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 2050"/>
          <p:cNvSpPr/>
          <p:nvPr/>
        </p:nvSpPr>
        <p:spPr bwMode="auto">
          <a:xfrm rot="16740000">
            <a:off x="6496685" y="2638425"/>
            <a:ext cx="542290" cy="91059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Number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函数定义</a:t>
            </a:r>
            <a:endParaRPr lang="zh-CN" altLang="en-US"/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通过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函数声明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的形式来定义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accent3"/>
                </a:solidFill>
                <a:sym typeface="+mn-ea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lang="zh-CN" altLang="en-US" dirty="0" smtClean="0">
                <a:cs typeface="+mn-ea"/>
                <a:sym typeface="+mn-ea"/>
              </a:rPr>
              <a:t>函数表达式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的形式来定义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dirty="0" smtClean="0">
                <a:solidFill>
                  <a:schemeClr val="tx1"/>
                </a:solidFill>
                <a:sym typeface="+mn-ea"/>
              </a:rPr>
              <a:t>通过 </a:t>
            </a:r>
            <a:r>
              <a:rPr lang="zh-CN" altLang="en-US" dirty="0" smtClean="0">
                <a:cs typeface="+mn-ea"/>
                <a:sym typeface="+mn-ea"/>
              </a:rPr>
              <a:t>Function 构造函数实例化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的形式来定义</a:t>
            </a:r>
            <a:endParaRPr lang="zh-CN" altLang="en-US"/>
          </a:p>
          <a:p>
            <a:r>
              <a:rPr lang="zh-CN" altLang="en-US"/>
              <a:t> 函数调用</a:t>
            </a:r>
            <a:endParaRPr lang="zh-CN" altLang="en-US"/>
          </a:p>
          <a:p>
            <a:pPr lvl="1"/>
            <a:r>
              <a:rPr lang="zh-CN" altLang="en-US" sz="2400"/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作为</a:t>
            </a:r>
            <a:r>
              <a:rPr lang="zh-CN" altLang="en-US">
                <a:sym typeface="+mn-ea"/>
              </a:rPr>
              <a:t>函数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直接调用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作为</a:t>
            </a:r>
            <a:r>
              <a:rPr lang="zh-CN" altLang="en-US">
                <a:cs typeface="+mn-ea"/>
                <a:sym typeface="+mn-ea"/>
              </a:rPr>
              <a:t>对象方法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调用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作为</a:t>
            </a:r>
            <a:r>
              <a:rPr lang="zh-CN" altLang="en-US">
                <a:cs typeface="+mn-ea"/>
                <a:sym typeface="+mn-ea"/>
              </a:rPr>
              <a:t>构造函数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调用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通过 </a:t>
            </a:r>
            <a:r>
              <a:rPr lang="zh-CN" altLang="en-US">
                <a:cs typeface="+mn-ea"/>
                <a:sym typeface="+mn-ea"/>
              </a:rPr>
              <a:t>call/apply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间接调用</a:t>
            </a:r>
            <a:endParaRPr lang="zh-CN" altLang="en-US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/>
              <a:t>Function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静态</a:t>
            </a:r>
            <a:r>
              <a:rPr lang="zh-CN"/>
              <a:t>属性</a:t>
            </a:r>
            <a:endParaRPr lang="zh-CN"/>
          </a:p>
          <a:p>
            <a:pPr lvl="1"/>
            <a:r>
              <a:rPr lang="zh-CN">
                <a:solidFill>
                  <a:schemeClr val="tx1"/>
                </a:solidFill>
                <a:cs typeface="+mn-ea"/>
              </a:rPr>
              <a:t> Function.</a:t>
            </a:r>
            <a:r>
              <a:rPr lang="zh-CN" altLang="en-US"/>
              <a:t>name</a:t>
            </a:r>
            <a:endParaRPr lang="zh-CN" altLang="en-US"/>
          </a:p>
          <a:p>
            <a:r>
              <a:rPr lang="zh-CN" altLang="en-US"/>
              <a:t> 原型方法</a:t>
            </a:r>
            <a:endParaRPr lang="zh-CN" altLang="en-US"/>
          </a:p>
          <a:p>
            <a:pPr lvl="1"/>
            <a:r>
              <a:rPr lang="zh-CN" altLang="en-US" sz="2400"/>
              <a:t> </a:t>
            </a:r>
            <a:r>
              <a:rPr lang="zh-CN">
                <a:solidFill>
                  <a:schemeClr val="tx1"/>
                </a:solidFill>
                <a:cs typeface="+mn-ea"/>
              </a:rPr>
              <a:t>Function.prototype.</a:t>
            </a:r>
            <a:r>
              <a:rPr lang="en-US" altLang="zh-CN"/>
              <a:t>apply()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>
                <a:solidFill>
                  <a:schemeClr val="tx1"/>
                </a:solidFill>
                <a:cs typeface="+mn-ea"/>
              </a:rPr>
              <a:t>Function.prototype.</a:t>
            </a:r>
            <a:r>
              <a:rPr lang="en-US" altLang="zh-CN"/>
              <a:t>bind()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>
                <a:solidFill>
                  <a:schemeClr val="tx1"/>
                </a:solidFill>
                <a:cs typeface="+mn-ea"/>
              </a:rPr>
              <a:t>Function.prototype.</a:t>
            </a:r>
            <a:r>
              <a:rPr lang="en-US" altLang="zh-CN"/>
              <a:t>call()</a:t>
            </a:r>
            <a:endParaRPr lang="en-US" altLang="zh-CN"/>
          </a:p>
          <a:p>
            <a:pPr lvl="1"/>
            <a:r>
              <a:rPr lang="zh-CN">
                <a:solidFill>
                  <a:schemeClr val="tx1"/>
                </a:solidFill>
                <a:cs typeface="+mn-ea"/>
              </a:rPr>
              <a:t> Function.prototype.</a:t>
            </a:r>
            <a:r>
              <a:rPr lang="en-US" altLang="zh-CN"/>
              <a:t>toString()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/>
              <a:t>Function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/>
              <a:t> Function </a:t>
            </a:r>
            <a:r>
              <a:rPr lang="zh-CN" altLang="en-US"/>
              <a:t>原型链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/>
              <a:t>Function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75" y="1772920"/>
            <a:ext cx="11753850" cy="49218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Number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Number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静态方法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Object</a:t>
            </a:r>
            <a:r>
              <a:rPr lang="zh-CN" altLang="en-US"/>
              <a:t>.create()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Object</a:t>
            </a:r>
            <a:r>
              <a:rPr lang="zh-CN" altLang="en-US"/>
              <a:t>.defineProperties()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Object</a:t>
            </a:r>
            <a:r>
              <a:rPr lang="zh-CN" altLang="en-US"/>
              <a:t>.defineProperty()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Object</a:t>
            </a:r>
            <a:r>
              <a:rPr lang="zh-CN" altLang="en-US"/>
              <a:t>.getOwnPropertyDescriptor()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Object</a:t>
            </a:r>
            <a:r>
              <a:rPr lang="zh-CN" altLang="en-US"/>
              <a:t>.getOwnPropertyDescriptors()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Object</a:t>
            </a:r>
            <a:r>
              <a:rPr lang="zh-CN" altLang="en-US"/>
              <a:t>.getOwnPropertyNames()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Object</a:t>
            </a:r>
            <a:r>
              <a:rPr lang="zh-CN" altLang="en-US"/>
              <a:t>.getPrototypeOf()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Object</a:t>
            </a:r>
            <a:r>
              <a:rPr lang="zh-CN" altLang="en-US"/>
              <a:t>.setPrototypeOf()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/>
              <a:t>Object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7" name=" 2050"/>
          <p:cNvSpPr/>
          <p:nvPr/>
        </p:nvSpPr>
        <p:spPr bwMode="auto">
          <a:xfrm rot="16740000">
            <a:off x="5156835" y="2618105"/>
            <a:ext cx="542290" cy="91059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 2050"/>
          <p:cNvSpPr/>
          <p:nvPr/>
        </p:nvSpPr>
        <p:spPr bwMode="auto">
          <a:xfrm rot="16740000">
            <a:off x="4172585" y="1599565"/>
            <a:ext cx="542290" cy="91059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2050"/>
          <p:cNvSpPr/>
          <p:nvPr/>
        </p:nvSpPr>
        <p:spPr bwMode="auto">
          <a:xfrm rot="16740000">
            <a:off x="6805295" y="3170555"/>
            <a:ext cx="542290" cy="91059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4" grpId="0" bldLvl="0" animBg="1"/>
      <p:bldP spid="5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原型方法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Object</a:t>
            </a:r>
            <a:r>
              <a:rPr lang="en-US" altLang="zh-CN"/>
              <a:t>.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prototype</a:t>
            </a:r>
            <a:r>
              <a:rPr lang="en-US" altLang="zh-CN"/>
              <a:t>.hasOwnProperty()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Object</a:t>
            </a:r>
            <a:r>
              <a:rPr lang="en-US" altLang="zh-CN"/>
              <a:t>.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prototype</a:t>
            </a:r>
            <a:r>
              <a:rPr lang="en-US" altLang="zh-CN"/>
              <a:t>.isPrototypeOf()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Object</a:t>
            </a:r>
            <a:r>
              <a:rPr lang="en-US" altLang="zh-CN"/>
              <a:t>.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prototype</a:t>
            </a:r>
            <a:r>
              <a:rPr lang="en-US" altLang="zh-CN"/>
              <a:t>.propertyIsEnumerable()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Object</a:t>
            </a:r>
            <a:r>
              <a:rPr lang="en-US" altLang="zh-CN"/>
              <a:t>.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prototype</a:t>
            </a:r>
            <a:r>
              <a:rPr lang="en-US" altLang="zh-CN"/>
              <a:t>.toString()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Object</a:t>
            </a:r>
            <a:r>
              <a:rPr lang="en-US" altLang="zh-CN"/>
              <a:t>.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prototype</a:t>
            </a:r>
            <a:r>
              <a:rPr lang="en-US" altLang="zh-CN"/>
              <a:t>.valueOf()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Object</a:t>
            </a:r>
            <a:endParaRPr lang="zh-CN" altLang="en-US" dirty="0"/>
          </a:p>
          <a:p>
            <a:endParaRPr lang="zh-CN" altLang="en-US"/>
          </a:p>
          <a:p>
            <a:endParaRPr lang="zh-CN" altLang="en-US" dirty="0"/>
          </a:p>
          <a:p>
            <a:endParaRPr lang="zh-CN" altLang="en-US" sz="2400">
              <a:solidFill>
                <a:schemeClr val="tx1"/>
              </a:solidFill>
              <a:cs typeface="+mn-ea"/>
            </a:endParaRPr>
          </a:p>
        </p:txBody>
      </p:sp>
      <p:sp>
        <p:nvSpPr>
          <p:cNvPr id="5" name=" 2050"/>
          <p:cNvSpPr/>
          <p:nvPr/>
        </p:nvSpPr>
        <p:spPr bwMode="auto">
          <a:xfrm rot="16740000">
            <a:off x="6825615" y="1598295"/>
            <a:ext cx="542290" cy="91059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 2050"/>
          <p:cNvSpPr/>
          <p:nvPr/>
        </p:nvSpPr>
        <p:spPr bwMode="auto">
          <a:xfrm rot="16740000">
            <a:off x="5596890" y="3168650"/>
            <a:ext cx="542290" cy="91059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4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Number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endParaRPr lang="en-US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9715500" cy="4921885"/>
          </a:xfrm>
        </p:spPr>
        <p:txBody>
          <a:bodyPr/>
          <a:p>
            <a:r>
              <a:rPr lang="en-US" altLang="zh-CN">
                <a:sym typeface="+mn-ea"/>
              </a:rPr>
              <a:t> Date 提供了</a:t>
            </a:r>
            <a:r>
              <a:rPr lang="en-US" altLang="zh-CN">
                <a:solidFill>
                  <a:srgbClr val="008000"/>
                </a:solidFill>
                <a:sym typeface="+mn-ea"/>
              </a:rPr>
              <a:t>解析</a:t>
            </a:r>
            <a:r>
              <a:rPr lang="en-US" altLang="zh-CN">
                <a:sym typeface="+mn-ea"/>
              </a:rPr>
              <a:t>、管理和展示时间的功能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Date 对象基于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1970年1月1日（世界标准时间）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起的</a:t>
            </a:r>
            <a:r>
              <a:rPr lang="en-US" altLang="zh-CN" b="1">
                <a:solidFill>
                  <a:srgbClr val="C00000"/>
                </a:solidFill>
                <a:sym typeface="+mn-ea"/>
              </a:rPr>
              <a:t>毫秒数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rgbClr val="008000"/>
                </a:solidFill>
                <a:cs typeface="+mn-cs"/>
              </a:rPr>
              <a:t>以常规函数调用时</a:t>
            </a:r>
            <a:r>
              <a:rPr lang="en-US" altLang="zh-CN">
                <a:solidFill>
                  <a:schemeClr val="tx1"/>
                </a:solidFill>
              </a:rPr>
              <a:t>（即不加 new 操作符）将会返回一个</a:t>
            </a:r>
            <a:r>
              <a:rPr lang="en-US" altLang="zh-CN" b="1">
                <a:solidFill>
                  <a:schemeClr val="tx1"/>
                </a:solidFill>
              </a:rPr>
              <a:t>字符串</a:t>
            </a:r>
            <a:r>
              <a:rPr lang="en-US" altLang="zh-CN">
                <a:solidFill>
                  <a:schemeClr val="tx1"/>
                </a:solidFill>
              </a:rPr>
              <a:t>，而不是一个日期对象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rgbClr val="008000"/>
                </a:solidFill>
                <a:cs typeface="+mn-cs"/>
              </a:rPr>
              <a:t>通过new调用</a:t>
            </a:r>
            <a:r>
              <a:rPr lang="zh-CN" altLang="en-US">
                <a:solidFill>
                  <a:schemeClr val="tx1"/>
                </a:solidFill>
              </a:rPr>
              <a:t>，返回的是</a:t>
            </a:r>
            <a:r>
              <a:rPr lang="en-US" altLang="zh-CN">
                <a:solidFill>
                  <a:schemeClr val="tx1"/>
                </a:solidFill>
              </a:rPr>
              <a:t>Date</a:t>
            </a:r>
            <a:r>
              <a:rPr lang="zh-CN" altLang="en-US">
                <a:solidFill>
                  <a:schemeClr val="tx1"/>
                </a:solidFill>
              </a:rPr>
              <a:t>对象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Date 对象没有字面量格式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Date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840355" y="159385"/>
            <a:ext cx="674941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https://developer.mozilla.org/zh-CN/docs/Web/JavaScript/Reference/Global_Objects/Date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3736975"/>
            <a:ext cx="8618220" cy="27508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时间戳(timestamp)</a:t>
            </a:r>
            <a:endParaRPr lang="zh-CN" altLang="en-US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时间戳是指格林尼治时间1970年01月01日00时00分00秒(北京时间1970年01月01日08时00分00秒)起至现在的</a:t>
            </a:r>
            <a:r>
              <a:rPr lang="zh-CN" altLang="en-US" b="1">
                <a:solidFill>
                  <a:srgbClr val="C00000"/>
                </a:solidFill>
              </a:rPr>
              <a:t>总毫秒数</a:t>
            </a:r>
            <a:endParaRPr lang="zh-CN" altLang="en-US">
              <a:solidFill>
                <a:srgbClr val="C00000"/>
              </a:solidFill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zh-CN" altLang="en-US">
                <a:sym typeface="+mn-ea"/>
              </a:rPr>
              <a:t>时间转换成</a:t>
            </a:r>
            <a:r>
              <a:rPr lang="zh-CN" altLang="en-US">
                <a:solidFill>
                  <a:srgbClr val="C00000"/>
                </a:solidFill>
              </a:rPr>
              <a:t>时间戳</a:t>
            </a:r>
            <a:endParaRPr lang="zh-CN" altLang="en-US">
              <a:solidFill>
                <a:srgbClr val="C00000"/>
              </a:solidFill>
            </a:endParaRPr>
          </a:p>
          <a:p>
            <a:pPr lvl="2"/>
            <a:r>
              <a:rPr lang="en-US" altLang="zh-CN" sz="2000">
                <a:solidFill>
                  <a:schemeClr val="tx1"/>
                </a:solidFill>
              </a:rPr>
              <a:t>Date.now()</a:t>
            </a:r>
            <a:endParaRPr lang="en-US" altLang="zh-CN" sz="2000">
              <a:solidFill>
                <a:schemeClr val="tx1"/>
              </a:solidFill>
            </a:endParaRPr>
          </a:p>
          <a:p>
            <a:pPr lvl="2"/>
            <a:r>
              <a:rPr lang="en-US" altLang="zh-CN" sz="2000">
                <a:solidFill>
                  <a:schemeClr val="tx1"/>
                </a:solidFill>
              </a:rPr>
              <a:t>(new Date()).getTime() </a:t>
            </a:r>
            <a:endParaRPr lang="en-US" altLang="zh-CN" sz="2000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 时间戳</a:t>
            </a:r>
            <a:r>
              <a:rPr lang="zh-CN" altLang="en-US">
                <a:sym typeface="+mn-ea"/>
              </a:rPr>
              <a:t>转换</a:t>
            </a:r>
            <a:r>
              <a:rPr lang="zh-CN" altLang="en-US">
                <a:sym typeface="+mn-ea"/>
              </a:rPr>
              <a:t>成</a:t>
            </a:r>
            <a:r>
              <a:rPr lang="zh-CN" altLang="en-US">
                <a:sym typeface="+mn-ea"/>
              </a:rPr>
              <a:t>时间</a:t>
            </a:r>
            <a:endParaRPr lang="zh-CN" altLang="en-US">
              <a:sym typeface="+mn-ea"/>
            </a:endParaRPr>
          </a:p>
          <a:p>
            <a:pPr lvl="2"/>
            <a:r>
              <a:rPr lang="en-US" altLang="zh-CN" sz="2000">
                <a:solidFill>
                  <a:schemeClr val="tx1"/>
                </a:solidFill>
              </a:rPr>
              <a:t>new Date(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timestamp</a:t>
            </a:r>
            <a:r>
              <a:rPr lang="en-US" altLang="zh-CN" sz="2000">
                <a:solidFill>
                  <a:schemeClr val="tx1"/>
                </a:solidFill>
              </a:rPr>
              <a:t>)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Date</a:t>
            </a:r>
            <a:r>
              <a:rPr lang="zh-CN" altLang="en-US"/>
              <a:t>时间戳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51185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通过构造函数创建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种形式</a:t>
            </a:r>
            <a:b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new Date(year,month,date?,hours?,minutes?,seconds?,milliseconds?)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注意起始索引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ew Date(dateTimeStr)  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参数为字符串类型，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注意格式，参见日期格式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new Date(timeValue)     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参数为数字类型，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以毫秒为单位的时间戳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new Date( )	                    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返回当前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时间</a:t>
            </a:r>
            <a:endParaRPr lang="zh-CN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Date</a:t>
            </a:r>
            <a:r>
              <a:rPr lang="zh-CN" altLang="en-US" dirty="0"/>
              <a:t>对象及日期的格式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685" y="3843020"/>
            <a:ext cx="9638665" cy="1419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88933" y="5804871"/>
            <a:ext cx="10128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dirty="0" smtClean="0">
                <a:latin typeface="Arial" panose="020B0604020202020204" pitchFamily="34" charset="0"/>
              </a:rPr>
              <a:t>1.html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98855"/>
            <a:ext cx="9715500" cy="4921885"/>
          </a:xfrm>
        </p:spPr>
        <p:txBody>
          <a:bodyPr/>
          <a:p>
            <a:r>
              <a:rPr lang="en-US" altLang="zh-CN"/>
              <a:t> Date</a:t>
            </a:r>
            <a:r>
              <a:rPr lang="zh-CN" altLang="en-US"/>
              <a:t>构造器方法（静态方法）</a:t>
            </a:r>
            <a:endParaRPr lang="zh-CN" altLang="en-US"/>
          </a:p>
          <a:p>
            <a:pPr lvl="1"/>
            <a:r>
              <a:rPr lang="zh-CN" altLang="en-US" sz="2400"/>
              <a:t> </a:t>
            </a:r>
            <a:r>
              <a:rPr lang="en-US" altLang="zh-CN" sz="2400"/>
              <a:t>Date.now()</a:t>
            </a:r>
            <a:endParaRPr lang="en-US" altLang="zh-CN" sz="2400"/>
          </a:p>
          <a:p>
            <a:pPr lvl="1"/>
            <a:r>
              <a:rPr lang="en-US" altLang="zh-CN" sz="2400"/>
              <a:t> Date.parse() </a:t>
            </a:r>
            <a:r>
              <a:rPr lang="zh-CN" altLang="en-US">
                <a:solidFill>
                  <a:srgbClr val="006600"/>
                </a:solidFill>
                <a:cs typeface="+mn-cs"/>
                <a:sym typeface="+mn-ea"/>
              </a:rPr>
              <a:t>//转成毫秒，从1970年1月1日 00:00:00开始计算</a:t>
            </a:r>
            <a:endParaRPr lang="zh-CN" altLang="en-US">
              <a:solidFill>
                <a:srgbClr val="006600"/>
              </a:solidFill>
              <a:cs typeface="+mn-cs"/>
            </a:endParaRPr>
          </a:p>
          <a:p>
            <a:pPr lvl="0"/>
            <a:r>
              <a:rPr lang="en-US" altLang="zh-CN" sz="2800"/>
              <a:t> </a:t>
            </a:r>
            <a:r>
              <a:rPr lang="en-US" altLang="zh-CN">
                <a:sym typeface="+mn-ea"/>
              </a:rPr>
              <a:t>原型方法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Date.prototype.get&lt;Unit&gt;( )   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Date.prototype.set&lt;Unit&gt;( )   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Date.prototype.toLocalTimeString( )  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Date.prototype.toString( )  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Date.prototype.toLocalString( ) </a:t>
            </a:r>
            <a:br>
              <a:rPr lang="en-US" altLang="zh-CN" dirty="0">
                <a:solidFill>
                  <a:schemeClr val="tx1"/>
                </a:solidFill>
                <a:sym typeface="+mn-ea"/>
              </a:rPr>
            </a:b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Date</a:t>
            </a:r>
            <a:r>
              <a:rPr lang="zh-CN" altLang="en-US"/>
              <a:t>相关的方法</a:t>
            </a:r>
            <a:endParaRPr lang="zh-CN" altLang="en-US"/>
          </a:p>
        </p:txBody>
      </p:sp>
      <p:sp>
        <p:nvSpPr>
          <p:cNvPr id="6" name="TextBox 4"/>
          <p:cNvSpPr txBox="1"/>
          <p:nvPr/>
        </p:nvSpPr>
        <p:spPr>
          <a:xfrm>
            <a:off x="10609583" y="6246831"/>
            <a:ext cx="10128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dirty="0" smtClean="0">
                <a:latin typeface="Arial" panose="020B0604020202020204" pitchFamily="34" charset="0"/>
              </a:rPr>
              <a:t>2.html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16610" y="855345"/>
            <a:ext cx="10424795" cy="53244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中的时间复合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ISO8601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扩展格式标准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日期格式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YYYY-MM-DD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 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YYYY-MM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 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YY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时间格式，注意：不同宿主环境下可能存在差异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THH:mm:ss.sss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THH:mm:ss.sssZ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THH:mm:ss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THH:mm:ssZ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THH:mm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THH:mmZ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完整的日期时间格式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YYYY-MM-DDTHH:mm:ss.sssZ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时间比较与运算（转换为毫秒后进行比较和运算）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日期和时间格式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70600" y="4291330"/>
            <a:ext cx="42754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T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代表时间、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Z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代表时区信息）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09583" y="6246831"/>
            <a:ext cx="10128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dirty="0" smtClean="0">
                <a:latin typeface="Arial" panose="020B0604020202020204" pitchFamily="34" charset="0"/>
              </a:rPr>
              <a:t>3.html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73005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时间戳格式不容易看懂，</a:t>
            </a:r>
            <a:r>
              <a:rPr lang="zh-CN" altLang="en-US">
                <a:sym typeface="+mn-ea"/>
              </a:rPr>
              <a:t>如何</a:t>
            </a:r>
            <a:r>
              <a:rPr lang="en-US" altLang="zh-CN">
                <a:sym typeface="+mn-ea"/>
              </a:rPr>
              <a:t>将其转换为熟悉的时间格式</a:t>
            </a:r>
            <a:r>
              <a:rPr lang="zh-CN" altLang="en-US">
                <a:sym typeface="+mn-ea"/>
              </a:rPr>
              <a:t>？</a:t>
            </a:r>
            <a:endParaRPr lang="en-US" altLang="zh-CN"/>
          </a:p>
          <a:p>
            <a:r>
              <a:rPr lang="zh-CN" altLang="en-US">
                <a:sym typeface="+mn-ea"/>
              </a:rPr>
              <a:t> 日期处理插件 </a:t>
            </a:r>
            <a:r>
              <a:rPr lang="en-US" altLang="zh-CN">
                <a:sym typeface="+mn-ea"/>
              </a:rPr>
              <a:t>Moment.js</a:t>
            </a:r>
            <a:r>
              <a:rPr lang="zh-CN" altLang="en-US">
                <a:sym typeface="+mn-ea"/>
              </a:rPr>
              <a:t>：</a:t>
            </a:r>
            <a:r>
              <a:rPr lang="zh-CN" altLang="en-US">
                <a:sym typeface="+mn-ea"/>
                <a:hlinkClick r:id="rId1"/>
              </a:rPr>
              <a:t>http://momentjs.cn/</a:t>
            </a:r>
            <a:r>
              <a:rPr lang="en-US" altLang="zh-CN">
                <a:sym typeface="+mn-ea"/>
                <a:hlinkClick r:id="rId1"/>
              </a:rPr>
              <a:t> </a:t>
            </a:r>
            <a:endParaRPr lang="en-US" altLang="zh-CN"/>
          </a:p>
          <a:p>
            <a:endParaRPr lang="zh-CN" altLang="en-US"/>
          </a:p>
          <a:p>
            <a:pPr lvl="1"/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Date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475" y="2510155"/>
            <a:ext cx="7772400" cy="34823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TextBox 4"/>
          <p:cNvSpPr txBox="1"/>
          <p:nvPr/>
        </p:nvSpPr>
        <p:spPr>
          <a:xfrm>
            <a:off x="10609583" y="6246831"/>
            <a:ext cx="10128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dirty="0" smtClean="0">
                <a:latin typeface="Arial" panose="020B0604020202020204" pitchFamily="34" charset="0"/>
              </a:rPr>
              <a:t>4.html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构造器的原型链</a:t>
            </a:r>
            <a:endParaRPr lang="zh-CN" altLang="en-US"/>
          </a:p>
          <a:p>
            <a:r>
              <a:rPr lang="zh-CN" altLang="en-US"/>
              <a:t> 构造器的静态属性</a:t>
            </a:r>
            <a:endParaRPr lang="zh-CN" altLang="en-US"/>
          </a:p>
          <a:p>
            <a:r>
              <a:rPr lang="zh-CN" altLang="en-US"/>
              <a:t> 构造器的原型方法</a:t>
            </a:r>
            <a:endParaRPr lang="zh-CN" altLang="en-US"/>
          </a:p>
          <a:p>
            <a:r>
              <a:rPr lang="zh-CN" altLang="en-US"/>
              <a:t> 时间戳概念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任务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阅读书籍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 《</a:t>
            </a:r>
            <a:r>
              <a:rPr lang="zh-CN">
                <a:sym typeface="+mn-ea"/>
              </a:rPr>
              <a:t>深入理解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》第 </a:t>
            </a:r>
            <a:r>
              <a:rPr lang="en-US" altLang="zh-CN">
                <a:sym typeface="+mn-ea"/>
              </a:rPr>
              <a:t>10/11/12/15/20 </a:t>
            </a:r>
            <a:r>
              <a:rPr lang="zh-CN" altLang="en-US">
                <a:sym typeface="+mn-ea"/>
              </a:rPr>
              <a:t>章</a:t>
            </a:r>
            <a:endParaRPr lang="zh-CN" altLang="en-US"/>
          </a:p>
          <a:p>
            <a:pPr lvl="0"/>
            <a:r>
              <a:rPr lang="zh-CN" altLang="en-US" sz="2800"/>
              <a:t> 总结相关知识点</a:t>
            </a:r>
            <a:endParaRPr lang="zh-CN" altLang="en-US" sz="2800"/>
          </a:p>
          <a:p>
            <a:pPr lvl="0"/>
            <a:r>
              <a:rPr lang="zh-CN" altLang="en-US" sz="2800"/>
              <a:t> 上传总结到 </a:t>
            </a:r>
            <a:r>
              <a:rPr lang="en-US" altLang="zh-CN">
                <a:sym typeface="+mn-ea"/>
              </a:rPr>
              <a:t>javascript-advanced-summary </a:t>
            </a:r>
            <a:r>
              <a:rPr lang="zh-CN" altLang="en-US">
                <a:sym typeface="+mn-ea"/>
              </a:rPr>
              <a:t>仓库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96830" cy="4921885"/>
          </a:xfrm>
        </p:spPr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.e-5 表示多少？</a:t>
            </a:r>
            <a:endParaRPr lang="en-US" altLang="zh-CN"/>
          </a:p>
          <a:p>
            <a:r>
              <a:rPr lang="en-US" altLang="zh-CN">
                <a:sym typeface="+mn-ea"/>
              </a:rPr>
              <a:t> 怎么表示 8 进制？怎么转换进制？</a:t>
            </a:r>
            <a:endParaRPr lang="en-US" altLang="zh-CN"/>
          </a:p>
          <a:p>
            <a:r>
              <a:rPr lang="en-US" altLang="zh-CN">
                <a:sym typeface="+mn-ea"/>
              </a:rPr>
              <a:t> 如何将字符串转换成数值或整数？十六进制又怎么处理？</a:t>
            </a:r>
            <a:endParaRPr lang="en-US" altLang="zh-CN"/>
          </a:p>
          <a:p>
            <a:r>
              <a:rPr lang="en-US" altLang="zh-CN">
                <a:sym typeface="+mn-ea"/>
              </a:rPr>
              <a:t> parseInt(0x12, 16) 的返回值是多少？是0x12吗？</a:t>
            </a:r>
            <a:endParaRPr lang="en-US" altLang="zh-CN"/>
          </a:p>
          <a:p>
            <a:r>
              <a:rPr lang="en-US" altLang="zh-CN">
                <a:sym typeface="+mn-ea"/>
              </a:rPr>
              <a:t> Number.MAX_VALUE 为最大数值，(new Number(12)).MAX_VALUE 是多少？</a:t>
            </a:r>
            <a:endParaRPr lang="en-US" altLang="zh-CN"/>
          </a:p>
          <a:p>
            <a:r>
              <a:rPr lang="en-US" altLang="zh-CN">
                <a:sym typeface="+mn-ea"/>
              </a:rPr>
              <a:t>JavaScript 中</a:t>
            </a:r>
            <a:r>
              <a:rPr lang="zh-CN" altLang="en-US">
                <a:sym typeface="+mn-ea"/>
              </a:rPr>
              <a:t>如何</a:t>
            </a:r>
            <a:r>
              <a:rPr lang="en-US" altLang="zh-CN">
                <a:sym typeface="+mn-ea"/>
              </a:rPr>
              <a:t>进行四舍五入? 如果保留 3 位小数的精度？</a:t>
            </a:r>
            <a:endParaRPr lang="en-US" altLang="zh-CN"/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Number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Number 包装对象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当访问 Number 基本数据类型属性或方法时创建临时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包装对象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，访问的都是对象中的属性或方法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访问对象属性时，首先访问自身属性，访问不到时，则会在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原型链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上寻找对应的属性和方法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Number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887845" y="4076700"/>
            <a:ext cx="21964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typeof</a:t>
            </a:r>
            <a:endParaRPr lang="en-US" altLang="zh-CN" sz="2800"/>
          </a:p>
          <a:p>
            <a:r>
              <a:rPr lang="en-US" altLang="zh-CN" sz="2800"/>
              <a:t>constructor</a:t>
            </a:r>
            <a:endParaRPr lang="en-US" altLang="zh-CN" sz="2800"/>
          </a:p>
          <a:p>
            <a:r>
              <a:rPr lang="en-US" altLang="zh-CN" sz="2800"/>
              <a:t>instanceof</a:t>
            </a:r>
            <a:endParaRPr lang="en-US" altLang="zh-CN" sz="2800"/>
          </a:p>
          <a:p>
            <a:r>
              <a:rPr lang="en-US" altLang="zh-CN" sz="2800"/>
              <a:t>toString</a:t>
            </a:r>
            <a:endParaRPr lang="en-US" altLang="zh-CN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180" y="3860800"/>
            <a:ext cx="5927090" cy="3079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原型方法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Number.prototype.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toFixed(...)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Number.prototype.</a:t>
            </a:r>
            <a:r>
              <a:rPr lang="en-US" altLang="zh-CN" dirty="0">
                <a:cs typeface="+mn-ea"/>
                <a:sym typeface="+mn-ea"/>
              </a:rPr>
              <a:t>toPrecision(...)</a:t>
            </a:r>
            <a:endParaRPr lang="en-US" altLang="zh-CN" dirty="0">
              <a:cs typeface="+mn-ea"/>
              <a:sym typeface="+mn-ea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Number.prototype.</a:t>
            </a:r>
            <a:r>
              <a:rPr lang="en-US" altLang="zh-CN" dirty="0">
                <a:cs typeface="+mn-ea"/>
                <a:sym typeface="+mn-ea"/>
              </a:rPr>
              <a:t>toString(...)</a:t>
            </a:r>
            <a:endParaRPr lang="en-US" altLang="zh-CN" dirty="0">
              <a:cs typeface="+mn-ea"/>
              <a:sym typeface="+mn-ea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Number.prototype.</a:t>
            </a:r>
            <a:r>
              <a:rPr lang="en-US" altLang="zh-CN" dirty="0">
                <a:cs typeface="+mn-ea"/>
                <a:sym typeface="+mn-ea"/>
              </a:rPr>
              <a:t>toExponential(...)</a:t>
            </a:r>
            <a:endParaRPr lang="en-US" altLang="zh-CN" dirty="0">
              <a:cs typeface="+mn-ea"/>
              <a:sym typeface="+mn-ea"/>
            </a:endParaRPr>
          </a:p>
          <a:p>
            <a:r>
              <a:rPr lang="en-US" altLang="zh-CN">
                <a:sym typeface="+mn-ea"/>
              </a:rPr>
              <a:t> 静态属性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Number.</a:t>
            </a:r>
            <a:r>
              <a:rPr lang="en-US" altLang="zh-CN" dirty="0">
                <a:cs typeface="+mn-ea"/>
                <a:sym typeface="+mn-ea"/>
              </a:rPr>
              <a:t>MAX_VALUE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   Number.</a:t>
            </a:r>
            <a:r>
              <a:rPr lang="en-US" altLang="zh-CN" dirty="0">
                <a:cs typeface="+mn-ea"/>
                <a:sym typeface="+mn-ea"/>
              </a:rPr>
              <a:t>MIN_VALUE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Number.</a:t>
            </a:r>
            <a:r>
              <a:rPr lang="en-US" altLang="zh-CN" dirty="0">
                <a:cs typeface="+mn-ea"/>
                <a:sym typeface="+mn-ea"/>
              </a:rPr>
              <a:t>NaN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  Number.</a:t>
            </a:r>
            <a:r>
              <a:rPr lang="en-US" altLang="zh-CN" dirty="0">
                <a:cs typeface="+mn-ea"/>
                <a:sym typeface="+mn-ea"/>
              </a:rPr>
              <a:t>NEGATIVE_INFINITY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Number.</a:t>
            </a:r>
            <a:r>
              <a:rPr lang="en-US" altLang="zh-CN" dirty="0">
                <a:cs typeface="+mn-ea"/>
                <a:sym typeface="+mn-ea"/>
              </a:rPr>
              <a:t>POSITIVE_INFINITY</a:t>
            </a:r>
            <a:br>
              <a:rPr lang="zh-CN" altLang="en-US" dirty="0">
                <a:solidFill>
                  <a:schemeClr val="tx1"/>
                </a:solidFill>
                <a:sym typeface="+mn-ea"/>
              </a:rPr>
            </a:b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Number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290570" y="159385"/>
            <a:ext cx="715327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https://developer.mozilla.org/zh-CN/docs/Web/JavaScript/Reference/Global_Objects/Number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hlinkClick r:id="rId1" action="ppaction://hlinkfile"/>
            </a:endParaRPr>
          </a:p>
        </p:txBody>
      </p:sp>
      <p:sp>
        <p:nvSpPr>
          <p:cNvPr id="2050" name=" 2050"/>
          <p:cNvSpPr/>
          <p:nvPr/>
        </p:nvSpPr>
        <p:spPr bwMode="auto">
          <a:xfrm rot="16740000">
            <a:off x="6609715" y="2036445"/>
            <a:ext cx="864235" cy="2016125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2050"/>
          <p:cNvSpPr/>
          <p:nvPr/>
        </p:nvSpPr>
        <p:spPr bwMode="auto">
          <a:xfrm rot="16740000">
            <a:off x="6609715" y="1045845"/>
            <a:ext cx="864235" cy="2016125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Number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929640"/>
            <a:ext cx="11071860" cy="49987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Number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endParaRPr 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Boolean </a:t>
            </a:r>
            <a:r>
              <a:rPr lang="en-US" altLang="zh-CN">
                <a:sym typeface="+mn-ea"/>
              </a:rPr>
              <a:t>包装对象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当访问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Boolean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基本数据类型属性或方法时创建临时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包装对象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，访问的都是对象中的属性或方法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访问对象属性时，首先访问自身属性，访问不到时，则会在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原型链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上寻找对应的属性和方法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Boolean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380387636"/>
  <p:tag name="KSO_WM_UNIT_PLACING_PICTURE_USER_VIEWPORT" val="{&quot;height&quot;:5007,&quot;width&quot;:7059}"/>
</p:tagLst>
</file>

<file path=ppt/tags/tag2.xml><?xml version="1.0" encoding="utf-8"?>
<p:tagLst xmlns:p="http://schemas.openxmlformats.org/presentationml/2006/main">
  <p:tag name="KSO_WM_UNIT_TABLE_BEAUTIFY" val="smartTable{27abd805-5d83-46ad-8300-8193344b0916}"/>
</p:tagLst>
</file>

<file path=ppt/tags/tag3.xml><?xml version="1.0" encoding="utf-8"?>
<p:tagLst xmlns:p="http://schemas.openxmlformats.org/presentationml/2006/main">
  <p:tag name="KSO_WM_DOC_GUID" val="{a611c833-8183-4f1a-bec5-76b123e7d1de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8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4127</Words>
  <Application>WPS 演示</Application>
  <PresentationFormat>宽屏</PresentationFormat>
  <Paragraphs>335</Paragraphs>
  <Slides>32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32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Franklin Gothic Book</vt:lpstr>
      <vt:lpstr>Office 主题​​</vt:lpstr>
      <vt:lpstr>Office 主题</vt:lpstr>
      <vt:lpstr>1_Office 主题​​</vt:lpstr>
      <vt:lpstr>3_Office 主题​​</vt:lpstr>
      <vt:lpstr>2_Office 主题​​</vt:lpstr>
      <vt:lpstr>8_Office 主题​​</vt:lpstr>
      <vt:lpstr>4_Office 主题​​</vt:lpstr>
      <vt:lpstr>5_Office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婧</cp:lastModifiedBy>
  <cp:revision>1134</cp:revision>
  <dcterms:created xsi:type="dcterms:W3CDTF">2013-01-31T00:22:00Z</dcterms:created>
  <dcterms:modified xsi:type="dcterms:W3CDTF">2021-05-16T09:39:06Z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048FD11E967042E88E1BDB0652CF614B</vt:lpwstr>
  </property>
</Properties>
</file>