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</p:sldMasterIdLst>
  <p:notesMasterIdLst>
    <p:notesMasterId r:id="rId10"/>
  </p:notesMasterIdLst>
  <p:handoutMasterIdLst>
    <p:handoutMasterId r:id="rId53"/>
  </p:handoutMasterIdLst>
  <p:sldIdLst>
    <p:sldId id="284" r:id="rId9"/>
    <p:sldId id="871" r:id="rId11"/>
    <p:sldId id="955" r:id="rId12"/>
    <p:sldId id="288" r:id="rId13"/>
    <p:sldId id="888" r:id="rId14"/>
    <p:sldId id="874" r:id="rId15"/>
    <p:sldId id="993" r:id="rId16"/>
    <p:sldId id="1004" r:id="rId17"/>
    <p:sldId id="926" r:id="rId18"/>
    <p:sldId id="889" r:id="rId19"/>
    <p:sldId id="875" r:id="rId20"/>
    <p:sldId id="1007" r:id="rId21"/>
    <p:sldId id="1006" r:id="rId22"/>
    <p:sldId id="1003" r:id="rId23"/>
    <p:sldId id="876" r:id="rId24"/>
    <p:sldId id="877" r:id="rId25"/>
    <p:sldId id="878" r:id="rId26"/>
    <p:sldId id="879" r:id="rId27"/>
    <p:sldId id="880" r:id="rId28"/>
    <p:sldId id="881" r:id="rId29"/>
    <p:sldId id="890" r:id="rId30"/>
    <p:sldId id="883" r:id="rId31"/>
    <p:sldId id="884" r:id="rId32"/>
    <p:sldId id="994" r:id="rId33"/>
    <p:sldId id="995" r:id="rId34"/>
    <p:sldId id="996" r:id="rId35"/>
    <p:sldId id="997" r:id="rId36"/>
    <p:sldId id="891" r:id="rId37"/>
    <p:sldId id="892" r:id="rId38"/>
    <p:sldId id="893" r:id="rId39"/>
    <p:sldId id="894" r:id="rId40"/>
    <p:sldId id="895" r:id="rId41"/>
    <p:sldId id="912" r:id="rId42"/>
    <p:sldId id="957" r:id="rId43"/>
    <p:sldId id="958" r:id="rId44"/>
    <p:sldId id="956" r:id="rId45"/>
    <p:sldId id="897" r:id="rId46"/>
    <p:sldId id="898" r:id="rId47"/>
    <p:sldId id="899" r:id="rId48"/>
    <p:sldId id="925" r:id="rId49"/>
    <p:sldId id="1001" r:id="rId50"/>
    <p:sldId id="1002" r:id="rId51"/>
    <p:sldId id="862" r:id="rId52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2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7" Type="http://schemas.openxmlformats.org/officeDocument/2006/relationships/tags" Target="tags/tag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正则</a:t>
            </a:r>
            <a:r>
              <a:rPr lang="zh-CN" altLang="en-US">
                <a:sym typeface="+mn-ea"/>
              </a:rPr>
              <a:t>工具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https://regex101.com/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https://jex.im/regulex/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脱字符（^）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零宽即匹配到的宽度为0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66960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RegExp)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36175" cy="4921885"/>
          </a:xfrm>
        </p:spPr>
        <p:txBody>
          <a:bodyPr/>
          <a:p>
            <a:r>
              <a:rPr lang="en-US" altLang="zh-CN"/>
              <a:t> 创建正则表达式</a:t>
            </a:r>
            <a:r>
              <a:rPr lang="zh-CN" altLang="en-US"/>
              <a:t>的方式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字面量方式       /pattern/ flags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tx1"/>
                </a:solidFill>
              </a:rPr>
              <a:t>var box = /box/;       //直接用两个斜杠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en-US" altLang="zh-CN" b="1">
                <a:solidFill>
                  <a:schemeClr val="tx1"/>
                </a:solidFill>
              </a:rPr>
              <a:t>var box = /box/ig;   </a:t>
            </a:r>
            <a:r>
              <a:rPr lang="en-US" altLang="zh-CN">
                <a:solidFill>
                  <a:schemeClr val="tx1"/>
                </a:solidFill>
              </a:rPr>
              <a:t> //在第二个斜杠后面加上模式修饰符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new 运算符        new RegExp(pattern, flags)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var box = new RegExp('box'); //第一个参数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正则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字符串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正则字面量</a:t>
            </a:r>
            <a:br>
              <a:rPr lang="zh-CN" altLang="en-US" b="1">
                <a:solidFill>
                  <a:schemeClr val="tx1"/>
                </a:solidFill>
                <a:sym typeface="+mn-ea"/>
              </a:rPr>
            </a:br>
            <a:r>
              <a:rPr lang="en-US" altLang="zh-CN" b="1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var box = new RegExp(/box/);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var box = new RegExp('box','ig');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//第二个参数可选模式修饰符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字符串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创建正则表达式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4158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每个正则表达式都可带一个或多个标志（</a:t>
            </a:r>
            <a:r>
              <a:rPr lang="en-US" altLang="zh-CN">
                <a:solidFill>
                  <a:srgbClr val="FF0000"/>
                </a:solidFill>
              </a:rPr>
              <a:t>flags</a:t>
            </a:r>
            <a:r>
              <a:rPr lang="en-US" altLang="zh-CN"/>
              <a:t>）,标明正则表达式的行为。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修饰符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35705" y="2472690"/>
            <a:ext cx="3775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模式修饰符的可选参数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3396615"/>
            <a:ext cx="6220460" cy="21228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具有特殊含义的字符，不能直接匹配使用的，必须使用反斜线（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/>
              <a:t>） 作为前缀进行转义后才能使用。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r>
              <a:rPr lang="en-US" altLang="zh-CN"/>
              <a:t> 字符串、正则表达式构造函数都使用反斜线（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/>
              <a:t>） 作为转义字符的前缀。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转义字符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970" y="2585720"/>
            <a:ext cx="7642860" cy="60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725670"/>
            <a:ext cx="73056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4798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推荐</a:t>
            </a:r>
            <a:r>
              <a:rPr lang="en-US" altLang="zh-CN"/>
              <a:t>优先使用字面量</a:t>
            </a:r>
            <a:r>
              <a:rPr lang="zh-CN" altLang="en-US"/>
              <a:t>形式创建正则表达式</a:t>
            </a:r>
            <a:endParaRPr lang="en-US" altLang="zh-CN"/>
          </a:p>
          <a:p>
            <a:pPr lvl="1"/>
            <a:r>
              <a:rPr lang="en-US" altLang="zh-CN"/>
              <a:t>  var pattern =/^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\</a:t>
            </a:r>
            <a:r>
              <a:rPr lang="en-US" altLang="zh-CN"/>
              <a:t>d+/g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var pattern = new RegExp("^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\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\</a:t>
            </a:r>
            <a:r>
              <a:rPr lang="en-US" altLang="zh-CN">
                <a:sym typeface="+mn-ea"/>
              </a:rPr>
              <a:t>d+","g");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//注意，反斜杠需要转义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方式，涉及到转义字符时，需要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多写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\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构造函数的匹配模式可以使用变量，但是字面量不能够使用变量代替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创建正则表达式两种形式的优缺点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27385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76435" cy="4615815"/>
          </a:xfrm>
          <a:solidFill>
            <a:schemeClr val="bg1"/>
          </a:solidFill>
        </p:spPr>
        <p:txBody>
          <a:bodyPr/>
          <a:p>
            <a:r>
              <a:rPr lang="en-US" altLang="zh-CN"/>
              <a:t> RegExp </a:t>
            </a:r>
            <a:r>
              <a:rPr lang="zh-CN" altLang="en-US"/>
              <a:t>原型方法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test()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exec()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/>
              <a:t> String </a:t>
            </a:r>
            <a:r>
              <a:rPr lang="zh-CN" altLang="en-US"/>
              <a:t>原型方法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replace()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match()//match</a:t>
            </a:r>
            <a:r>
              <a:rPr lang="zh-CN" altLang="en-US">
                <a:solidFill>
                  <a:schemeClr val="tx1"/>
                </a:solidFill>
              </a:rPr>
              <a:t>多个匹配时，会放入数组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search()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split()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与正则相关的方法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RegExp 对象具有如下方法：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regObject.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r>
              <a:rPr lang="en-US" altLang="zh-CN"/>
              <a:t>(str);</a:t>
            </a:r>
            <a:endParaRPr lang="en-US" altLang="zh-CN"/>
          </a:p>
          <a:p>
            <a:r>
              <a:rPr lang="en-US" altLang="zh-CN"/>
              <a:t> regObject.</a:t>
            </a:r>
            <a:r>
              <a:rPr lang="en-US" altLang="zh-CN">
                <a:solidFill>
                  <a:srgbClr val="FF0000"/>
                </a:solidFill>
              </a:rPr>
              <a:t>exec</a:t>
            </a:r>
            <a:r>
              <a:rPr lang="en-US" altLang="zh-CN"/>
              <a:t>(str);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RegExp方法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2019935"/>
            <a:ext cx="8642350" cy="12871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82860" cy="4921885"/>
          </a:xfrm>
        </p:spPr>
        <p:txBody>
          <a:bodyPr/>
          <a:p>
            <a:r>
              <a:rPr lang="en-US" altLang="zh-CN"/>
              <a:t> replace()方法</a:t>
            </a:r>
            <a:endParaRPr lang="en-US" altLang="zh-CN"/>
          </a:p>
          <a:p>
            <a:pPr lvl="1"/>
            <a:r>
              <a:rPr lang="en-US" altLang="zh-CN"/>
              <a:t> strObject.replace(regexp,'replaceString');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对字符串中特定格式的子串进行替换，返回替换后的结果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第一个参数既可以是一个固定的子串，也可以是一个正则表达式对象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模式匹配的String方法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match()方法</a:t>
            </a:r>
            <a:endParaRPr lang="en-US" altLang="zh-CN"/>
          </a:p>
          <a:p>
            <a:pPr lvl="1"/>
            <a:r>
              <a:rPr lang="en-US" altLang="zh-CN"/>
              <a:t> strObject.match(regexp);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一个或多个子串、正则表达式的匹配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返回一个数组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模式匹配的String方法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01020" cy="4921885"/>
          </a:xfrm>
        </p:spPr>
        <p:txBody>
          <a:bodyPr/>
          <a:p>
            <a:r>
              <a:rPr lang="en-US" altLang="zh-CN"/>
              <a:t> search()方法</a:t>
            </a:r>
            <a:endParaRPr lang="en-US" altLang="zh-CN"/>
          </a:p>
          <a:p>
            <a:pPr lvl="1"/>
            <a:r>
              <a:rPr lang="en-US" altLang="zh-CN"/>
              <a:t> strObject.search(regexp);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返回第一次出现匹配指定正则表达式子串的下标，若没有匹配则返回 -1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en-US" altLang="zh-CN">
                <a:solidFill>
                  <a:schemeClr val="tx1"/>
                </a:solidFill>
              </a:rPr>
              <a:t>indexOf() 作用类似，但 indexOf() 不支持正则表达式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模式匹配的String方法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正则表达式应用场景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4538345"/>
            <a:ext cx="9812020" cy="46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0" y="2159635"/>
            <a:ext cx="5410200" cy="1920240"/>
          </a:xfrm>
          <a:prstGeom prst="rect">
            <a:avLst/>
          </a:prstGeom>
        </p:spPr>
      </p:pic>
      <p:pic>
        <p:nvPicPr>
          <p:cNvPr id="6" name="图片 5" descr="ODWNLVA7XR~MP%CU)JRMMR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2060575"/>
            <a:ext cx="4454525" cy="192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split()方法</a:t>
            </a:r>
            <a:endParaRPr lang="en-US" altLang="zh-CN"/>
          </a:p>
          <a:p>
            <a:pPr lvl="1"/>
            <a:r>
              <a:rPr lang="en-US" altLang="zh-CN"/>
              <a:t> strObject.split(regexp,[howmany]);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用一个指定的字符串或正则表达式，对原字符串进行拆分，返回拆得的子串数组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若指定了 howmany 属性，则只返回拆得的前 howmany 个子串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模式匹配的String方法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正则静态属性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元字符是拥有</a:t>
            </a:r>
            <a:r>
              <a:rPr lang="en-US" altLang="zh-CN">
                <a:solidFill>
                  <a:srgbClr val="FF0000"/>
                </a:solidFill>
              </a:rPr>
              <a:t>特殊含义</a:t>
            </a:r>
            <a:r>
              <a:rPr lang="en-US" altLang="zh-CN"/>
              <a:t>的字符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元字符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830" y="1866900"/>
            <a:ext cx="7627620" cy="3672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锚字符用于查找某个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exp 在这里代表任意表达式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锚字符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912620"/>
            <a:ext cx="7635240" cy="28498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锚字符用于查找某个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位置是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指字符串中每行第一个字符的左边、最后一个字符的右边以及相邻字符的中间</a:t>
            </a:r>
            <a:r>
              <a:rPr lang="en-US" altLang="zh-CN">
                <a:solidFill>
                  <a:schemeClr val="tx1"/>
                </a:solidFill>
              </a:rPr>
              <a:t>。比如，下图中箭头所指的地方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对于位置的理解，我们也可以理解成</a:t>
            </a:r>
            <a:r>
              <a:rPr lang="en-US" altLang="zh-CN">
                <a:solidFill>
                  <a:srgbClr val="C00000"/>
                </a:solidFill>
              </a:rPr>
              <a:t>空字符""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锚字符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2838450"/>
            <a:ext cx="470916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5019040"/>
            <a:ext cx="915924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p>
            <a:r>
              <a:rPr lang="en-US" altLang="zh-CN"/>
              <a:t> ^ —— 从字符串的开头开始匹配</a:t>
            </a:r>
            <a:r>
              <a:rPr lang="zh-CN" altLang="en-US"/>
              <a:t>，即</a:t>
            </a:r>
            <a:r>
              <a:rPr lang="en-US" altLang="zh-CN">
                <a:sym typeface="+mn-ea"/>
              </a:rPr>
              <a:t>从左向右匹配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示例：验证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URL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是否遵循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https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协议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$ —— 从字符串的</a:t>
            </a:r>
            <a:r>
              <a:rPr lang="zh-CN" altLang="en-US">
                <a:sym typeface="+mn-ea"/>
              </a:rPr>
              <a:t>结尾</a:t>
            </a:r>
            <a:r>
              <a:rPr lang="en-US" altLang="zh-CN">
                <a:sym typeface="+mn-ea"/>
              </a:rPr>
              <a:t>开始匹配</a:t>
            </a:r>
            <a:r>
              <a:rPr lang="zh-CN" altLang="en-US">
                <a:sym typeface="+mn-ea"/>
              </a:rPr>
              <a:t>，即</a:t>
            </a:r>
            <a:r>
              <a:rPr lang="en-US" altLang="zh-CN">
                <a:sym typeface="+mn-ea"/>
              </a:rPr>
              <a:t>从右</a:t>
            </a:r>
            <a:r>
              <a:rPr lang="en-US" altLang="zh-CN">
                <a:sym typeface="+mn-ea"/>
              </a:rPr>
              <a:t>向左</a:t>
            </a:r>
            <a:r>
              <a:rPr lang="en-US" altLang="zh-CN">
                <a:sym typeface="+mn-ea"/>
              </a:rPr>
              <a:t>匹配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		</a:t>
            </a:r>
            <a:r>
              <a:rPr lang="zh-CN" altLang="en-US">
                <a:solidFill>
                  <a:schemeClr val="tx1"/>
                </a:solidFill>
              </a:rPr>
              <a:t>示例：验证文件是否是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css 文件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8923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边界</a:t>
            </a:r>
            <a:r>
              <a:rPr lang="zh-CN" altLang="en-US"/>
              <a:t>（</a:t>
            </a:r>
            <a:r>
              <a:rPr lang="en-US" altLang="zh-CN"/>
              <a:t>\b</a:t>
            </a:r>
            <a:r>
              <a:rPr lang="zh-CN" altLang="en-US"/>
              <a:t>）</a:t>
            </a:r>
            <a:r>
              <a:rPr lang="en-US" altLang="zh-CN"/>
              <a:t> ——  \w 与 \W 之间的位置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\w </a:t>
            </a:r>
            <a:r>
              <a:rPr lang="en-US" altLang="zh-CN">
                <a:solidFill>
                  <a:schemeClr val="tx1"/>
                </a:solidFill>
              </a:rPr>
              <a:t>是字符组 [0-9a-zA-Z_] 的简写形式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  <a:cs typeface="+mn-ea"/>
              </a:rPr>
              <a:t>\W</a:t>
            </a:r>
            <a:r>
              <a:rPr lang="en-US" altLang="zh-CN" b="1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是排除字符组 [^0-9a-zA-Z_] 的简写形式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^ $ 位置也是边界</a:t>
            </a:r>
            <a:endParaRPr lang="en-US" altLang="zh-CN"/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/>
              <a:t>示例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文本: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You shouldn't let that </a:t>
            </a:r>
            <a:r>
              <a:rPr lang="zh-CN" altLang="en-US" b="1">
                <a:solidFill>
                  <a:srgbClr val="C00000"/>
                </a:solidFill>
              </a:rPr>
              <a:t>cat</a:t>
            </a:r>
            <a:r>
              <a:rPr lang="zh-CN" altLang="en-US">
                <a:solidFill>
                  <a:schemeClr val="tx1"/>
                </a:solidFill>
              </a:rPr>
              <a:t> s</a:t>
            </a:r>
            <a:r>
              <a:rPr lang="zh-CN" altLang="en-US" b="1">
                <a:cs typeface="+mn-ea"/>
              </a:rPr>
              <a:t>cat</a:t>
            </a:r>
            <a:r>
              <a:rPr lang="zh-CN" altLang="en-US">
                <a:solidFill>
                  <a:schemeClr val="tx1"/>
                </a:solidFill>
              </a:rPr>
              <a:t>tered kids' food all over the room. 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将文本中的单词</a:t>
            </a:r>
            <a:r>
              <a:rPr lang="zh-CN" altLang="en-US">
                <a:solidFill>
                  <a:schemeClr val="tx1"/>
                </a:solidFill>
              </a:rPr>
              <a:t> cat 换成 dog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3285490"/>
            <a:ext cx="5871210" cy="1108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5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零宽断言</a:t>
            </a:r>
            <a:endParaRPr lang="en-US" altLang="zh-CN"/>
          </a:p>
          <a:p>
            <a:pPr lvl="1"/>
            <a:r>
              <a:rPr lang="en-US" altLang="zh-CN"/>
              <a:t> (?=exp) —— 零宽度正预测先行断言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 sz="2400"/>
              <a:t>   </a:t>
            </a:r>
            <a:r>
              <a:rPr lang="en-US" altLang="zh-CN">
                <a:solidFill>
                  <a:schemeClr val="tx1"/>
                </a:solidFill>
              </a:rPr>
              <a:t>断言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此</a:t>
            </a:r>
            <a:r>
              <a:rPr lang="en-US" altLang="zh-CN">
                <a:solidFill>
                  <a:schemeClr val="tx1"/>
                </a:solidFill>
              </a:rPr>
              <a:t>位置的后面能匹配表达式 exp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(?!exp) ——  </a:t>
            </a:r>
            <a:r>
              <a:rPr lang="en-US" altLang="zh-CN"/>
              <a:t>零宽度负预测先行断言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cs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断言此位置的后面不能匹配表达式 exp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方括号用于查找某个</a:t>
            </a:r>
            <a:r>
              <a:rPr lang="en-US" altLang="zh-CN">
                <a:solidFill>
                  <a:srgbClr val="FF0000"/>
                </a:solidFill>
              </a:rPr>
              <a:t>范围</a:t>
            </a:r>
            <a:r>
              <a:rPr lang="en-US" altLang="zh-CN"/>
              <a:t>内的</a:t>
            </a:r>
            <a:r>
              <a:rPr lang="zh-CN" altLang="en-US"/>
              <a:t>单个</a:t>
            </a:r>
            <a:r>
              <a:rPr lang="en-US" altLang="zh-CN"/>
              <a:t>字符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[A-z0-9_] 匹配英文字母、数字、下划线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方括号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1990090"/>
            <a:ext cx="6620510" cy="24511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5733415"/>
            <a:ext cx="7356475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[A-z0-9_]        \w</a:t>
            </a:r>
            <a:endParaRPr lang="en-US" altLang="zh-CN"/>
          </a:p>
          <a:p>
            <a:r>
              <a:rPr lang="en-US" altLang="zh-CN"/>
              <a:t> [^A-z0-9_]      \W</a:t>
            </a:r>
            <a:endParaRPr lang="en-US" altLang="zh-CN"/>
          </a:p>
          <a:p>
            <a:r>
              <a:rPr lang="en-US" altLang="zh-CN"/>
              <a:t> [0-9]               \d</a:t>
            </a:r>
            <a:endParaRPr lang="en-US" altLang="zh-CN"/>
          </a:p>
          <a:p>
            <a:r>
              <a:rPr lang="en-US" altLang="zh-CN"/>
              <a:t> [^0-9]             \D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方括号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375410"/>
            <a:ext cx="5652770" cy="2122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4045585"/>
            <a:ext cx="6939915" cy="1257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9552305" y="6088380"/>
            <a:ext cx="2322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1.html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5375" y="3609975"/>
            <a:ext cx="443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正则表达式去空格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431280" y="5826760"/>
            <a:ext cx="3227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\s</a:t>
            </a:r>
            <a:r>
              <a:rPr lang="zh-CN" altLang="en-US" sz="2400"/>
              <a:t>匹配空格</a:t>
            </a:r>
            <a:endParaRPr lang="zh-CN" altLang="en-US" sz="2400"/>
          </a:p>
          <a:p>
            <a:r>
              <a:rPr lang="en-US" altLang="zh-CN" sz="2400"/>
              <a:t>\g</a:t>
            </a:r>
            <a:r>
              <a:rPr lang="zh-CN" altLang="en-US" sz="2400"/>
              <a:t>表示一个或者多个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量词是定义字符出现</a:t>
            </a:r>
            <a:r>
              <a:rPr lang="en-US" altLang="zh-CN">
                <a:solidFill>
                  <a:srgbClr val="FF0000"/>
                </a:solidFill>
              </a:rPr>
              <a:t>频次</a:t>
            </a:r>
            <a:r>
              <a:rPr lang="en-US" altLang="zh-CN"/>
              <a:t>的字符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量词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2087880"/>
            <a:ext cx="7764780" cy="2887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贪婪和惰性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贪婪和惰性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2186940"/>
            <a:ext cx="777240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1820" y="5074920"/>
            <a:ext cx="4199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尽可能多匹配，贪婪</a:t>
            </a:r>
            <a:endParaRPr lang="zh-CN" altLang="en-US"/>
          </a:p>
          <a:p>
            <a:r>
              <a:rPr lang="zh-CN" altLang="en-US"/>
              <a:t>量词后加？，惰性匹配满足下线即可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98855"/>
            <a:ext cx="9715500" cy="4921885"/>
          </a:xfrm>
        </p:spPr>
        <p:txBody>
          <a:bodyPr/>
          <a:p>
            <a:r>
              <a:rPr lang="en-US" altLang="zh-CN"/>
              <a:t> 选择和分组</a:t>
            </a:r>
            <a:endParaRPr lang="en-US" altLang="zh-CN"/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/(Name){3}/g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选择和分组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1787525"/>
            <a:ext cx="7772400" cy="1303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898130" y="5876925"/>
            <a:ext cx="40252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17.html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掌握分组的应用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344868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15" y="333438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3740150"/>
            <a:ext cx="2363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3754755"/>
            <a:ext cx="269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$1-$9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input ($_)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lastMatch ($&amp;)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lastParen ($+)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leftContext ($`)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</a:t>
            </a:r>
            <a:r>
              <a:rPr lang="zh-CN" dirty="0" smtClean="0">
                <a:sym typeface="+mn-ea"/>
              </a:rPr>
              <a:t>静态属性</a:t>
            </a:r>
            <a:endParaRPr 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0" y="845820"/>
            <a:ext cx="2468880" cy="5166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patten.</a:t>
            </a:r>
            <a:r>
              <a:rPr lang="en-US" altLang="zh-CN">
                <a:solidFill>
                  <a:srgbClr val="FF0000"/>
                </a:solidFill>
              </a:rPr>
              <a:t>flags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global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ignoreCase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multiline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lastIndex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patten.</a:t>
            </a:r>
            <a:r>
              <a:rPr lang="en-US" altLang="zh-CN">
                <a:solidFill>
                  <a:srgbClr val="FF0000"/>
                </a:solidFill>
              </a:rPr>
              <a:t>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</a:t>
            </a:r>
            <a:r>
              <a:rPr lang="zh-CN" dirty="0" smtClean="0">
                <a:sym typeface="+mn-ea"/>
              </a:rPr>
              <a:t>实例</a:t>
            </a:r>
            <a:r>
              <a:rPr lang="zh-CN" dirty="0" smtClean="0">
                <a:sym typeface="+mn-ea"/>
              </a:rPr>
              <a:t>属性</a:t>
            </a:r>
            <a:endParaRPr 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9365" y="1184275"/>
            <a:ext cx="3245485" cy="3717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匹配 16 进制颜色值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表示一个 16 进制字符，可以用字符组 [0-9a-fA-F]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其中字符可以出现 3 或 6 次，需要是用量词和分支结构（分组）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使用分支结构时，需要注意顺序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4108450"/>
            <a:ext cx="7620000" cy="44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740" y="3051175"/>
            <a:ext cx="2270760" cy="3497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17505" cy="4921885"/>
          </a:xfrm>
        </p:spPr>
        <p:txBody>
          <a:bodyPr/>
          <a:p>
            <a:r>
              <a:rPr lang="en-US" altLang="zh-CN"/>
              <a:t> 匹配时间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共 4 位数字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第一位数字可以为 [0-2]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当第 1 位为 "2" 时，第 2 位可以为 [0-3]，其他情况时，第 2 位为 [0-9]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 3 位数字为 [0-5]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 4 位为 [0-9]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836" b="46514"/>
          <a:stretch>
            <a:fillRect/>
          </a:stretch>
        </p:blipFill>
        <p:spPr>
          <a:xfrm>
            <a:off x="1996440" y="4552950"/>
            <a:ext cx="6959600" cy="623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40" y="1224280"/>
            <a:ext cx="1493520" cy="1097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430" y="4309110"/>
            <a:ext cx="2087880" cy="1531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49673"/>
          <a:stretch>
            <a:fillRect/>
          </a:stretch>
        </p:blipFill>
        <p:spPr>
          <a:xfrm>
            <a:off x="878840" y="5253990"/>
            <a:ext cx="80772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9182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匹数字的千位分隔符表示法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"12345678"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变成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"12,345,678"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/>
              <a:t>找到相应的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r>
              <a:rPr lang="en-US" altLang="zh-CN"/>
              <a:t>，替换成"，"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找</a:t>
            </a:r>
            <a:r>
              <a:rPr lang="en-US" altLang="zh-CN"/>
              <a:t>出最后一个逗号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en-US" altLang="zh-CN" sz="2000"/>
              <a:t>(?=(\d{3})$) 匹配 \d{3}$ 前面的位置。而 \d{3}$ 匹配的是目标字符串最后那 3 位数字</a:t>
            </a:r>
            <a:endParaRPr lang="en-US" altLang="zh-CN" sz="2000"/>
          </a:p>
          <a:p>
            <a:pPr lvl="1"/>
            <a:r>
              <a:rPr lang="en-US" altLang="zh-CN"/>
              <a:t> </a:t>
            </a:r>
            <a:r>
              <a:rPr lang="zh-CN" altLang="en-US"/>
              <a:t>找</a:t>
            </a:r>
            <a:r>
              <a:rPr lang="en-US" altLang="zh-CN"/>
              <a:t>出所有的逗号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en-US" altLang="zh-CN" sz="2000"/>
              <a:t>因为逗号出现的位置，要求后面 3 个数字一组，也就是 \d{3} 至少出现一次,使用量词 +</a:t>
            </a:r>
            <a:endParaRPr lang="en-US" altLang="zh-CN" sz="2000"/>
          </a:p>
          <a:p>
            <a:pPr lvl="2"/>
            <a:endParaRPr lang="en-US" altLang="zh-CN" sz="2000"/>
          </a:p>
          <a:p>
            <a:pPr lvl="1"/>
            <a:r>
              <a:rPr lang="en-US" altLang="zh-CN"/>
              <a:t> 要求匹配的到这个位置不能是开头 ——</a:t>
            </a:r>
            <a:r>
              <a:rPr lang="en-US" altLang="zh-CN" b="1">
                <a:solidFill>
                  <a:schemeClr val="tx1"/>
                </a:solidFill>
              </a:rPr>
              <a:t> (?!^)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4483100"/>
            <a:ext cx="752094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0" y="5596890"/>
            <a:ext cx="3566160" cy="480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99490" y="998855"/>
            <a:ext cx="10812145" cy="492188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/>
              <a:t> </a:t>
            </a:r>
            <a:r>
              <a:rPr lang="en-US" altLang="zh-CN">
                <a:sym typeface="+mn-ea"/>
              </a:rPr>
              <a:t>常用正则表达式</a:t>
            </a:r>
            <a:endParaRPr lang="en-US" altLang="zh-CN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/\w+((-\w+)|(\.\w+))*\@[A-Za-z0-9]+((\.|-)[A-Za-z0-9]+)*\.[A-Za-z0-9]+/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（邮箱）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/^[A-Za-z0-9_-]+$/ （密码）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/((?:(?:25[0-5]|2[0-4]\d|[01]?\d?\d)\.){3}(?:25[0-5]|2[0-4]\d|[01]?\d?\d))/ 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地址）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/(.*)\.(rar|zip|7zip|tgz)$/ （压缩格式）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/^#[a-fA-F0-9]{6}$/ （颜色值）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/^[A-Za-z0-9_\-\u4e00-\u9fa5]+$/ （用户名）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/0?(13|14|15|18)[0-9]{9}/ （手机号）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/^[A-Za-z0-9_()（）\-\u4e00-\u9fa5]+$/ （公司名称）</a:t>
            </a: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RegExp正则案例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RegExp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静态属性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实例属性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原型方法  </a:t>
            </a:r>
            <a:r>
              <a:rPr lang="en-US" altLang="zh-CN" b="1">
                <a:solidFill>
                  <a:srgbClr val="FF0000"/>
                </a:solidFill>
              </a:rPr>
              <a:t>text  exec</a:t>
            </a:r>
            <a:endParaRPr lang="zh-CN" altLang="en-US" b="1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/>
              <a:t>字符串方法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replace match </a:t>
            </a:r>
            <a:r>
              <a:rPr lang="zh-CN" altLang="en-US" sz="2400">
                <a:solidFill>
                  <a:schemeClr val="tx1"/>
                </a:solidFill>
              </a:rPr>
              <a:t>等</a:t>
            </a:r>
            <a:endParaRPr lang="en-US" altLang="zh-CN" sz="2400">
              <a:solidFill>
                <a:schemeClr val="tx1"/>
              </a:solidFill>
            </a:endParaRPr>
          </a:p>
          <a:p>
            <a:pPr lvl="0"/>
            <a:r>
              <a:rPr lang="en-US" altLang="zh-CN" sz="2800"/>
              <a:t> </a:t>
            </a:r>
            <a:r>
              <a:rPr lang="zh-CN" altLang="en-US" sz="2800"/>
              <a:t>元字符、锚字符、方括号、量词、贪婪和惰性、选择和分组</a:t>
            </a:r>
            <a:r>
              <a:rPr lang="en-US" altLang="zh-CN"/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19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正则表达式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Regular Expression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/>
              <a:t> JavaScript 中的 RegExp 对象</a:t>
            </a:r>
            <a:endParaRPr lang="en-US" altLang="zh-CN"/>
          </a:p>
          <a:p>
            <a:pPr lvl="1"/>
            <a:r>
              <a:rPr lang="en-US" altLang="zh-CN"/>
              <a:t> 正则</a:t>
            </a:r>
            <a:endParaRPr lang="en-US" altLang="zh-CN"/>
          </a:p>
          <a:p>
            <a:pPr lvl="2"/>
            <a:r>
              <a:rPr lang="en-US" altLang="zh-CN" sz="2000"/>
              <a:t> </a:t>
            </a:r>
            <a:r>
              <a:rPr lang="zh-CN" altLang="en-US" sz="2000"/>
              <a:t>某种特定的</a:t>
            </a:r>
            <a:r>
              <a:rPr lang="en-US" altLang="zh-CN" sz="2000"/>
              <a:t>规</a:t>
            </a:r>
            <a:r>
              <a:rPr lang="en-US" altLang="zh-CN" sz="2000"/>
              <a:t>则</a:t>
            </a:r>
            <a:endParaRPr lang="en-US" altLang="zh-CN"/>
          </a:p>
          <a:p>
            <a:pPr lvl="1"/>
            <a:r>
              <a:rPr lang="en-US" altLang="zh-CN"/>
              <a:t> 表达式</a:t>
            </a:r>
            <a:endParaRPr lang="en-US" altLang="zh-CN"/>
          </a:p>
          <a:p>
            <a:pPr lvl="2"/>
            <a:r>
              <a:rPr lang="en-US" altLang="zh-CN" sz="2000"/>
              <a:t> 由一些普通字符和特殊字符组成</a:t>
            </a:r>
            <a:endParaRPr lang="en-US" altLang="zh-CN" sz="2000"/>
          </a:p>
          <a:p>
            <a:pPr lvl="1"/>
            <a:r>
              <a:rPr lang="en-US" altLang="zh-CN"/>
              <a:t> 强大的字符串匹配工具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正则表达式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操作的一种逻辑公式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用事先定义好的一些特定字符、及这些特定字符的组合，组成一个规则字符串，这个规则字符串用来</a:t>
            </a:r>
            <a:r>
              <a:rPr lang="zh-CN" altLang="en-US">
                <a:solidFill>
                  <a:schemeClr val="tx1"/>
                </a:solidFill>
              </a:rPr>
              <a:t>对字符串进行匹配，然后做相应的操作，如过滤、替换、判定等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正则表达式是</a:t>
            </a:r>
            <a:r>
              <a:rPr lang="en-US" altLang="zh-CN">
                <a:cs typeface="+mn-ea"/>
                <a:sym typeface="+mn-ea"/>
              </a:rPr>
              <a:t>匹配模式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包括</a:t>
            </a:r>
            <a:r>
              <a:rPr lang="en-US" altLang="zh-CN" b="1" u="sng">
                <a:solidFill>
                  <a:srgbClr val="C00000"/>
                </a:solidFill>
                <a:sym typeface="+mn-ea"/>
              </a:rPr>
              <a:t>字符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匹配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b="1" u="sng">
                <a:solidFill>
                  <a:srgbClr val="C00000"/>
                </a:solidFill>
                <a:sym typeface="+mn-ea"/>
              </a:rPr>
              <a:t>位置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匹配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正则表达式用途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批量提取/替换有规律的字符串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验证客户端的输入数据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各类办公软件中使用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	各种开发语言中使用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（C# / Java /JS / Perl / PHP / Python等）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网络爬虫（抓取机器人）的开发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</a:t>
            </a:r>
            <a:r>
              <a:rPr lang="zh-CN" altLang="en-US"/>
              <a:t>表达式测试</a:t>
            </a:r>
            <a:r>
              <a:rPr lang="zh-CN" altLang="en-US"/>
              <a:t>工具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https://rubular.com/r/xfQHocREGj         (Rubular)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https://jex.im/regulex/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760decf4-1084-4424-8dc9-4250b9deee0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4151</Words>
  <Application>WPS 演示</Application>
  <PresentationFormat>宽屏</PresentationFormat>
  <Paragraphs>420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4_Office 主题​​</vt:lpstr>
      <vt:lpstr>5_Office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1097</cp:revision>
  <dcterms:created xsi:type="dcterms:W3CDTF">2013-01-31T00:22:00Z</dcterms:created>
  <dcterms:modified xsi:type="dcterms:W3CDTF">2021-05-25T06:34:57Z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08C69157F1494247BF16D2665B987967</vt:lpwstr>
  </property>
</Properties>
</file>