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8" r:id="rId4"/>
    <p:sldMasterId id="2147483662" r:id="rId5"/>
    <p:sldMasterId id="2147483666" r:id="rId6"/>
    <p:sldMasterId id="2147483670" r:id="rId7"/>
  </p:sldMasterIdLst>
  <p:notesMasterIdLst>
    <p:notesMasterId r:id="rId9"/>
  </p:notesMasterIdLst>
  <p:handoutMasterIdLst>
    <p:handoutMasterId r:id="rId44"/>
  </p:handoutMasterIdLst>
  <p:sldIdLst>
    <p:sldId id="284" r:id="rId8"/>
    <p:sldId id="288" r:id="rId10"/>
    <p:sldId id="939" r:id="rId11"/>
    <p:sldId id="941" r:id="rId12"/>
    <p:sldId id="942" r:id="rId13"/>
    <p:sldId id="940" r:id="rId14"/>
    <p:sldId id="872" r:id="rId15"/>
    <p:sldId id="873" r:id="rId16"/>
    <p:sldId id="874" r:id="rId17"/>
    <p:sldId id="875" r:id="rId18"/>
    <p:sldId id="905" r:id="rId19"/>
    <p:sldId id="876" r:id="rId20"/>
    <p:sldId id="877" r:id="rId21"/>
    <p:sldId id="984" r:id="rId22"/>
    <p:sldId id="878" r:id="rId23"/>
    <p:sldId id="879" r:id="rId24"/>
    <p:sldId id="889" r:id="rId25"/>
    <p:sldId id="881" r:id="rId26"/>
    <p:sldId id="882" r:id="rId27"/>
    <p:sldId id="883" r:id="rId28"/>
    <p:sldId id="897" r:id="rId29"/>
    <p:sldId id="898" r:id="rId30"/>
    <p:sldId id="899" r:id="rId31"/>
    <p:sldId id="900" r:id="rId32"/>
    <p:sldId id="901" r:id="rId33"/>
    <p:sldId id="902" r:id="rId34"/>
    <p:sldId id="907" r:id="rId35"/>
    <p:sldId id="884" r:id="rId36"/>
    <p:sldId id="906" r:id="rId37"/>
    <p:sldId id="977" r:id="rId38"/>
    <p:sldId id="987" r:id="rId39"/>
    <p:sldId id="976" r:id="rId40"/>
    <p:sldId id="975" r:id="rId41"/>
    <p:sldId id="985" r:id="rId42"/>
    <p:sldId id="862" r:id="rId43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9" Type="http://schemas.openxmlformats.org/officeDocument/2006/relationships/tags" Target="tags/tag2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还原函数和替换函数，都是针对对象的属性进行按照书写顺序从上到下、从里到外调用还原（替换）函数进行解析返回。</a:t>
            </a:r>
            <a:endParaRPr lang="zh-CN" altLang="en-US"/>
          </a:p>
          <a:p>
            <a:r>
              <a:rPr lang="zh-CN" altLang="en-US"/>
              <a:t>还原函数和替换函数不对数组进行解析，只解析对象的属性。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 字符串必须加双引                           </a:t>
            </a:r>
            <a:endParaRPr lang="zh-CN" altLang="en-US" dirty="0"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 没有变量声明  </a:t>
            </a:r>
            <a:endParaRPr lang="zh-CN" altLang="en-US" dirty="0"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 没有末尾分号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  </a:t>
            </a:r>
            <a:r>
              <a:rPr lang="zh-CN" altLang="en-US">
                <a:sym typeface="+mn-ea"/>
              </a:rPr>
              <a:t>根据属性（键）名处理对象中的属性</a:t>
            </a:r>
            <a:endParaRPr lang="zh-CN" altLang="en-US"/>
          </a:p>
          <a:p>
            <a:r>
              <a:rPr lang="en-US" altLang="zh-CN">
                <a:sym typeface="+mn-ea"/>
              </a:rPr>
              <a:t>2  </a:t>
            </a:r>
            <a:r>
              <a:rPr lang="zh-CN" altLang="en-US">
                <a:sym typeface="+mn-ea"/>
              </a:rPr>
              <a:t>属性名只能是字符串</a:t>
            </a:r>
            <a:endParaRPr lang="zh-CN" altLang="en-US"/>
          </a:p>
          <a:p>
            <a:r>
              <a:rPr lang="en-US" altLang="zh-CN">
                <a:sym typeface="+mn-ea"/>
              </a:rPr>
              <a:t>3  </a:t>
            </a:r>
            <a:r>
              <a:rPr lang="zh-CN" altLang="en-US">
                <a:sym typeface="+mn-ea"/>
              </a:rPr>
              <a:t>函数返回的值就是相应键的值</a:t>
            </a:r>
            <a:endParaRPr lang="zh-CN" altLang="en-US"/>
          </a:p>
          <a:p>
            <a:r>
              <a:rPr lang="en-US" altLang="zh-CN">
                <a:sym typeface="+mn-ea"/>
              </a:rPr>
              <a:t>4  </a:t>
            </a:r>
            <a:r>
              <a:rPr lang="zh-CN" altLang="en-US">
                <a:sym typeface="+mn-ea"/>
              </a:rPr>
              <a:t>如果返回值为</a:t>
            </a:r>
            <a:r>
              <a:rPr lang="en-US" altLang="zh-CN">
                <a:sym typeface="+mn-ea"/>
              </a:rPr>
              <a:t>undefined,</a:t>
            </a:r>
            <a:r>
              <a:rPr lang="zh-CN" altLang="en-US">
                <a:sym typeface="+mn-ea"/>
              </a:rPr>
              <a:t>那么相应的键值对会被忽略</a:t>
            </a:r>
            <a:endParaRPr lang="zh-CN" altLang="en-US"/>
          </a:p>
          <a:p>
            <a:r>
              <a:rPr lang="en-US" altLang="zh-CN">
                <a:sym typeface="+mn-ea"/>
              </a:rPr>
              <a:t>5  </a:t>
            </a:r>
            <a:r>
              <a:rPr lang="zh-CN" altLang="en-US">
                <a:sym typeface="+mn-ea"/>
              </a:rPr>
              <a:t>必须提供</a:t>
            </a:r>
            <a:r>
              <a:rPr lang="en-US" altLang="zh-CN">
                <a:sym typeface="+mn-ea"/>
              </a:rPr>
              <a:t>default </a:t>
            </a:r>
            <a:r>
              <a:rPr lang="zh-CN" altLang="en-US">
                <a:sym typeface="+mn-ea"/>
              </a:rPr>
              <a:t>项，此时返回传入的值，以便其他值都能正常出现在结果了</a:t>
            </a:r>
            <a:endParaRPr lang="zh-CN" altLang="en-US"/>
          </a:p>
          <a:p>
            <a:r>
              <a:rPr lang="en-US" altLang="zh-CN">
                <a:sym typeface="+mn-ea"/>
              </a:rPr>
              <a:t>6 </a:t>
            </a:r>
            <a:r>
              <a:rPr lang="zh-CN" altLang="en-US">
                <a:sym typeface="+mn-ea"/>
              </a:rPr>
              <a:t>函数为过滤器时过滤结果更加复杂，我们称该过滤函数函数为 替换函数（</a:t>
            </a:r>
            <a:r>
              <a:rPr lang="en-US" altLang="zh-CN">
                <a:sym typeface="+mn-ea"/>
              </a:rPr>
              <a:t>replace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en-US" altLang="zh-CN">
                <a:sym typeface="+mn-ea"/>
              </a:rPr>
              <a:t>7 函数的目的，就是在内部机制遍历每一个属性的时候让你来修改部分结果，并且是一次遍历每一个对象，这样在序列化对象中每一个对象都要经过过滤器。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控制输出缩进和空白符</a:t>
            </a:r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最大缩进空格数位10，字符串最长不能超过10个字符长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如果不需要保留缩进，则不填即可；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如果不需要过滤结果，但又要保留缩进，则将过滤结果的参数设置为null。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控制输出缩进和空白符</a:t>
            </a:r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最大缩进空格数位10，字符串最长不能超过10个字符长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如果不需要保留缩进，则不填即可；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如果不需要过滤结果，但又要保留缩进，则将过滤结果的参数设置为null。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我们称该函数为还原函数（</a:t>
            </a:r>
            <a:r>
              <a:rPr lang="en-US" altLang="zh-CN">
                <a:sym typeface="+mn-ea"/>
              </a:rPr>
              <a:t>reviver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规定了原始值在被返回之前如何被解析改造。 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function(key, value){ return value;}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如果指定了 reviver 函数，则解析出的 JavaScript 值（解析值）会经过一次转换后才将被最终返回（返回值）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>
                <a:sym typeface="+mn-ea"/>
              </a:rPr>
              <a:t>按照key的顺序从左到右，如果value为对象则先遍历对象里的属性，最里层的属性先开始，一级级往外，最终到达顶层，也就是解析值本身分别的去调用 reviver 函数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 reviver 返回 undefined，则当前属性会从所属对象中删除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99990"/>
          </a:xfrm>
          <a:prstGeom prst="rect">
            <a:avLst/>
          </a:prstGeom>
        </p:spPr>
        <p:txBody>
          <a:bodyPr/>
          <a:lstStyle>
            <a:lvl1pPr eaLnBrk="0" fontAlgn="base" latinLnBrk="0" hangingPunc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eaLnBrk="0" fontAlgn="base" latinLnBrk="0" hangingPunct="0">
              <a:lnSpc>
                <a:spcPct val="14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eaLnBrk="0" fontAlgn="base" latinLnBrk="0" hangingPunct="0">
              <a:lnSpc>
                <a:spcPct val="15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 marL="584200" indent="0"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单击此处编辑母版文本样式样式样式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image" Target="../media/image2.png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://www.json.org/&#13;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GIF"/><Relationship Id="rId1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615759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标准内置对象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（非构造器）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1023620"/>
            <a:ext cx="9777730" cy="51003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2.xml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 21</a:t>
            </a:r>
            <a:r>
              <a:rPr lang="zh-CN" altLang="en-US" dirty="0">
                <a:sym typeface="+mn-ea"/>
              </a:rPr>
              <a:t>世纪初，</a:t>
            </a:r>
            <a:r>
              <a:rPr lang="en-US" altLang="zh-CN" dirty="0">
                <a:sym typeface="+mn-ea"/>
              </a:rPr>
              <a:t>Douglas Crockford </a:t>
            </a:r>
            <a:r>
              <a:rPr lang="zh-CN" altLang="en-US" dirty="0">
                <a:sym typeface="+mn-ea"/>
              </a:rPr>
              <a:t>寻找一种简便的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altLang="en-US" dirty="0">
                <a:sym typeface="+mn-ea"/>
              </a:rPr>
              <a:t>，能够在服务器之间交换数据。当时通用的数据交换语言是 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，但是 </a:t>
            </a:r>
            <a:r>
              <a:rPr lang="en-US" altLang="zh-CN" dirty="0">
                <a:sym typeface="+mn-ea"/>
              </a:rPr>
              <a:t>Douglas Crockford </a:t>
            </a:r>
            <a:r>
              <a:rPr lang="zh-CN" altLang="en-US" dirty="0">
                <a:sym typeface="+mn-ea"/>
              </a:rPr>
              <a:t>觉得 </a:t>
            </a:r>
            <a:r>
              <a:rPr lang="en-US" altLang="zh-CN" dirty="0">
                <a:sym typeface="+mn-ea"/>
              </a:rPr>
              <a:t>XML </a:t>
            </a:r>
            <a:r>
              <a:rPr lang="zh-CN" altLang="en-US" dirty="0">
                <a:sym typeface="+mn-ea"/>
              </a:rPr>
              <a:t>的生成和解析都太麻烦，所以他提出了一种简化格式，也就是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olidFill>
                <a:srgbClr val="006600"/>
              </a:solidFill>
            </a:endParaRPr>
          </a:p>
          <a:p>
            <a:r>
              <a:rPr lang="en-US" altLang="zh-CN" dirty="0">
                <a:sym typeface="+mn-ea"/>
              </a:rPr>
              <a:t> JSON </a:t>
            </a:r>
            <a:r>
              <a:rPr lang="zh-CN" altLang="en-US" dirty="0">
                <a:sym typeface="+mn-ea"/>
              </a:rPr>
              <a:t>的规格非常简单，只用一个页面几百个字就能说清楚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142785" y="227418"/>
            <a:ext cx="8191557" cy="490476"/>
          </a:xfrm>
        </p:spPr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1064260"/>
            <a:ext cx="11178540" cy="502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3.json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JSON（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 sz="2800" dirty="0">
                <a:sym typeface="+mn-ea"/>
              </a:rPr>
              <a:t>ava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cript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O</a:t>
            </a:r>
            <a:r>
              <a:rPr lang="zh-CN" altLang="en-US" sz="2800" dirty="0">
                <a:sym typeface="+mn-ea"/>
              </a:rPr>
              <a:t>bject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otation）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JSON 指的是 JavaScript 对象表示法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JSON 是轻量级的文本数据交换格式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格式由道格拉斯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Douglas Crockford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提出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从 JavaScript 脚本语言中演变而来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JSON 独立于语言和平台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文件名扩展是 .json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15865" y="297815"/>
            <a:ext cx="41859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http://www.json.org/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JSON（JavaScript Object Notation）</a:t>
            </a:r>
            <a:endParaRPr lang="zh-CN" altLang="en-US" sz="2800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更小、更快，更易解析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是一种数据格式，不是编程语言</a:t>
            </a:r>
            <a:endParaRPr lang="zh-CN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/>
            <a:r>
              <a:rPr lang="zh-CN" sz="2000" dirty="0">
                <a:sym typeface="+mn-ea"/>
              </a:rPr>
              <a:t> 虽然具有相同的语法形式，但 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ym typeface="+mn-ea"/>
              </a:rPr>
              <a:t>并不从属于 </a:t>
            </a:r>
            <a:r>
              <a:rPr lang="en-US" altLang="zh-CN" sz="2000" dirty="0">
                <a:sym typeface="+mn-ea"/>
              </a:rPr>
              <a:t>JavaScript</a:t>
            </a:r>
            <a:endParaRPr lang="zh-CN" altLang="en-US" sz="133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 并不是只有 </a:t>
            </a:r>
            <a:r>
              <a:rPr lang="en-US" altLang="zh-CN" sz="2000" dirty="0">
                <a:sym typeface="+mn-ea"/>
              </a:rPr>
              <a:t>JavaScript </a:t>
            </a:r>
            <a:r>
              <a:rPr lang="zh-CN" altLang="en-US" sz="2000" dirty="0">
                <a:sym typeface="+mn-ea"/>
              </a:rPr>
              <a:t>才使用 </a:t>
            </a:r>
            <a:r>
              <a:rPr lang="en-US" altLang="zh-CN" sz="2000" dirty="0">
                <a:sym typeface="+mn-ea"/>
              </a:rPr>
              <a:t>JSON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ym typeface="+mn-ea"/>
              </a:rPr>
              <a:t>只是一种数据格式</a:t>
            </a:r>
            <a:endParaRPr lang="zh-CN" altLang="en-US" sz="20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 很多编程语言都有针对 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ym typeface="+mn-ea"/>
              </a:rPr>
              <a:t>的解析器和序列化器</a:t>
            </a:r>
            <a:endParaRPr lang="zh-CN" altLang="en-US" sz="2800" dirty="0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JSON</a:t>
            </a:r>
            <a:r>
              <a:rPr lang="zh-CN" altLang="en-US"/>
              <a:t>语法</a:t>
            </a:r>
            <a:endParaRPr lang="en-US" altLang="zh-CN"/>
          </a:p>
          <a:p>
            <a:pPr lvl="1"/>
            <a:r>
              <a:rPr lang="en-US" altLang="zh-CN" dirty="0">
                <a:sym typeface="+mn-ea"/>
              </a:rPr>
              <a:t> 并列的数据之间用逗号（", "）分隔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并列数据的集合（数组）用方括号("[]")表示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 映射用冒号（": "）表示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 映射的集合（对象）用大括号（"{}"）表示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sz="28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字符串必须加</a:t>
            </a:r>
            <a:r>
              <a:rPr lang="zh-CN" altLang="en-US" sz="2400" b="1" dirty="0">
                <a:sym typeface="+mn-ea"/>
              </a:rPr>
              <a:t>双引号</a:t>
            </a:r>
            <a:endParaRPr lang="zh-CN" altLang="en-US" sz="2400" b="1" dirty="0">
              <a:sym typeface="+mn-ea"/>
            </a:endParaRPr>
          </a:p>
          <a:p>
            <a:pPr lvl="0"/>
            <a:endParaRPr lang="zh-CN" altLang="en-US" dirty="0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pic>
        <p:nvPicPr>
          <p:cNvPr id="6" name="图片 5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4557395"/>
            <a:ext cx="5695950" cy="1076325"/>
          </a:xfrm>
          <a:prstGeom prst="rect">
            <a:avLst/>
          </a:prstGeom>
        </p:spPr>
      </p:pic>
      <p:pic>
        <p:nvPicPr>
          <p:cNvPr id="7" name="图片 6" descr="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10" y="5494655"/>
            <a:ext cx="5695950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dirty="0">
                <a:sym typeface="+mn-ea"/>
              </a:rPr>
              <a:t>JSON 语法可以表示以下三种类型的值</a:t>
            </a:r>
            <a:endParaRPr lang="zh-CN" altLang="en-US" dirty="0">
              <a:sym typeface="+mn-ea"/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简单值 </a:t>
            </a:r>
            <a:endParaRPr lang="zh-CN" altLang="en-US" sz="2400" dirty="0"/>
          </a:p>
          <a:p>
            <a:pPr lvl="2"/>
            <a:r>
              <a:rPr lang="zh-CN" altLang="en-US" sz="24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与 </a:t>
            </a:r>
            <a:r>
              <a:rPr lang="en-US" altLang="zh-CN" sz="2000" dirty="0">
                <a:sym typeface="+mn-ea"/>
              </a:rPr>
              <a:t>JavaScript </a:t>
            </a:r>
            <a:r>
              <a:rPr lang="zh-CN" altLang="en-US" sz="2000" dirty="0">
                <a:sym typeface="+mn-ea"/>
              </a:rPr>
              <a:t>语法相同，可以在 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ym typeface="+mn-ea"/>
              </a:rPr>
              <a:t>中表示字符串、数值、布尔值和 </a:t>
            </a:r>
            <a:r>
              <a:rPr lang="en-US" altLang="zh-CN" sz="2000" dirty="0">
                <a:sym typeface="+mn-ea"/>
              </a:rPr>
              <a:t>null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/>
          </a:p>
          <a:p>
            <a:pPr lvl="2" latinLnBrk="0">
              <a:lnSpc>
                <a:spcPts val="3000"/>
              </a:lnSpc>
              <a:spcAft>
                <a:spcPts val="0"/>
              </a:spcAft>
            </a:pP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不支持 </a:t>
            </a:r>
            <a:r>
              <a:rPr lang="en-US" altLang="zh-CN" sz="2000" dirty="0">
                <a:sym typeface="+mn-ea"/>
              </a:rPr>
              <a:t>JavaScript </a:t>
            </a:r>
            <a:r>
              <a:rPr lang="zh-CN" altLang="en-US" sz="2000" dirty="0">
                <a:sym typeface="+mn-ea"/>
              </a:rPr>
              <a:t>中的特殊值 </a:t>
            </a:r>
            <a:r>
              <a:rPr lang="en-US" altLang="zh-CN" sz="2000" dirty="0">
                <a:sym typeface="+mn-ea"/>
              </a:rPr>
              <a:t>undefined</a:t>
            </a:r>
            <a:r>
              <a:rPr lang="zh-CN" altLang="en-US" sz="2000" dirty="0">
                <a:sym typeface="+mn-ea"/>
              </a:rPr>
              <a:t>。 </a:t>
            </a:r>
            <a:endParaRPr lang="zh-CN" altLang="en-US" sz="2000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对象 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一种复杂数据类型，表示一组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无序</a:t>
            </a:r>
            <a:r>
              <a:rPr lang="zh-CN" altLang="en-US" sz="2000" dirty="0">
                <a:sym typeface="+mn-ea"/>
              </a:rPr>
              <a:t>的键值对。</a:t>
            </a:r>
            <a:endParaRPr lang="zh-CN" altLang="en-US" sz="2000" dirty="0"/>
          </a:p>
          <a:p>
            <a:pPr lvl="2" latinLnBrk="0">
              <a:lnSpc>
                <a:spcPts val="3000"/>
              </a:lnSpc>
              <a:spcAft>
                <a:spcPts val="0"/>
              </a:spcAft>
            </a:pPr>
            <a:r>
              <a:rPr lang="zh-CN" altLang="en-US" sz="2000" dirty="0">
                <a:sym typeface="+mn-ea"/>
              </a:rPr>
              <a:t> 键值对中的值可以是任意类型</a:t>
            </a:r>
            <a:r>
              <a:rPr lang="en-US" altLang="zh-CN" sz="2000" dirty="0">
                <a:sym typeface="+mn-ea"/>
              </a:rPr>
              <a:t>——</a:t>
            </a:r>
            <a:r>
              <a:rPr lang="zh-CN" altLang="en-US" sz="2000" dirty="0">
                <a:sym typeface="+mn-ea"/>
              </a:rPr>
              <a:t>简单值、对象或数组。</a:t>
            </a:r>
            <a:endParaRPr lang="zh-CN" altLang="en-US" sz="2400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数组 </a:t>
            </a:r>
            <a:endParaRPr lang="en-US" altLang="zh-CN" sz="24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一种复杂数据类型，表示一组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有序</a:t>
            </a:r>
            <a:r>
              <a:rPr lang="zh-CN" altLang="en-US" sz="2000" dirty="0">
                <a:sym typeface="+mn-ea"/>
              </a:rPr>
              <a:t>的值的列表。</a:t>
            </a:r>
            <a:endParaRPr lang="zh-CN" altLang="en-US" sz="2000" dirty="0">
              <a:sym typeface="+mn-ea"/>
            </a:endParaRPr>
          </a:p>
          <a:p>
            <a:pPr lvl="2" latinLnBrk="0">
              <a:lnSpc>
                <a:spcPts val="3000"/>
              </a:lnSpc>
              <a:spcAft>
                <a:spcPts val="0"/>
              </a:spcAft>
            </a:pPr>
            <a:r>
              <a:rPr lang="zh-CN" altLang="en-US" sz="2000" dirty="0">
                <a:sym typeface="+mn-ea"/>
              </a:rPr>
              <a:t>数组的值可以是任意类型</a:t>
            </a:r>
            <a:r>
              <a:rPr lang="en-US" altLang="zh-CN" sz="2000" dirty="0">
                <a:sym typeface="+mn-ea"/>
              </a:rPr>
              <a:t>——</a:t>
            </a:r>
            <a:r>
              <a:rPr lang="zh-CN" altLang="en-US" sz="2000" dirty="0">
                <a:sym typeface="+mn-ea"/>
              </a:rPr>
              <a:t>简单值、对象或数组。</a:t>
            </a:r>
            <a:r>
              <a:rPr lang="en-US" altLang="zh-CN" dirty="0">
                <a:sym typeface="+mn-ea"/>
              </a:rPr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pic>
        <p:nvPicPr>
          <p:cNvPr id="4" name="图片 3" descr="val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7595" y="3317240"/>
            <a:ext cx="4742815" cy="220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JSON</a:t>
            </a:r>
            <a:endParaRPr lang="en-US" altLang="zh-CN"/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JSON 是 J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avaScript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对象的字符串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形式的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表示法，使用文本表示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avaScript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对象的信息，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本质是一个字符串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与</a:t>
            </a:r>
            <a:r>
              <a:rPr lang="en-US" altLang="zh-CN"/>
              <a:t>JS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0370" y="3008630"/>
            <a:ext cx="6654800" cy="19780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实例（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dirty="0">
                <a:solidFill>
                  <a:schemeClr val="tx1"/>
                </a:solidFill>
                <a:sym typeface="+mn-ea"/>
              </a:rPr>
              <a:t>练习</a:t>
            </a:r>
            <a:r>
              <a:rPr dirty="0">
                <a:solidFill>
                  <a:schemeClr val="tx1"/>
                </a:solidFill>
                <a:sym typeface="+mn-ea"/>
              </a:rPr>
              <a:t>http://www.json.cn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977900"/>
            <a:ext cx="8847455" cy="54540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把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JavaScript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对象格式转化为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字符串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undefined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值会被忽略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object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：指定转换对象</a:t>
            </a:r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539875" y="3304540"/>
            <a:ext cx="6657340" cy="2687320"/>
            <a:chOff x="2277" y="5979"/>
            <a:chExt cx="10484" cy="42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7" y="5979"/>
              <a:ext cx="10484" cy="4233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6061" y="9716"/>
              <a:ext cx="510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80" y="3269615"/>
            <a:ext cx="6485890" cy="926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replacer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参数过滤器为</a:t>
            </a:r>
            <a:r>
              <a:rPr lang="zh-CN" altLang="en-US" b="1" dirty="0">
                <a:sym typeface="+mn-ea"/>
              </a:rPr>
              <a:t>数组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时，结果只包含数组中列出的属性</a:t>
            </a:r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57300" y="2419985"/>
            <a:ext cx="10209530" cy="3171190"/>
            <a:chOff x="2558" y="4585"/>
            <a:chExt cx="16078" cy="499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58" y="4585"/>
              <a:ext cx="16078" cy="4994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>
              <a:off x="6888" y="9041"/>
              <a:ext cx="1145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85720"/>
            <a:ext cx="7325360" cy="748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replacer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参数过滤器为</a:t>
            </a:r>
            <a:r>
              <a:rPr lang="zh-CN" altLang="en-US" b="1" dirty="0">
                <a:sym typeface="+mn-ea"/>
              </a:rPr>
              <a:t>函数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时，需接受两个参数，属性键名和属性值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2294890"/>
            <a:ext cx="8297545" cy="3901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85" y="4204335"/>
            <a:ext cx="6527165" cy="783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space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参数为</a:t>
            </a:r>
            <a:r>
              <a:rPr lang="zh-CN" altLang="en-US" b="1" dirty="0">
                <a:sym typeface="+mn-ea"/>
              </a:rPr>
              <a:t>数值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时，表示每个级别缩进的空格数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455420" y="2590100"/>
            <a:ext cx="6679565" cy="2493564"/>
            <a:chOff x="1075" y="4084"/>
            <a:chExt cx="11646" cy="450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5" y="4084"/>
              <a:ext cx="11646" cy="4503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>
              <a:off x="4905" y="8068"/>
              <a:ext cx="69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90" y="2252345"/>
            <a:ext cx="3510915" cy="376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space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参数为</a:t>
            </a:r>
            <a:r>
              <a:rPr lang="zh-CN" altLang="en-US" b="1" dirty="0">
                <a:sym typeface="+mn-ea"/>
              </a:rPr>
              <a:t>字符串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时，使用字符串作为缩进字符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4355" y="2394585"/>
            <a:ext cx="3266440" cy="4028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2484120"/>
            <a:ext cx="6367145" cy="25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JSON.parse(json [,reviver])方法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把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字符串解析为原生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json</a:t>
            </a:r>
            <a:r>
              <a:rPr lang="zh-CN" altLang="en-US" dirty="0">
                <a:sym typeface="+mn-ea"/>
              </a:rPr>
              <a:t>：参数必须是有效的 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，否则会报错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2794635"/>
            <a:ext cx="6477635" cy="288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90" y="2195195"/>
            <a:ext cx="3428365" cy="34855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1135" y="5805805"/>
            <a:ext cx="5616575" cy="86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6004560"/>
            <a:ext cx="8228330" cy="466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JSON.parse(json [,reviver])方法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 reviver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过滤器</a:t>
            </a:r>
            <a:r>
              <a:rPr lang="zh-CN" altLang="en-US" b="1" dirty="0">
                <a:sym typeface="+mn-ea"/>
              </a:rPr>
              <a:t>函数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，需接受两个参数，属性键名和属性值</a:t>
            </a:r>
            <a:endParaRPr lang="en-US" altLang="zh-CN" dirty="0"/>
          </a:p>
          <a:p>
            <a:pPr lvl="1"/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1135" y="5805805"/>
            <a:ext cx="5616575" cy="86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2505710"/>
            <a:ext cx="6599555" cy="37858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342515"/>
            <a:ext cx="3717925" cy="39490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2505710"/>
            <a:ext cx="7289165" cy="39490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445" y="5666740"/>
            <a:ext cx="8133080" cy="409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1135" y="5805805"/>
            <a:ext cx="5616575" cy="86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911860"/>
            <a:ext cx="7256145" cy="58350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原型链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53795"/>
            <a:ext cx="11610975" cy="3987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JSON</a:t>
            </a:r>
            <a:r>
              <a:rPr lang="zh-CN" altLang="en-US" dirty="0" smtClean="0">
                <a:sym typeface="+mn-ea"/>
              </a:rPr>
              <a:t>应用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172"/>
          <a:stretch>
            <a:fillRect/>
          </a:stretch>
        </p:blipFill>
        <p:spPr>
          <a:xfrm>
            <a:off x="875665" y="1421130"/>
            <a:ext cx="10441305" cy="3835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Math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作用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数据交换格式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cs typeface="+mn-ea"/>
                <a:sym typeface="+mn-ea"/>
              </a:rPr>
              <a:t>语法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并列的数据之间用逗号（","）分隔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并列数据的集合（数组）用方括号("[]")表示</a:t>
            </a:r>
            <a:endParaRPr lang="zh-CN" altLang="en-US" dirty="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             映射用冒号（":"）表示</a:t>
            </a:r>
            <a:endParaRPr lang="zh-CN" altLang="en-US" dirty="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             映射的集合（对象）用大括号（"{}"）表示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cs typeface="+mn-ea"/>
                <a:sym typeface="+mn-ea"/>
              </a:rPr>
              <a:t>静态方法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</a:t>
            </a:r>
            <a:r>
              <a:rPr lang="en-US" dirty="0">
                <a:solidFill>
                  <a:schemeClr val="tx1"/>
                </a:solidFill>
                <a:sym typeface="+mn-ea"/>
              </a:rPr>
              <a:t>JSON.stringify(object)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                     JSON.parse(json)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33965" cy="4921885"/>
          </a:xfrm>
        </p:spPr>
        <p:txBody>
          <a:bodyPr/>
          <a:lstStyle/>
          <a:p>
            <a:r>
              <a:rPr lang="zh-CN" altLang="en-US" dirty="0"/>
              <a:t> 对象序列化（</a:t>
            </a:r>
            <a:r>
              <a:rPr lang="en-US" altLang="zh-CN" dirty="0"/>
              <a:t>serialization</a:t>
            </a:r>
            <a:r>
              <a:rPr lang="zh-CN" altLang="en-US" dirty="0"/>
              <a:t>）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 将对象的状态转换为字符串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JSON.stringify( 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对象反序列化（deseriallization ）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将字符串还原为对象的状态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JSON.parse( ) 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33965" cy="492188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JSON 与 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对象</a:t>
            </a:r>
            <a:r>
              <a:rPr lang="zh-CN" altLang="en-US" dirty="0">
                <a:sym typeface="+mn-ea"/>
              </a:rPr>
              <a:t>转换 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JSON.stringify(object[, replacer] [, space])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object</a:t>
            </a:r>
            <a:r>
              <a:rPr lang="zh-CN" altLang="en-US" sz="2000">
                <a:sym typeface="+mn-ea"/>
              </a:rPr>
              <a:t>:       要转换的</a:t>
            </a:r>
            <a:r>
              <a:rPr lang="en-US" altLang="zh-CN" sz="2000">
                <a:sym typeface="+mn-ea"/>
              </a:rPr>
              <a:t>js</a:t>
            </a:r>
            <a:r>
              <a:rPr lang="zh-CN" altLang="en-US" sz="2000">
                <a:sym typeface="+mn-ea"/>
              </a:rPr>
              <a:t>对象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replacer ： 可选参数，只能为函数或数组。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space： 可选。向返回值 JSON 文本添加缩进、空格和换行符以使其更易于读取。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JSON.parse(json[, reviver]) 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sz="2000" dirty="0">
                <a:sym typeface="+mn-ea"/>
              </a:rPr>
              <a:t>json:     要被解析成JSON对象的字符串</a:t>
            </a:r>
            <a:endParaRPr lang="en-US" altLang="zh-CN" sz="2000" dirty="0">
              <a:sym typeface="+mn-ea"/>
            </a:endParaRPr>
          </a:p>
          <a:p>
            <a:pPr lvl="2"/>
            <a:r>
              <a:rPr lang="en-US" altLang="zh-CN" sz="2000" dirty="0">
                <a:sym typeface="+mn-ea"/>
              </a:rPr>
              <a:t>reviver : </a:t>
            </a:r>
            <a:r>
              <a:rPr lang="zh-CN" altLang="en-US" sz="2000">
                <a:sym typeface="+mn-ea"/>
              </a:rPr>
              <a:t>可选参数，</a:t>
            </a:r>
            <a:r>
              <a:rPr lang="en-US" altLang="zh-CN" sz="2000" dirty="0">
                <a:sym typeface="+mn-ea"/>
              </a:rPr>
              <a:t>函数，规定了原始值在被返回之前如何被解析改造。</a:t>
            </a:r>
            <a:endParaRPr lang="en-US" altLang="zh-CN" sz="2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21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22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Math </a:t>
            </a:r>
            <a:r>
              <a:rPr lang="zh-CN" altLang="en-US" sz="2800" dirty="0">
                <a:sym typeface="+mn-ea"/>
              </a:rPr>
              <a:t>对象包含了一系列的数学运算的功能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Math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</a:t>
            </a:r>
            <a:r>
              <a:rPr lang="en-US" sz="2400" b="1" dirty="0">
                <a:solidFill>
                  <a:srgbClr val="C00000"/>
                </a:solidFill>
                <a:cs typeface="+mn-ea"/>
                <a:sym typeface="+mn-ea"/>
              </a:rPr>
              <a:t>不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需要创建，直接使用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2800" dirty="0">
                <a:sym typeface="+mn-ea"/>
              </a:rPr>
              <a:t> 常用操作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四舍五入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round</a:t>
            </a:r>
            <a:r>
              <a:rPr lang="en-US" dirty="0">
                <a:solidFill>
                  <a:schemeClr val="tx1"/>
                </a:solidFill>
                <a:sym typeface="+mn-ea"/>
              </a:rPr>
              <a:t>( )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向下取整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floor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向上取整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ceil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生成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0~1)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随机数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random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取最大值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max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取最小值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min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</a:t>
            </a:r>
            <a:endParaRPr lang="en-US" altLang="zh-CN" sz="2800" dirty="0"/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Math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0669270" y="6062345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8890" y="5826760"/>
            <a:ext cx="449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Math.instanceo(function) //false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Math </a:t>
            </a:r>
            <a:r>
              <a:rPr lang="zh-CN" altLang="en-US"/>
              <a:t>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Math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2151380"/>
            <a:ext cx="8991600" cy="2933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数据交换格式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在日常生活中，人与人之间的交流需要彼此都听得懂得语言。同理，在计算机的不同程序之间，或者不同的编程语言之间进行交换数据，也需要一种大家都能听得懂得‘语言’，这就是数据交换格式，它</a:t>
            </a:r>
            <a:r>
              <a:rPr lang="en-US" altLang="zh-CN">
                <a:solidFill>
                  <a:srgbClr val="C00000"/>
                </a:solidFill>
              </a:rPr>
              <a:t>通过文本以特定的形式来进行描述数据</a:t>
            </a:r>
            <a:r>
              <a:rPr lang="en-US" altLang="zh-CN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/>
              <a:t>XML 与 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数据交换格式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XML 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 sz="2400">
                <a:solidFill>
                  <a:schemeClr val="tx1"/>
                </a:solidFill>
              </a:rPr>
              <a:t>XML 指可扩展标记语言（EXtensible Markup Language）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XML 是一种标记语言，很类似 HTML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XML 的设计宗旨是传输数据，而非显示数据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XML 标签没有被预定义。您需要自行定义标签。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XML 被设计为具有自我描述性。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 XML 被设计用来传输和存储数据。</a:t>
            </a:r>
            <a:r>
              <a:rPr lang="zh-CN" altLang="en-US"/>
              <a:t>数据传输载体</a:t>
            </a:r>
            <a:endParaRPr lang="en-US" altLang="zh-CN"/>
          </a:p>
          <a:p>
            <a:r>
              <a:rPr lang="en-US" altLang="zh-CN"/>
              <a:t> HTML 被设计用来显示数据。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XML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5350510"/>
          </a:xfrm>
          <a:solidFill>
            <a:schemeClr val="bg1"/>
          </a:solidFill>
        </p:spPr>
        <p:txBody>
          <a:bodyPr/>
          <a:p>
            <a:r>
              <a:rPr lang="en-US" altLang="zh-CN"/>
              <a:t> XML</a:t>
            </a:r>
            <a:r>
              <a:rPr lang="zh-CN" altLang="en-US"/>
              <a:t>书写准则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 sz="2000">
                <a:solidFill>
                  <a:schemeClr val="tx1"/>
                </a:solidFill>
              </a:rPr>
              <a:t>xml文件的第一行必须是声明该文件是xml文件以及它所使用的xml规范版本。在文件的前面不能够有其它元素或者注释。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在xml文件中有且只能够有一个根元素。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xml文件中，用的大多都是自定义的标记。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在xml文件中的标记必须正确地关闭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标记之间不得交叉。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属性值必须要用“ ”号括起来。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控制标记、指令和属性名称等英文要区分大小写。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/>
              <a:t> ......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XML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770440604"/>
  <p:tag name="KSO_WM_UNIT_PLACING_PICTURE_USER_VIEWPORT" val="{&quot;height&quot;:3115,&quot;width&quot;:10480}"/>
</p:tagLst>
</file>

<file path=ppt/tags/tag2.xml><?xml version="1.0" encoding="utf-8"?>
<p:tagLst xmlns:p="http://schemas.openxmlformats.org/presentationml/2006/main">
  <p:tag name="KSO_WM_DOC_GUID" val="{5d797c4c-0c0f-48ee-88a9-fc4c1e3189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3176</Words>
  <Application>WPS 演示</Application>
  <PresentationFormat>宽屏</PresentationFormat>
  <Paragraphs>290</Paragraphs>
  <Slides>35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Wingdings</vt:lpstr>
      <vt:lpstr>Calibri</vt:lpstr>
      <vt:lpstr>Franklin Gothic Book</vt:lpstr>
      <vt:lpstr>Arial Unicode MS</vt:lpstr>
      <vt:lpstr>Office 主题​​</vt:lpstr>
      <vt:lpstr>Office 主题</vt:lpstr>
      <vt:lpstr>2_Office 主题​​</vt:lpstr>
      <vt:lpstr>3_Office 主题​​</vt:lpstr>
      <vt:lpstr>1_Office 主题​​</vt:lpstr>
      <vt:lpstr>4_Office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1085</cp:revision>
  <dcterms:created xsi:type="dcterms:W3CDTF">2013-01-31T00:22:00Z</dcterms:created>
  <dcterms:modified xsi:type="dcterms:W3CDTF">2021-05-25T07:17:08Z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C1715F2E85F54E629699D4640EDF679F</vt:lpwstr>
  </property>
</Properties>
</file>