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18"/>
  </p:notesMasterIdLst>
  <p:handoutMasterIdLst>
    <p:handoutMasterId r:id="rId19"/>
  </p:handoutMasterIdLst>
  <p:sldIdLst>
    <p:sldId id="361" r:id="rId3"/>
    <p:sldId id="497" r:id="rId4"/>
    <p:sldId id="499" r:id="rId5"/>
    <p:sldId id="501" r:id="rId6"/>
    <p:sldId id="511" r:id="rId7"/>
    <p:sldId id="498" r:id="rId8"/>
    <p:sldId id="500" r:id="rId9"/>
    <p:sldId id="502" r:id="rId10"/>
    <p:sldId id="504" r:id="rId11"/>
    <p:sldId id="505" r:id="rId12"/>
    <p:sldId id="503" r:id="rId13"/>
    <p:sldId id="507" r:id="rId14"/>
    <p:sldId id="508" r:id="rId15"/>
    <p:sldId id="509" r:id="rId16"/>
    <p:sldId id="510"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0">
          <p15:clr>
            <a:srgbClr val="A4A3A4"/>
          </p15:clr>
        </p15:guide>
        <p15:guide id="2" orient="horz" pos="175">
          <p15:clr>
            <a:srgbClr val="A4A3A4"/>
          </p15:clr>
        </p15:guide>
        <p15:guide id="3" orient="horz" pos="1619">
          <p15:clr>
            <a:srgbClr val="A4A3A4"/>
          </p15:clr>
        </p15:guide>
        <p15:guide id="4" pos="323">
          <p15:clr>
            <a:srgbClr val="A4A3A4"/>
          </p15:clr>
        </p15:guide>
        <p15:guide id="5" pos="2894">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92" d="100"/>
          <a:sy n="92" d="100"/>
        </p:scale>
        <p:origin x="972" y="84"/>
      </p:cViewPr>
      <p:guideLst>
        <p:guide orient="horz" pos="3080"/>
        <p:guide orient="horz" pos="175"/>
        <p:guide orient="horz" pos="1619"/>
        <p:guide pos="323"/>
        <p:guide pos="2894"/>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p14="http://schemas.microsoft.com/office/powerpoint/2010/main" val="55565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p14="http://schemas.microsoft.com/office/powerpoint/2010/main" val="355971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pPr/>
              <a:t>2017/10/20</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963731" y="2307703"/>
            <a:ext cx="603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smtClean="0">
                <a:solidFill>
                  <a:srgbClr val="2E4864"/>
                </a:solidFill>
                <a:latin typeface="+mn-ea"/>
                <a:ea typeface="+mn-ea"/>
              </a:rPr>
              <a:t>安</a:t>
            </a:r>
            <a:r>
              <a:rPr lang="zh-CN" altLang="en-US" sz="2400" b="1" smtClean="0">
                <a:solidFill>
                  <a:srgbClr val="2E4864"/>
                </a:solidFill>
                <a:latin typeface="+mn-ea"/>
                <a:ea typeface="+mn-ea"/>
              </a:rPr>
              <a:t>卓编码分享</a:t>
            </a:r>
            <a:r>
              <a:rPr lang="en-US" altLang="zh-CN" sz="2400" b="1" dirty="0" smtClean="0">
                <a:solidFill>
                  <a:srgbClr val="2E4864"/>
                </a:solidFill>
                <a:latin typeface="+mn-ea"/>
                <a:ea typeface="+mn-ea"/>
              </a:rPr>
              <a:t>----</a:t>
            </a:r>
            <a:r>
              <a:rPr lang="zh-CN" altLang="en-US" sz="2400" b="1" dirty="0" smtClean="0">
                <a:solidFill>
                  <a:srgbClr val="2E4864"/>
                </a:solidFill>
                <a:latin typeface="+mn-ea"/>
              </a:rPr>
              <a:t>从</a:t>
            </a:r>
            <a:r>
              <a:rPr lang="en-US" altLang="zh-CN" sz="2400" b="1" dirty="0" smtClean="0">
                <a:solidFill>
                  <a:srgbClr val="2E4864"/>
                </a:solidFill>
                <a:latin typeface="+mn-ea"/>
              </a:rPr>
              <a:t>if</a:t>
            </a:r>
            <a:r>
              <a:rPr lang="zh-CN" altLang="en-US" sz="2400" b="1" dirty="0" smtClean="0">
                <a:solidFill>
                  <a:srgbClr val="2E4864"/>
                </a:solidFill>
                <a:latin typeface="+mn-ea"/>
              </a:rPr>
              <a:t>判断语句说起</a:t>
            </a:r>
            <a:endParaRPr lang="zh-CN" altLang="en-US" sz="2400" b="1" dirty="0">
              <a:solidFill>
                <a:srgbClr val="2E4864"/>
              </a:solidFill>
              <a:latin typeface="+mn-ea"/>
              <a:ea typeface="+mn-ea"/>
            </a:endParaRPr>
          </a:p>
        </p:txBody>
      </p:sp>
      <p:sp>
        <p:nvSpPr>
          <p:cNvPr id="6" name="文本框 6"/>
          <p:cNvSpPr txBox="1">
            <a:spLocks noChangeArrowheads="1"/>
          </p:cNvSpPr>
          <p:nvPr/>
        </p:nvSpPr>
        <p:spPr bwMode="auto">
          <a:xfrm>
            <a:off x="5393164" y="3462694"/>
            <a:ext cx="15087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smtClean="0">
                <a:solidFill>
                  <a:schemeClr val="accent1"/>
                </a:solidFill>
                <a:latin typeface="+mn-lt"/>
                <a:ea typeface="方正兰亭黑_GBK"/>
              </a:rPr>
              <a:t>移动组  张哲浩</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9</a:t>
            </a:r>
            <a:r>
              <a:rPr lang="zh-CN" altLang="en-US" sz="2000" b="1" dirty="0" smtClean="0">
                <a:solidFill>
                  <a:schemeClr val="bg1"/>
                </a:solidFill>
                <a:latin typeface="方正兰亭黑_GBK"/>
                <a:ea typeface="方正兰亭黑_GBK"/>
              </a:rPr>
              <a:t> 状态模式描述</a:t>
            </a:r>
            <a:r>
              <a:rPr lang="en-US" altLang="zh-CN" sz="2000" b="1" dirty="0" smtClean="0">
                <a:solidFill>
                  <a:schemeClr val="bg1"/>
                </a:solidFill>
                <a:latin typeface="方正兰亭黑_GBK"/>
                <a:ea typeface="方正兰亭黑_GBK"/>
              </a:rPr>
              <a:t>--</a:t>
            </a:r>
            <a:r>
              <a:rPr lang="zh-CN" altLang="en-US" sz="2000" b="1" dirty="0" smtClean="0">
                <a:solidFill>
                  <a:schemeClr val="bg1"/>
                </a:solidFill>
                <a:latin typeface="方正兰亭黑_GBK"/>
                <a:ea typeface="方正兰亭黑_GBK"/>
              </a:rPr>
              <a:t>结构图</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1643743" y="4354286"/>
            <a:ext cx="6770914" cy="523220"/>
          </a:xfrm>
          <a:prstGeom prst="rect">
            <a:avLst/>
          </a:prstGeom>
        </p:spPr>
        <p:txBody>
          <a:bodyPr wrap="square">
            <a:spAutoFit/>
          </a:bodyPr>
          <a:lstStyle/>
          <a:p>
            <a:r>
              <a:rPr lang="en-US" altLang="zh-CN" sz="1400" dirty="0" smtClean="0">
                <a:solidFill>
                  <a:schemeClr val="accent1">
                    <a:lumMod val="75000"/>
                  </a:schemeClr>
                </a:solidFill>
                <a:latin typeface="+mj-ea"/>
                <a:ea typeface="+mj-ea"/>
              </a:rPr>
              <a:t>Client :</a:t>
            </a:r>
            <a:r>
              <a:rPr lang="zh-CN" altLang="en-US" sz="1400" dirty="0" smtClean="0">
                <a:solidFill>
                  <a:schemeClr val="accent1">
                    <a:lumMod val="75000"/>
                  </a:schemeClr>
                </a:solidFill>
                <a:latin typeface="+mj-ea"/>
                <a:ea typeface="+mj-ea"/>
              </a:rPr>
              <a:t>需要借助状态模式来实现客户类 </a:t>
            </a:r>
            <a:r>
              <a:rPr lang="en-US" altLang="zh-CN" sz="1400" dirty="0" smtClean="0">
                <a:solidFill>
                  <a:schemeClr val="accent1">
                    <a:lumMod val="75000"/>
                  </a:schemeClr>
                </a:solidFill>
                <a:latin typeface="+mj-ea"/>
                <a:ea typeface="+mj-ea"/>
              </a:rPr>
              <a:t> States : </a:t>
            </a:r>
            <a:r>
              <a:rPr lang="zh-CN" altLang="en-US" sz="1400" dirty="0" smtClean="0">
                <a:solidFill>
                  <a:schemeClr val="accent1">
                    <a:lumMod val="75000"/>
                  </a:schemeClr>
                </a:solidFill>
                <a:latin typeface="+mj-ea"/>
                <a:ea typeface="+mj-ea"/>
              </a:rPr>
              <a:t>状态的抽象类 </a:t>
            </a:r>
            <a:br>
              <a:rPr lang="zh-CN" altLang="en-US" sz="1400" dirty="0" smtClean="0">
                <a:solidFill>
                  <a:schemeClr val="accent1">
                    <a:lumMod val="75000"/>
                  </a:schemeClr>
                </a:solidFill>
                <a:latin typeface="+mj-ea"/>
                <a:ea typeface="+mj-ea"/>
              </a:rPr>
            </a:br>
            <a:r>
              <a:rPr lang="en-US" altLang="zh-CN" sz="1400" dirty="0" err="1" smtClean="0">
                <a:solidFill>
                  <a:schemeClr val="accent1">
                    <a:lumMod val="75000"/>
                  </a:schemeClr>
                </a:solidFill>
                <a:latin typeface="+mj-ea"/>
                <a:ea typeface="+mj-ea"/>
              </a:rPr>
              <a:t>StatesA</a:t>
            </a:r>
            <a:r>
              <a:rPr lang="en-US" altLang="zh-CN" sz="1400" dirty="0" smtClean="0">
                <a:solidFill>
                  <a:schemeClr val="accent1">
                    <a:lumMod val="75000"/>
                  </a:schemeClr>
                </a:solidFill>
                <a:latin typeface="+mj-ea"/>
                <a:ea typeface="+mj-ea"/>
              </a:rPr>
              <a:t>: A</a:t>
            </a:r>
            <a:r>
              <a:rPr lang="zh-CN" altLang="en-US" sz="1400" dirty="0" smtClean="0">
                <a:solidFill>
                  <a:schemeClr val="accent1">
                    <a:lumMod val="75000"/>
                  </a:schemeClr>
                </a:solidFill>
                <a:latin typeface="+mj-ea"/>
                <a:ea typeface="+mj-ea"/>
              </a:rPr>
              <a:t>状态下的实现类 </a:t>
            </a:r>
            <a:r>
              <a:rPr lang="en-US" altLang="zh-CN" sz="1400" dirty="0" smtClean="0">
                <a:solidFill>
                  <a:schemeClr val="accent1">
                    <a:lumMod val="75000"/>
                  </a:schemeClr>
                </a:solidFill>
                <a:latin typeface="+mj-ea"/>
                <a:ea typeface="+mj-ea"/>
              </a:rPr>
              <a:t> </a:t>
            </a:r>
            <a:r>
              <a:rPr lang="en-US" altLang="zh-CN" sz="1400" dirty="0" err="1" smtClean="0">
                <a:solidFill>
                  <a:schemeClr val="accent1">
                    <a:lumMod val="75000"/>
                  </a:schemeClr>
                </a:solidFill>
                <a:latin typeface="+mj-ea"/>
                <a:ea typeface="+mj-ea"/>
              </a:rPr>
              <a:t>StatesB</a:t>
            </a:r>
            <a:r>
              <a:rPr lang="en-US" altLang="zh-CN" sz="1400" dirty="0" smtClean="0">
                <a:solidFill>
                  <a:schemeClr val="accent1">
                    <a:lumMod val="75000"/>
                  </a:schemeClr>
                </a:solidFill>
                <a:latin typeface="+mj-ea"/>
                <a:ea typeface="+mj-ea"/>
              </a:rPr>
              <a:t>: B</a:t>
            </a:r>
            <a:r>
              <a:rPr lang="zh-CN" altLang="en-US" sz="1400" dirty="0" smtClean="0">
                <a:solidFill>
                  <a:schemeClr val="accent1">
                    <a:lumMod val="75000"/>
                  </a:schemeClr>
                </a:solidFill>
                <a:latin typeface="+mj-ea"/>
                <a:ea typeface="+mj-ea"/>
              </a:rPr>
              <a:t>状态下的实现类</a:t>
            </a:r>
          </a:p>
        </p:txBody>
      </p:sp>
      <p:pic>
        <p:nvPicPr>
          <p:cNvPr id="57346" name="Picture 2"/>
          <p:cNvPicPr>
            <a:picLocks noChangeAspect="1" noChangeArrowheads="1"/>
          </p:cNvPicPr>
          <p:nvPr/>
        </p:nvPicPr>
        <p:blipFill>
          <a:blip r:embed="rId2"/>
          <a:srcRect/>
          <a:stretch>
            <a:fillRect/>
          </a:stretch>
        </p:blipFill>
        <p:spPr bwMode="auto">
          <a:xfrm>
            <a:off x="1663474" y="1021897"/>
            <a:ext cx="5989183" cy="3071608"/>
          </a:xfrm>
          <a:prstGeom prst="rect">
            <a:avLst/>
          </a:prstGeom>
          <a:noFill/>
          <a:ln w="9525">
            <a:noFill/>
            <a:miter lim="800000"/>
            <a:headEnd/>
            <a:tailEnd/>
          </a:ln>
          <a:effectLst/>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10 </a:t>
            </a:r>
            <a:r>
              <a:rPr lang="zh-CN" altLang="en-US" sz="2000" b="1" dirty="0">
                <a:solidFill>
                  <a:schemeClr val="bg1"/>
                </a:solidFill>
                <a:latin typeface="方正兰亭黑_GBK"/>
                <a:ea typeface="方正兰亭黑_GBK"/>
              </a:rPr>
              <a:t>编码</a:t>
            </a:r>
            <a:r>
              <a:rPr lang="zh-CN" altLang="en-US" sz="2000" b="1" dirty="0" smtClean="0">
                <a:solidFill>
                  <a:schemeClr val="bg1"/>
                </a:solidFill>
                <a:latin typeface="方正兰亭黑_GBK"/>
                <a:ea typeface="方正兰亭黑_GBK"/>
              </a:rPr>
              <a:t>实现</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268685" y="457202"/>
            <a:ext cx="4615543" cy="307777"/>
          </a:xfrm>
          <a:prstGeom prst="rect">
            <a:avLst/>
          </a:prstGeom>
        </p:spPr>
        <p:txBody>
          <a:bodyPr wrap="square">
            <a:spAutoFit/>
          </a:bodyPr>
          <a:lstStyle/>
          <a:p>
            <a:r>
              <a:rPr lang="zh-CN" altLang="en-US" sz="1400" dirty="0" smtClean="0">
                <a:solidFill>
                  <a:schemeClr val="accent1">
                    <a:lumMod val="75000"/>
                  </a:schemeClr>
                </a:solidFill>
                <a:latin typeface="+mj-ea"/>
                <a:ea typeface="+mj-ea"/>
              </a:rPr>
              <a:t>账单状态行为描述的抽象类</a:t>
            </a:r>
            <a:endParaRPr lang="en-US" altLang="zh-CN" sz="1400" dirty="0" smtClean="0">
              <a:solidFill>
                <a:schemeClr val="accent1">
                  <a:lumMod val="75000"/>
                </a:schemeClr>
              </a:solidFill>
              <a:latin typeface="+mj-ea"/>
              <a:ea typeface="+mj-ea"/>
            </a:endParaRPr>
          </a:p>
        </p:txBody>
      </p:sp>
      <p:pic>
        <p:nvPicPr>
          <p:cNvPr id="2" name="图片 1"/>
          <p:cNvPicPr>
            <a:picLocks noChangeAspect="1"/>
          </p:cNvPicPr>
          <p:nvPr/>
        </p:nvPicPr>
        <p:blipFill>
          <a:blip r:embed="rId2"/>
          <a:stretch>
            <a:fillRect/>
          </a:stretch>
        </p:blipFill>
        <p:spPr>
          <a:xfrm>
            <a:off x="578439" y="1026206"/>
            <a:ext cx="6705588" cy="3967697"/>
          </a:xfrm>
          <a:prstGeom prst="rect">
            <a:avLst/>
          </a:prstGeom>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latin typeface="方正兰亭黑_GBK"/>
                <a:ea typeface="方正兰亭黑_GBK"/>
              </a:rPr>
              <a:t> 编码</a:t>
            </a:r>
            <a:r>
              <a:rPr lang="zh-CN" altLang="en-US" sz="2000" b="1" dirty="0">
                <a:solidFill>
                  <a:schemeClr val="bg1"/>
                </a:solidFill>
                <a:latin typeface="方正兰亭黑_GBK"/>
                <a:ea typeface="方正兰亭黑_GBK"/>
              </a:rPr>
              <a:t>实现</a:t>
            </a:r>
            <a:endParaRPr lang="zh-CN" altLang="en-US" sz="2000" b="1" dirty="0" smtClean="0">
              <a:solidFill>
                <a:schemeClr val="bg1"/>
              </a:solidFill>
              <a:latin typeface="方正兰亭黑_GBK"/>
              <a:ea typeface="方正兰亭黑_GBK"/>
            </a:endParaRP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268685" y="457202"/>
            <a:ext cx="4615543" cy="307777"/>
          </a:xfrm>
          <a:prstGeom prst="rect">
            <a:avLst/>
          </a:prstGeom>
        </p:spPr>
        <p:txBody>
          <a:bodyPr wrap="square">
            <a:spAutoFit/>
          </a:bodyPr>
          <a:lstStyle/>
          <a:p>
            <a:r>
              <a:rPr lang="zh-CN" altLang="en-US" sz="1400" dirty="0" smtClean="0">
                <a:solidFill>
                  <a:schemeClr val="accent1">
                    <a:lumMod val="75000"/>
                  </a:schemeClr>
                </a:solidFill>
                <a:latin typeface="+mj-ea"/>
                <a:ea typeface="+mj-ea"/>
              </a:rPr>
              <a:t>账单状态的基础类</a:t>
            </a:r>
            <a:endParaRPr lang="en-US" altLang="zh-CN" sz="1400" dirty="0" smtClean="0">
              <a:solidFill>
                <a:schemeClr val="accent1">
                  <a:lumMod val="75000"/>
                </a:schemeClr>
              </a:solidFill>
              <a:latin typeface="+mj-ea"/>
              <a:ea typeface="+mj-ea"/>
            </a:endParaRPr>
          </a:p>
        </p:txBody>
      </p:sp>
      <p:pic>
        <p:nvPicPr>
          <p:cNvPr id="2" name="图片 1"/>
          <p:cNvPicPr>
            <a:picLocks noChangeAspect="1"/>
          </p:cNvPicPr>
          <p:nvPr/>
        </p:nvPicPr>
        <p:blipFill>
          <a:blip r:embed="rId2"/>
          <a:stretch>
            <a:fillRect/>
          </a:stretch>
        </p:blipFill>
        <p:spPr>
          <a:xfrm>
            <a:off x="413657" y="1026160"/>
            <a:ext cx="6038601" cy="4017020"/>
          </a:xfrm>
          <a:prstGeom prst="rect">
            <a:avLst/>
          </a:prstGeom>
        </p:spPr>
      </p:pic>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latin typeface="方正兰亭黑_GBK"/>
                <a:ea typeface="方正兰亭黑_GBK"/>
              </a:rPr>
              <a:t> 编码</a:t>
            </a:r>
            <a:r>
              <a:rPr lang="zh-CN" altLang="en-US" sz="2000" b="1" dirty="0">
                <a:solidFill>
                  <a:schemeClr val="bg1"/>
                </a:solidFill>
                <a:latin typeface="方正兰亭黑_GBK"/>
                <a:ea typeface="方正兰亭黑_GBK"/>
              </a:rPr>
              <a:t>实现</a:t>
            </a:r>
            <a:endParaRPr lang="zh-CN" altLang="en-US" sz="2000" b="1" dirty="0" smtClean="0">
              <a:solidFill>
                <a:schemeClr val="bg1"/>
              </a:solidFill>
              <a:latin typeface="方正兰亭黑_GBK"/>
              <a:ea typeface="方正兰亭黑_GBK"/>
            </a:endParaRP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148943" y="391887"/>
            <a:ext cx="4615543"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账单状态的实现类，如图“待支付状态”</a:t>
            </a:r>
            <a:endParaRPr lang="en-US" altLang="zh-CN" sz="1400" dirty="0" smtClean="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其它各种状态类似，依据</a:t>
            </a:r>
            <a:r>
              <a:rPr lang="en-US" altLang="zh-CN" sz="1400" dirty="0" smtClean="0">
                <a:solidFill>
                  <a:schemeClr val="accent1">
                    <a:lumMod val="75000"/>
                  </a:schemeClr>
                </a:solidFill>
                <a:latin typeface="+mj-ea"/>
                <a:ea typeface="+mj-ea"/>
              </a:rPr>
              <a:t>java</a:t>
            </a:r>
            <a:r>
              <a:rPr lang="zh-CN" altLang="en-US" sz="1400" dirty="0" smtClean="0">
                <a:solidFill>
                  <a:schemeClr val="accent1">
                    <a:lumMod val="75000"/>
                  </a:schemeClr>
                </a:solidFill>
                <a:latin typeface="+mj-ea"/>
                <a:ea typeface="+mj-ea"/>
              </a:rPr>
              <a:t>的多态思想逐个描述</a:t>
            </a:r>
            <a:endParaRPr lang="en-US" altLang="zh-CN" sz="1400" dirty="0" smtClean="0">
              <a:solidFill>
                <a:schemeClr val="accent1">
                  <a:lumMod val="75000"/>
                </a:schemeClr>
              </a:solidFill>
              <a:latin typeface="+mj-ea"/>
              <a:ea typeface="+mj-ea"/>
            </a:endParaRPr>
          </a:p>
        </p:txBody>
      </p:sp>
      <p:pic>
        <p:nvPicPr>
          <p:cNvPr id="2" name="图片 1"/>
          <p:cNvPicPr>
            <a:picLocks noChangeAspect="1"/>
          </p:cNvPicPr>
          <p:nvPr/>
        </p:nvPicPr>
        <p:blipFill>
          <a:blip r:embed="rId2"/>
          <a:stretch>
            <a:fillRect/>
          </a:stretch>
        </p:blipFill>
        <p:spPr>
          <a:xfrm>
            <a:off x="1143798" y="1200364"/>
            <a:ext cx="5838095" cy="3428571"/>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latin typeface="方正兰亭黑_GBK"/>
                <a:ea typeface="方正兰亭黑_GBK"/>
              </a:rPr>
              <a:t> 编码</a:t>
            </a:r>
            <a:r>
              <a:rPr lang="zh-CN" altLang="en-US" sz="2000" b="1" dirty="0">
                <a:solidFill>
                  <a:schemeClr val="bg1"/>
                </a:solidFill>
                <a:latin typeface="方正兰亭黑_GBK"/>
                <a:ea typeface="方正兰亭黑_GBK"/>
              </a:rPr>
              <a:t>实现</a:t>
            </a:r>
            <a:endParaRPr lang="zh-CN" altLang="en-US" sz="2000" b="1" dirty="0" smtClean="0">
              <a:solidFill>
                <a:schemeClr val="bg1"/>
              </a:solidFill>
              <a:latin typeface="方正兰亭黑_GBK"/>
              <a:ea typeface="方正兰亭黑_GBK"/>
            </a:endParaRP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268685" y="457202"/>
            <a:ext cx="4615543" cy="307777"/>
          </a:xfrm>
          <a:prstGeom prst="rect">
            <a:avLst/>
          </a:prstGeom>
        </p:spPr>
        <p:txBody>
          <a:bodyPr wrap="square">
            <a:spAutoFit/>
          </a:bodyPr>
          <a:lstStyle/>
          <a:p>
            <a:r>
              <a:rPr lang="zh-CN" altLang="en-US" sz="1400" dirty="0" smtClean="0">
                <a:solidFill>
                  <a:schemeClr val="accent1">
                    <a:lumMod val="75000"/>
                  </a:schemeClr>
                </a:solidFill>
                <a:latin typeface="+mj-ea"/>
                <a:ea typeface="+mj-ea"/>
              </a:rPr>
              <a:t>中介类</a:t>
            </a:r>
            <a:endParaRPr lang="en-US" altLang="zh-CN" sz="1400" dirty="0" smtClean="0">
              <a:solidFill>
                <a:schemeClr val="accent1">
                  <a:lumMod val="75000"/>
                </a:schemeClr>
              </a:solidFill>
              <a:latin typeface="+mj-ea"/>
              <a:ea typeface="+mj-ea"/>
            </a:endParaRPr>
          </a:p>
        </p:txBody>
      </p:sp>
      <p:pic>
        <p:nvPicPr>
          <p:cNvPr id="2" name="图片 1"/>
          <p:cNvPicPr>
            <a:picLocks noChangeAspect="1"/>
          </p:cNvPicPr>
          <p:nvPr/>
        </p:nvPicPr>
        <p:blipFill>
          <a:blip r:embed="rId2"/>
          <a:stretch>
            <a:fillRect/>
          </a:stretch>
        </p:blipFill>
        <p:spPr>
          <a:xfrm>
            <a:off x="389712" y="935183"/>
            <a:ext cx="5107080" cy="4157342"/>
          </a:xfrm>
          <a:prstGeom prst="rect">
            <a:avLst/>
          </a:prstGeom>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latin typeface="方正兰亭黑_GBK"/>
                <a:ea typeface="方正兰亭黑_GBK"/>
              </a:rPr>
              <a:t> 编码</a:t>
            </a:r>
            <a:r>
              <a:rPr lang="zh-CN" altLang="en-US" sz="2000" b="1" dirty="0">
                <a:solidFill>
                  <a:schemeClr val="bg1"/>
                </a:solidFill>
                <a:latin typeface="方正兰亭黑_GBK"/>
                <a:ea typeface="方正兰亭黑_GBK"/>
              </a:rPr>
              <a:t>实现</a:t>
            </a:r>
            <a:endParaRPr lang="zh-CN" altLang="en-US" sz="2000" b="1" dirty="0" smtClean="0">
              <a:solidFill>
                <a:schemeClr val="bg1"/>
              </a:solidFill>
              <a:latin typeface="方正兰亭黑_GBK"/>
              <a:ea typeface="方正兰亭黑_GBK"/>
            </a:endParaRP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5268685" y="457202"/>
            <a:ext cx="4615543" cy="307777"/>
          </a:xfrm>
          <a:prstGeom prst="rect">
            <a:avLst/>
          </a:prstGeom>
        </p:spPr>
        <p:txBody>
          <a:bodyPr wrap="square">
            <a:spAutoFit/>
          </a:bodyPr>
          <a:lstStyle/>
          <a:p>
            <a:r>
              <a:rPr lang="zh-CN" altLang="en-US" sz="1400" dirty="0" smtClean="0">
                <a:solidFill>
                  <a:schemeClr val="accent1">
                    <a:lumMod val="75000"/>
                  </a:schemeClr>
                </a:solidFill>
                <a:latin typeface="+mj-ea"/>
                <a:ea typeface="+mj-ea"/>
              </a:rPr>
              <a:t>原有客户端类调用</a:t>
            </a:r>
            <a:endParaRPr lang="en-US" altLang="zh-CN" sz="1400" dirty="0" smtClean="0">
              <a:solidFill>
                <a:schemeClr val="accent1">
                  <a:lumMod val="75000"/>
                </a:schemeClr>
              </a:solidFill>
              <a:latin typeface="+mj-ea"/>
              <a:ea typeface="+mj-ea"/>
            </a:endParaRPr>
          </a:p>
        </p:txBody>
      </p:sp>
      <p:sp>
        <p:nvSpPr>
          <p:cNvPr id="9" name="矩形 8"/>
          <p:cNvSpPr/>
          <p:nvPr/>
        </p:nvSpPr>
        <p:spPr>
          <a:xfrm>
            <a:off x="654627" y="4370646"/>
            <a:ext cx="7478486"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以后若有</a:t>
            </a:r>
            <a:r>
              <a:rPr lang="zh-CN" altLang="en-US" sz="1400" dirty="0">
                <a:solidFill>
                  <a:schemeClr val="accent1">
                    <a:lumMod val="75000"/>
                  </a:schemeClr>
                </a:solidFill>
                <a:latin typeface="+mj-ea"/>
                <a:ea typeface="+mj-ea"/>
              </a:rPr>
              <a:t>某个</a:t>
            </a:r>
            <a:r>
              <a:rPr lang="zh-CN" altLang="en-US" sz="1400" dirty="0" smtClean="0">
                <a:solidFill>
                  <a:schemeClr val="accent1">
                    <a:lumMod val="75000"/>
                  </a:schemeClr>
                </a:solidFill>
                <a:latin typeface="+mj-ea"/>
                <a:ea typeface="+mj-ea"/>
              </a:rPr>
              <a:t>状态行为需要修改的，直接去修改实现类就可以了，不用改动</a:t>
            </a:r>
            <a:r>
              <a:rPr lang="en-US" altLang="zh-CN" sz="1400" dirty="0" smtClean="0">
                <a:solidFill>
                  <a:schemeClr val="accent1">
                    <a:lumMod val="75000"/>
                  </a:schemeClr>
                </a:solidFill>
                <a:latin typeface="+mj-ea"/>
                <a:ea typeface="+mj-ea"/>
              </a:rPr>
              <a:t>activity</a:t>
            </a:r>
            <a:r>
              <a:rPr lang="zh-CN" altLang="en-US" sz="1400" dirty="0" smtClean="0">
                <a:solidFill>
                  <a:schemeClr val="accent1">
                    <a:lumMod val="75000"/>
                  </a:schemeClr>
                </a:solidFill>
                <a:latin typeface="+mj-ea"/>
                <a:ea typeface="+mj-ea"/>
              </a:rPr>
              <a:t>里面的代码，如有需要新增一个状态，编码逻辑看起来也相对清晰了</a:t>
            </a:r>
          </a:p>
        </p:txBody>
      </p:sp>
      <p:pic>
        <p:nvPicPr>
          <p:cNvPr id="3" name="图片 2"/>
          <p:cNvPicPr>
            <a:picLocks noChangeAspect="1"/>
          </p:cNvPicPr>
          <p:nvPr/>
        </p:nvPicPr>
        <p:blipFill>
          <a:blip r:embed="rId2"/>
          <a:stretch>
            <a:fillRect/>
          </a:stretch>
        </p:blipFill>
        <p:spPr>
          <a:xfrm>
            <a:off x="654627" y="3675859"/>
            <a:ext cx="6800000" cy="447619"/>
          </a:xfrm>
          <a:prstGeom prst="rect">
            <a:avLst/>
          </a:prstGeom>
        </p:spPr>
      </p:pic>
      <p:pic>
        <p:nvPicPr>
          <p:cNvPr id="4" name="图片 3"/>
          <p:cNvPicPr>
            <a:picLocks noChangeAspect="1"/>
          </p:cNvPicPr>
          <p:nvPr/>
        </p:nvPicPr>
        <p:blipFill>
          <a:blip r:embed="rId3"/>
          <a:stretch>
            <a:fillRect/>
          </a:stretch>
        </p:blipFill>
        <p:spPr>
          <a:xfrm>
            <a:off x="772102" y="956349"/>
            <a:ext cx="5009524" cy="2590476"/>
          </a:xfrm>
          <a:prstGeom prst="rect">
            <a:avLst/>
          </a:prstGeom>
        </p:spPr>
      </p:pic>
      <p:pic>
        <p:nvPicPr>
          <p:cNvPr id="7" name="图片 6"/>
          <p:cNvPicPr>
            <a:picLocks noChangeAspect="1"/>
          </p:cNvPicPr>
          <p:nvPr/>
        </p:nvPicPr>
        <p:blipFill>
          <a:blip r:embed="rId4"/>
          <a:stretch>
            <a:fillRect/>
          </a:stretch>
        </p:blipFill>
        <p:spPr>
          <a:xfrm>
            <a:off x="6059337" y="956349"/>
            <a:ext cx="2200000" cy="2209524"/>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275400" y="1194895"/>
            <a:ext cx="50259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b="1" dirty="0" smtClean="0">
                <a:solidFill>
                  <a:schemeClr val="accent1"/>
                </a:solidFill>
                <a:latin typeface="方正兰亭黑_GBK"/>
                <a:ea typeface="方正兰亭黑_GBK"/>
              </a:rPr>
              <a:t>一个标准的</a:t>
            </a:r>
            <a:r>
              <a:rPr lang="en-US" altLang="zh-CN" sz="2000" b="1" dirty="0" smtClean="0">
                <a:solidFill>
                  <a:schemeClr val="accent1"/>
                </a:solidFill>
                <a:latin typeface="方正兰亭黑_GBK"/>
                <a:ea typeface="方正兰亭黑_GBK"/>
              </a:rPr>
              <a:t>java</a:t>
            </a:r>
            <a:r>
              <a:rPr lang="zh-CN" altLang="en-US" sz="2000" b="1" dirty="0" smtClean="0">
                <a:solidFill>
                  <a:schemeClr val="accent1"/>
                </a:solidFill>
                <a:latin typeface="方正兰亭黑_GBK"/>
                <a:ea typeface="方正兰亭黑_GBK"/>
              </a:rPr>
              <a:t>条件判断语句：</a:t>
            </a: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p:txBody>
      </p:sp>
      <p:sp>
        <p:nvSpPr>
          <p:cNvPr id="17" name="文本框 5"/>
          <p:cNvSpPr txBox="1">
            <a:spLocks noChangeArrowheads="1"/>
          </p:cNvSpPr>
          <p:nvPr/>
        </p:nvSpPr>
        <p:spPr bwMode="auto">
          <a:xfrm>
            <a:off x="1124487" y="1634651"/>
            <a:ext cx="150985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en-US" altLang="zh-CN" sz="2000" b="1" dirty="0" smtClean="0">
                <a:solidFill>
                  <a:schemeClr val="accent1"/>
                </a:solidFill>
                <a:latin typeface="方正兰亭黑_GBK"/>
                <a:ea typeface="方正兰亭黑_GBK"/>
              </a:rPr>
              <a:t>if () {</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 else {</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zh-CN" altLang="en-US" sz="2000" b="1" dirty="0" smtClean="0">
                <a:solidFill>
                  <a:schemeClr val="accent1"/>
                </a:solidFill>
                <a:latin typeface="方正兰亭黑_GBK"/>
                <a:ea typeface="方正兰亭黑_GBK"/>
              </a:rPr>
              <a:t>好的</a:t>
            </a:r>
            <a:endParaRPr lang="zh-CN" sz="2000" b="1" dirty="0">
              <a:solidFill>
                <a:schemeClr val="accent1"/>
              </a:solidFill>
              <a:latin typeface="方正兰亭黑_GBK"/>
              <a:ea typeface="方正兰亭黑_GBK"/>
            </a:endParaRPr>
          </a:p>
        </p:txBody>
      </p:sp>
      <p:sp>
        <p:nvSpPr>
          <p:cNvPr id="18" name="文本框 5"/>
          <p:cNvSpPr txBox="1">
            <a:spLocks noChangeArrowheads="1"/>
          </p:cNvSpPr>
          <p:nvPr/>
        </p:nvSpPr>
        <p:spPr bwMode="auto">
          <a:xfrm>
            <a:off x="4662346" y="1621971"/>
            <a:ext cx="150985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en-US" altLang="zh-CN" sz="2000" b="1" dirty="0" smtClean="0">
                <a:solidFill>
                  <a:schemeClr val="accent1"/>
                </a:solidFill>
                <a:latin typeface="方正兰亭黑_GBK"/>
                <a:ea typeface="方正兰亭黑_GBK"/>
              </a:rPr>
              <a:t>if () </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else</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zh-CN" altLang="en-US" sz="2000" b="1" dirty="0" smtClean="0">
                <a:solidFill>
                  <a:schemeClr val="accent1"/>
                </a:solidFill>
                <a:latin typeface="方正兰亭黑_GBK"/>
                <a:ea typeface="方正兰亭黑_GBK"/>
              </a:rPr>
              <a:t>不规范的</a:t>
            </a: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zh-CN" sz="2000" b="1" dirty="0">
              <a:solidFill>
                <a:schemeClr val="accent1"/>
              </a:solidFill>
              <a:latin typeface="方正兰亭黑_GBK"/>
              <a:ea typeface="方正兰亭黑_GBK"/>
            </a:endParaRPr>
          </a:p>
        </p:txBody>
      </p:sp>
      <p:sp>
        <p:nvSpPr>
          <p:cNvPr id="21" name="矩形 20"/>
          <p:cNvSpPr/>
          <p:nvPr/>
        </p:nvSpPr>
        <p:spPr>
          <a:xfrm>
            <a:off x="413658" y="359229"/>
            <a:ext cx="4169227"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1 </a:t>
            </a:r>
            <a:r>
              <a:rPr lang="zh-CN" altLang="en-US" sz="2000" b="1" dirty="0" smtClean="0">
                <a:solidFill>
                  <a:schemeClr val="bg1"/>
                </a:solidFill>
                <a:latin typeface="方正兰亭黑_GBK"/>
                <a:ea typeface="方正兰亭黑_GBK"/>
              </a:rPr>
              <a:t>编码书写规范</a:t>
            </a:r>
          </a:p>
        </p:txBody>
      </p:sp>
      <p:sp>
        <p:nvSpPr>
          <p:cNvPr id="22" name="文本框 5"/>
          <p:cNvSpPr txBox="1">
            <a:spLocks noChangeArrowheads="1"/>
          </p:cNvSpPr>
          <p:nvPr/>
        </p:nvSpPr>
        <p:spPr bwMode="auto">
          <a:xfrm>
            <a:off x="2887972" y="1621970"/>
            <a:ext cx="150985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en-US" altLang="zh-CN" sz="2000" b="1" dirty="0" smtClean="0">
                <a:solidFill>
                  <a:schemeClr val="accent1"/>
                </a:solidFill>
                <a:latin typeface="方正兰亭黑_GBK"/>
                <a:ea typeface="方正兰亭黑_GBK"/>
              </a:rPr>
              <a:t>if(){</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else {</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zh-CN" altLang="en-US" sz="2000" b="1" dirty="0" smtClean="0">
                <a:solidFill>
                  <a:schemeClr val="accent1"/>
                </a:solidFill>
                <a:latin typeface="方正兰亭黑_GBK"/>
                <a:ea typeface="方正兰亭黑_GBK"/>
              </a:rPr>
              <a:t>不规范的</a:t>
            </a: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zh-CN" sz="2000" b="1" dirty="0">
              <a:solidFill>
                <a:schemeClr val="accent1"/>
              </a:solidFill>
              <a:latin typeface="方正兰亭黑_GBK"/>
              <a:ea typeface="方正兰亭黑_GBK"/>
            </a:endParaRPr>
          </a:p>
        </p:txBody>
      </p:sp>
      <p:sp>
        <p:nvSpPr>
          <p:cNvPr id="23" name="文本框 5"/>
          <p:cNvSpPr txBox="1">
            <a:spLocks noChangeArrowheads="1"/>
          </p:cNvSpPr>
          <p:nvPr/>
        </p:nvSpPr>
        <p:spPr bwMode="auto">
          <a:xfrm>
            <a:off x="6360517" y="1621972"/>
            <a:ext cx="150985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r>
              <a:rPr lang="en-US" altLang="zh-CN" sz="2000" b="1" dirty="0" smtClean="0">
                <a:solidFill>
                  <a:schemeClr val="accent1"/>
                </a:solidFill>
                <a:latin typeface="方正兰亭黑_GBK"/>
                <a:ea typeface="方正兰亭黑_GBK"/>
              </a:rPr>
              <a:t>……</a:t>
            </a: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en-US" altLang="zh-CN" sz="2000" b="1" dirty="0" smtClean="0">
              <a:solidFill>
                <a:schemeClr val="accent1"/>
              </a:solidFill>
              <a:latin typeface="方正兰亭黑_GBK"/>
              <a:ea typeface="方正兰亭黑_GBK"/>
            </a:endParaRPr>
          </a:p>
          <a:p>
            <a:pPr fontAlgn="base">
              <a:spcBef>
                <a:spcPct val="0"/>
              </a:spcBef>
              <a:spcAft>
                <a:spcPct val="0"/>
              </a:spcAft>
              <a:defRPr/>
            </a:pPr>
            <a:endParaRPr lang="zh-CN" sz="2000" b="1" dirty="0">
              <a:solidFill>
                <a:schemeClr val="accent1"/>
              </a:solidFill>
              <a:latin typeface="方正兰亭黑_GBK"/>
              <a:ea typeface="方正兰亭黑_GBK"/>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13658" y="359229"/>
            <a:ext cx="4169227"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2 </a:t>
            </a:r>
            <a:r>
              <a:rPr lang="zh-CN" altLang="en-US" sz="2000" b="1" dirty="0" smtClean="0">
                <a:solidFill>
                  <a:schemeClr val="bg1"/>
                </a:solidFill>
                <a:latin typeface="方正兰亭黑_GBK"/>
                <a:ea typeface="方正兰亭黑_GBK"/>
              </a:rPr>
              <a:t>影响运算性能的判断语句写法</a:t>
            </a:r>
          </a:p>
        </p:txBody>
      </p:sp>
      <p:pic>
        <p:nvPicPr>
          <p:cNvPr id="54276" name="Picture 4"/>
          <p:cNvPicPr>
            <a:picLocks noChangeAspect="1" noChangeArrowheads="1"/>
          </p:cNvPicPr>
          <p:nvPr/>
        </p:nvPicPr>
        <p:blipFill>
          <a:blip r:embed="rId2"/>
          <a:srcRect/>
          <a:stretch>
            <a:fillRect/>
          </a:stretch>
        </p:blipFill>
        <p:spPr bwMode="auto">
          <a:xfrm>
            <a:off x="514350" y="1082448"/>
            <a:ext cx="4112079" cy="2648663"/>
          </a:xfrm>
          <a:prstGeom prst="rect">
            <a:avLst/>
          </a:prstGeom>
          <a:noFill/>
          <a:ln w="9525">
            <a:noFill/>
            <a:miter lim="800000"/>
            <a:headEnd/>
            <a:tailEnd/>
          </a:ln>
          <a:effectLst/>
        </p:spPr>
      </p:pic>
      <p:pic>
        <p:nvPicPr>
          <p:cNvPr id="54277" name="Picture 5"/>
          <p:cNvPicPr>
            <a:picLocks noChangeAspect="1" noChangeArrowheads="1"/>
          </p:cNvPicPr>
          <p:nvPr/>
        </p:nvPicPr>
        <p:blipFill>
          <a:blip r:embed="rId3"/>
          <a:srcRect/>
          <a:stretch>
            <a:fillRect/>
          </a:stretch>
        </p:blipFill>
        <p:spPr bwMode="auto">
          <a:xfrm>
            <a:off x="4872039" y="1051833"/>
            <a:ext cx="3209925" cy="2736395"/>
          </a:xfrm>
          <a:prstGeom prst="rect">
            <a:avLst/>
          </a:prstGeom>
          <a:noFill/>
          <a:ln w="9525">
            <a:noFill/>
            <a:miter lim="800000"/>
            <a:headEnd/>
            <a:tailEnd/>
          </a:ln>
          <a:effectLst/>
        </p:spPr>
      </p:pic>
      <p:sp>
        <p:nvSpPr>
          <p:cNvPr id="12" name="矩形 11"/>
          <p:cNvSpPr/>
          <p:nvPr/>
        </p:nvSpPr>
        <p:spPr>
          <a:xfrm>
            <a:off x="424543" y="3971541"/>
            <a:ext cx="8403772"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注意：在循环语句中应当尽可能的减少条件判断语句，并且善用</a:t>
            </a:r>
            <a:r>
              <a:rPr lang="en-US" altLang="zh-CN" sz="1400" dirty="0" smtClean="0">
                <a:solidFill>
                  <a:schemeClr val="accent1">
                    <a:lumMod val="75000"/>
                  </a:schemeClr>
                </a:solidFill>
                <a:latin typeface="+mj-ea"/>
                <a:ea typeface="+mj-ea"/>
              </a:rPr>
              <a:t>break</a:t>
            </a:r>
            <a:r>
              <a:rPr lang="zh-CN" altLang="en-US" sz="1400" dirty="0" smtClean="0">
                <a:solidFill>
                  <a:schemeClr val="accent1">
                    <a:lumMod val="75000"/>
                  </a:schemeClr>
                </a:solidFill>
                <a:latin typeface="+mj-ea"/>
                <a:ea typeface="+mj-ea"/>
              </a:rPr>
              <a:t>，</a:t>
            </a:r>
            <a:r>
              <a:rPr lang="en-US" altLang="zh-CN" sz="1400" dirty="0" smtClean="0">
                <a:solidFill>
                  <a:schemeClr val="accent1">
                    <a:lumMod val="75000"/>
                  </a:schemeClr>
                </a:solidFill>
                <a:latin typeface="+mj-ea"/>
                <a:ea typeface="+mj-ea"/>
              </a:rPr>
              <a:t>return</a:t>
            </a:r>
            <a:r>
              <a:rPr lang="zh-CN" altLang="en-US" sz="1400" dirty="0" smtClean="0">
                <a:solidFill>
                  <a:schemeClr val="accent1">
                    <a:lumMod val="75000"/>
                  </a:schemeClr>
                </a:solidFill>
                <a:latin typeface="+mj-ea"/>
                <a:ea typeface="+mj-ea"/>
              </a:rPr>
              <a:t>等关键字打破循环，</a:t>
            </a:r>
            <a:endParaRPr lang="en-US" altLang="zh-CN" sz="1400" dirty="0" smtClean="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尽可能避免出现多个嵌套循环的情况以及在循环语句中执行独立数据库等耗时运算操作</a:t>
            </a:r>
            <a:endParaRPr lang="en-US" altLang="zh-CN" sz="1400" dirty="0" smtClean="0">
              <a:solidFill>
                <a:schemeClr val="accent1">
                  <a:lumMod val="75000"/>
                </a:schemeClr>
              </a:solidFill>
              <a:latin typeface="+mj-ea"/>
              <a:ea typeface="+mj-ea"/>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13658" y="359229"/>
            <a:ext cx="4169227"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3 </a:t>
            </a:r>
            <a:r>
              <a:rPr lang="zh-CN" altLang="en-US" sz="2000" b="1" dirty="0" smtClean="0">
                <a:solidFill>
                  <a:schemeClr val="bg1"/>
                </a:solidFill>
                <a:latin typeface="方正兰亭黑_GBK"/>
                <a:ea typeface="方正兰亭黑_GBK"/>
              </a:rPr>
              <a:t>多一个空指针判断是好习惯</a:t>
            </a:r>
          </a:p>
        </p:txBody>
      </p:sp>
      <p:sp>
        <p:nvSpPr>
          <p:cNvPr id="12" name="矩形 11"/>
          <p:cNvSpPr/>
          <p:nvPr/>
        </p:nvSpPr>
        <p:spPr>
          <a:xfrm>
            <a:off x="424543" y="2959170"/>
            <a:ext cx="8403772" cy="954107"/>
          </a:xfrm>
          <a:prstGeom prst="rect">
            <a:avLst/>
          </a:prstGeom>
        </p:spPr>
        <p:txBody>
          <a:bodyPr wrap="square">
            <a:spAutoFit/>
          </a:bodyPr>
          <a:lstStyle/>
          <a:p>
            <a:r>
              <a:rPr lang="zh-CN" altLang="en-US" sz="1400" dirty="0" smtClean="0">
                <a:solidFill>
                  <a:schemeClr val="accent1">
                    <a:lumMod val="75000"/>
                  </a:schemeClr>
                </a:solidFill>
                <a:latin typeface="+mj-ea"/>
              </a:rPr>
              <a:t>注意：</a:t>
            </a:r>
            <a:r>
              <a:rPr lang="zh-CN" altLang="en-US" sz="1400" dirty="0" smtClean="0">
                <a:solidFill>
                  <a:schemeClr val="accent1">
                    <a:lumMod val="75000"/>
                  </a:schemeClr>
                </a:solidFill>
                <a:latin typeface="+mj-ea"/>
                <a:ea typeface="+mj-ea"/>
              </a:rPr>
              <a:t>根据一些</a:t>
            </a:r>
            <a:r>
              <a:rPr lang="en-US" altLang="zh-CN" sz="1400" dirty="0" smtClean="0">
                <a:solidFill>
                  <a:schemeClr val="accent1">
                    <a:lumMod val="75000"/>
                  </a:schemeClr>
                </a:solidFill>
                <a:latin typeface="+mj-ea"/>
              </a:rPr>
              <a:t>Android</a:t>
            </a:r>
            <a:r>
              <a:rPr lang="zh-CN" altLang="en-US" sz="1400" dirty="0" smtClean="0">
                <a:solidFill>
                  <a:schemeClr val="accent1">
                    <a:lumMod val="75000"/>
                  </a:schemeClr>
                </a:solidFill>
                <a:latin typeface="+mj-ea"/>
                <a:ea typeface="+mj-ea"/>
              </a:rPr>
              <a:t>平台崩溃日志的统计，一半以上的情况都是由于空指针造成应用程序的闪退，造成空指针的原因有很多，比如数据执行异常，内存溢出，视图回收，</a:t>
            </a:r>
            <a:r>
              <a:rPr lang="en-US" altLang="zh-CN" sz="1400" dirty="0" smtClean="0">
                <a:solidFill>
                  <a:schemeClr val="accent1">
                    <a:lumMod val="75000"/>
                  </a:schemeClr>
                </a:solidFill>
                <a:latin typeface="+mj-ea"/>
                <a:ea typeface="+mj-ea"/>
              </a:rPr>
              <a:t>ANR</a:t>
            </a:r>
            <a:r>
              <a:rPr lang="zh-CN" altLang="en-US" sz="1400" dirty="0" smtClean="0">
                <a:solidFill>
                  <a:schemeClr val="accent1">
                    <a:lumMod val="75000"/>
                  </a:schemeClr>
                </a:solidFill>
                <a:latin typeface="+mj-ea"/>
                <a:ea typeface="+mj-ea"/>
              </a:rPr>
              <a:t>等等。</a:t>
            </a:r>
            <a:endParaRPr lang="en-US" altLang="zh-CN" sz="1400" dirty="0" smtClean="0">
              <a:solidFill>
                <a:schemeClr val="accent1">
                  <a:lumMod val="75000"/>
                </a:schemeClr>
              </a:solidFill>
              <a:latin typeface="+mj-ea"/>
              <a:ea typeface="+mj-ea"/>
            </a:endParaRPr>
          </a:p>
          <a:p>
            <a:endParaRPr lang="en-US" altLang="zh-CN" sz="1400" dirty="0" smtClean="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虽然多加一个判断不解决根本的问题，但是可以避免应用闪退，从用户体验上来说，这也是十分必要的。</a:t>
            </a:r>
            <a:endParaRPr lang="en-US" altLang="zh-CN" sz="1400" dirty="0" smtClean="0">
              <a:solidFill>
                <a:schemeClr val="accent1">
                  <a:lumMod val="75000"/>
                </a:schemeClr>
              </a:solidFill>
              <a:latin typeface="+mj-ea"/>
              <a:ea typeface="+mj-ea"/>
            </a:endParaRPr>
          </a:p>
        </p:txBody>
      </p:sp>
      <p:pic>
        <p:nvPicPr>
          <p:cNvPr id="56322" name="Picture 2"/>
          <p:cNvPicPr>
            <a:picLocks noChangeAspect="1" noChangeArrowheads="1"/>
          </p:cNvPicPr>
          <p:nvPr/>
        </p:nvPicPr>
        <p:blipFill>
          <a:blip r:embed="rId2"/>
          <a:srcRect/>
          <a:stretch>
            <a:fillRect/>
          </a:stretch>
        </p:blipFill>
        <p:spPr bwMode="auto">
          <a:xfrm>
            <a:off x="934131" y="1568223"/>
            <a:ext cx="2790825" cy="657225"/>
          </a:xfrm>
          <a:prstGeom prst="rect">
            <a:avLst/>
          </a:prstGeom>
          <a:noFill/>
          <a:ln w="9525">
            <a:noFill/>
            <a:miter lim="800000"/>
            <a:headEnd/>
            <a:tailEnd/>
          </a:ln>
          <a:effectLst/>
        </p:spPr>
      </p:pic>
      <p:pic>
        <p:nvPicPr>
          <p:cNvPr id="56323" name="Picture 3"/>
          <p:cNvPicPr>
            <a:picLocks noChangeAspect="1" noChangeArrowheads="1"/>
          </p:cNvPicPr>
          <p:nvPr/>
        </p:nvPicPr>
        <p:blipFill>
          <a:blip r:embed="rId3"/>
          <a:srcRect/>
          <a:stretch>
            <a:fillRect/>
          </a:stretch>
        </p:blipFill>
        <p:spPr bwMode="auto">
          <a:xfrm>
            <a:off x="4842103" y="1372280"/>
            <a:ext cx="2943225" cy="962025"/>
          </a:xfrm>
          <a:prstGeom prst="rect">
            <a:avLst/>
          </a:prstGeom>
          <a:noFill/>
          <a:ln w="9525">
            <a:noFill/>
            <a:miter lim="800000"/>
            <a:headEnd/>
            <a:tailEnd/>
          </a:ln>
          <a:effectLst/>
        </p:spPr>
      </p:pic>
      <p:sp>
        <p:nvSpPr>
          <p:cNvPr id="8" name="右箭头 7"/>
          <p:cNvSpPr/>
          <p:nvPr/>
        </p:nvSpPr>
        <p:spPr>
          <a:xfrm>
            <a:off x="4005943" y="1817914"/>
            <a:ext cx="653143"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13658" y="359229"/>
            <a:ext cx="4169227"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4 if else</a:t>
            </a:r>
            <a:r>
              <a:rPr lang="zh-CN" altLang="en-US" sz="2000" b="1" dirty="0" smtClean="0">
                <a:solidFill>
                  <a:schemeClr val="bg1"/>
                </a:solidFill>
                <a:latin typeface="方正兰亭黑_GBK"/>
                <a:ea typeface="方正兰亭黑_GBK"/>
              </a:rPr>
              <a:t>和</a:t>
            </a:r>
            <a:r>
              <a:rPr lang="en-US" altLang="zh-CN" sz="2000" b="1" dirty="0" smtClean="0">
                <a:solidFill>
                  <a:schemeClr val="bg1"/>
                </a:solidFill>
                <a:latin typeface="方正兰亭黑_GBK"/>
                <a:ea typeface="方正兰亭黑_GBK"/>
              </a:rPr>
              <a:t>switch</a:t>
            </a:r>
            <a:r>
              <a:rPr lang="zh-CN" altLang="en-US" sz="2000" b="1" dirty="0" smtClean="0">
                <a:solidFill>
                  <a:schemeClr val="bg1"/>
                </a:solidFill>
                <a:latin typeface="方正兰亭黑_GBK"/>
                <a:ea typeface="方正兰亭黑_GBK"/>
              </a:rPr>
              <a:t>的选择</a:t>
            </a:r>
          </a:p>
        </p:txBody>
      </p:sp>
      <p:sp>
        <p:nvSpPr>
          <p:cNvPr id="12" name="矩形 11"/>
          <p:cNvSpPr/>
          <p:nvPr/>
        </p:nvSpPr>
        <p:spPr>
          <a:xfrm>
            <a:off x="413658" y="1338188"/>
            <a:ext cx="8403772" cy="2862322"/>
          </a:xfrm>
          <a:prstGeom prst="rect">
            <a:avLst/>
          </a:prstGeom>
        </p:spPr>
        <p:txBody>
          <a:bodyPr wrap="square">
            <a:spAutoFit/>
          </a:bodyPr>
          <a:lstStyle/>
          <a:p>
            <a:r>
              <a:rPr lang="en-US" altLang="zh-CN" sz="1800" b="1" dirty="0">
                <a:solidFill>
                  <a:schemeClr val="accent1"/>
                </a:solidFill>
                <a:latin typeface="方正兰亭黑_GBK"/>
                <a:ea typeface="方正兰亭黑_GBK"/>
              </a:rPr>
              <a:t>if else </a:t>
            </a:r>
            <a:r>
              <a:rPr lang="zh-CN" altLang="en-US" sz="1800" b="1" dirty="0" smtClean="0">
                <a:solidFill>
                  <a:schemeClr val="accent1"/>
                </a:solidFill>
                <a:latin typeface="方正兰亭黑_GBK"/>
                <a:ea typeface="方正兰亭黑_GBK"/>
              </a:rPr>
              <a:t>：</a:t>
            </a:r>
            <a:endParaRPr lang="en-US" altLang="zh-CN" sz="1800" b="1" dirty="0" smtClean="0">
              <a:solidFill>
                <a:schemeClr val="accent1"/>
              </a:solidFill>
              <a:latin typeface="方正兰亭黑_GBK"/>
              <a:ea typeface="方正兰亭黑_GBK"/>
            </a:endParaRPr>
          </a:p>
          <a:p>
            <a:r>
              <a:rPr lang="en-US" altLang="zh-CN" sz="1800" b="1" dirty="0">
                <a:solidFill>
                  <a:schemeClr val="accent1"/>
                </a:solidFill>
                <a:latin typeface="方正兰亭黑_GBK"/>
                <a:ea typeface="方正兰亭黑_GBK"/>
              </a:rPr>
              <a:t> </a:t>
            </a:r>
            <a:r>
              <a:rPr lang="en-US" altLang="zh-CN" sz="1800" b="1" dirty="0" smtClean="0">
                <a:solidFill>
                  <a:schemeClr val="accent1"/>
                </a:solidFill>
                <a:latin typeface="方正兰亭黑_GBK"/>
                <a:ea typeface="方正兰亭黑_GBK"/>
              </a:rPr>
              <a:t>         1</a:t>
            </a:r>
            <a:r>
              <a:rPr lang="en-US" altLang="zh-CN" sz="1800" b="1" dirty="0">
                <a:solidFill>
                  <a:schemeClr val="accent1"/>
                </a:solidFill>
                <a:latin typeface="方正兰亭黑_GBK"/>
                <a:ea typeface="方正兰亭黑_GBK"/>
              </a:rPr>
              <a:t>.</a:t>
            </a:r>
            <a:r>
              <a:rPr lang="zh-CN" altLang="en-US" sz="1800" b="1" dirty="0">
                <a:solidFill>
                  <a:schemeClr val="accent1"/>
                </a:solidFill>
                <a:latin typeface="方正兰亭黑_GBK"/>
                <a:ea typeface="方正兰亭黑_GBK"/>
              </a:rPr>
              <a:t>适合灵活</a:t>
            </a:r>
            <a:r>
              <a:rPr lang="zh-CN" altLang="en-US" sz="1800" b="1">
                <a:solidFill>
                  <a:schemeClr val="accent1"/>
                </a:solidFill>
                <a:latin typeface="方正兰亭黑_GBK"/>
                <a:ea typeface="方正兰亭黑_GBK"/>
              </a:rPr>
              <a:t>多变</a:t>
            </a:r>
            <a:r>
              <a:rPr lang="zh-CN" altLang="en-US" sz="1800" b="1" smtClean="0">
                <a:solidFill>
                  <a:schemeClr val="accent1"/>
                </a:solidFill>
                <a:latin typeface="方正兰亭黑_GBK"/>
                <a:ea typeface="方正兰亭黑_GBK"/>
              </a:rPr>
              <a:t>的判断条件</a:t>
            </a:r>
            <a:endParaRPr lang="en-US" altLang="zh-CN" sz="1800" b="1" dirty="0">
              <a:solidFill>
                <a:schemeClr val="accent1"/>
              </a:solidFill>
              <a:latin typeface="方正兰亭黑_GBK"/>
              <a:ea typeface="方正兰亭黑_GBK"/>
            </a:endParaRPr>
          </a:p>
          <a:p>
            <a:r>
              <a:rPr lang="en-US" altLang="zh-CN" sz="1800" b="1" dirty="0">
                <a:solidFill>
                  <a:schemeClr val="accent1"/>
                </a:solidFill>
                <a:latin typeface="方正兰亭黑_GBK"/>
                <a:ea typeface="方正兰亭黑_GBK"/>
              </a:rPr>
              <a:t>	 </a:t>
            </a:r>
            <a:r>
              <a:rPr lang="en-US" altLang="zh-CN" sz="1800" b="1" dirty="0" smtClean="0">
                <a:solidFill>
                  <a:schemeClr val="accent1"/>
                </a:solidFill>
                <a:latin typeface="方正兰亭黑_GBK"/>
                <a:ea typeface="方正兰亭黑_GBK"/>
              </a:rPr>
              <a:t>   2</a:t>
            </a:r>
            <a:r>
              <a:rPr lang="en-US" altLang="zh-CN" sz="1800" b="1" dirty="0">
                <a:solidFill>
                  <a:schemeClr val="accent1"/>
                </a:solidFill>
                <a:latin typeface="方正兰亭黑_GBK"/>
                <a:ea typeface="方正兰亭黑_GBK"/>
              </a:rPr>
              <a:t>.</a:t>
            </a:r>
            <a:r>
              <a:rPr lang="zh-CN" altLang="en-US" sz="1800" b="1" dirty="0">
                <a:solidFill>
                  <a:schemeClr val="accent1"/>
                </a:solidFill>
                <a:latin typeface="方正兰亭黑_GBK"/>
                <a:ea typeface="方正兰亭黑_GBK"/>
              </a:rPr>
              <a:t>只是单纯地一个接一个比较，不遇到中断就会一直执行完成</a:t>
            </a:r>
            <a:r>
              <a:rPr lang="zh-CN" altLang="en-US" sz="1800" b="1" dirty="0" smtClean="0">
                <a:solidFill>
                  <a:schemeClr val="accent1"/>
                </a:solidFill>
                <a:latin typeface="方正兰亭黑_GBK"/>
                <a:ea typeface="方正兰亭黑_GBK"/>
              </a:rPr>
              <a:t>，</a:t>
            </a:r>
            <a:endParaRPr lang="en-US" altLang="zh-CN" sz="1800" b="1" dirty="0" smtClean="0">
              <a:solidFill>
                <a:schemeClr val="accent1"/>
              </a:solidFill>
              <a:latin typeface="方正兰亭黑_GBK"/>
              <a:ea typeface="方正兰亭黑_GBK"/>
            </a:endParaRPr>
          </a:p>
          <a:p>
            <a:r>
              <a:rPr lang="en-US" altLang="zh-CN" sz="1800" b="1" dirty="0">
                <a:solidFill>
                  <a:schemeClr val="accent1"/>
                </a:solidFill>
                <a:latin typeface="方正兰亭黑_GBK"/>
                <a:ea typeface="方正兰亭黑_GBK"/>
              </a:rPr>
              <a:t> </a:t>
            </a:r>
            <a:r>
              <a:rPr lang="en-US" altLang="zh-CN" sz="1800" b="1" dirty="0" smtClean="0">
                <a:solidFill>
                  <a:schemeClr val="accent1"/>
                </a:solidFill>
                <a:latin typeface="方正兰亭黑_GBK"/>
                <a:ea typeface="方正兰亭黑_GBK"/>
              </a:rPr>
              <a:t>           </a:t>
            </a:r>
            <a:r>
              <a:rPr lang="zh-CN" altLang="en-US" sz="1800" b="1" dirty="0" smtClean="0">
                <a:solidFill>
                  <a:schemeClr val="accent1"/>
                </a:solidFill>
                <a:latin typeface="方正兰亭黑_GBK"/>
                <a:ea typeface="方正兰亭黑_GBK"/>
              </a:rPr>
              <a:t>每个判断</a:t>
            </a:r>
            <a:r>
              <a:rPr lang="zh-CN" altLang="en-US" sz="1800" b="1" dirty="0">
                <a:solidFill>
                  <a:schemeClr val="accent1"/>
                </a:solidFill>
                <a:latin typeface="方正兰亭黑_GBK"/>
                <a:ea typeface="方正兰亭黑_GBK"/>
              </a:rPr>
              <a:t>条件都会执行</a:t>
            </a:r>
            <a:endParaRPr lang="en-US" altLang="zh-CN" sz="1800" b="1" dirty="0">
              <a:solidFill>
                <a:schemeClr val="accent1"/>
              </a:solidFill>
              <a:latin typeface="方正兰亭黑_GBK"/>
              <a:ea typeface="方正兰亭黑_GBK"/>
            </a:endParaRPr>
          </a:p>
          <a:p>
            <a:r>
              <a:rPr lang="en-US" altLang="zh-CN" sz="1800" b="1" dirty="0" smtClean="0">
                <a:solidFill>
                  <a:schemeClr val="accent1"/>
                </a:solidFill>
                <a:latin typeface="方正兰亭黑_GBK"/>
                <a:ea typeface="方正兰亭黑_GBK"/>
              </a:rPr>
              <a:t>          3</a:t>
            </a:r>
            <a:r>
              <a:rPr lang="en-US" altLang="zh-CN" sz="1800" b="1" dirty="0">
                <a:solidFill>
                  <a:schemeClr val="accent1"/>
                </a:solidFill>
                <a:latin typeface="方正兰亭黑_GBK"/>
                <a:ea typeface="方正兰亭黑_GBK"/>
              </a:rPr>
              <a:t>.</a:t>
            </a:r>
            <a:r>
              <a:rPr lang="zh-CN" altLang="en-US" sz="1800" b="1" dirty="0" smtClean="0">
                <a:solidFill>
                  <a:schemeClr val="accent1"/>
                </a:solidFill>
                <a:latin typeface="方正兰亭黑_GBK"/>
                <a:ea typeface="方正兰亭黑_GBK"/>
              </a:rPr>
              <a:t>判断执行</a:t>
            </a:r>
            <a:r>
              <a:rPr lang="zh-CN" altLang="en-US" sz="1800" b="1" dirty="0">
                <a:solidFill>
                  <a:schemeClr val="accent1"/>
                </a:solidFill>
                <a:latin typeface="方正兰亭黑_GBK"/>
                <a:ea typeface="方正兰亭黑_GBK"/>
              </a:rPr>
              <a:t>分支内容过长的场景，代码可读性差</a:t>
            </a:r>
            <a:r>
              <a:rPr lang="zh-CN" altLang="en-US" sz="1800" b="1" dirty="0" smtClean="0">
                <a:solidFill>
                  <a:schemeClr val="accent1"/>
                </a:solidFill>
                <a:latin typeface="方正兰亭黑_GBK"/>
                <a:ea typeface="方正兰亭黑_GBK"/>
              </a:rPr>
              <a:t>，容易出错</a:t>
            </a:r>
            <a:endParaRPr lang="en-US" altLang="zh-CN" sz="1800" b="1" dirty="0">
              <a:solidFill>
                <a:schemeClr val="accent1"/>
              </a:solidFill>
              <a:latin typeface="方正兰亭黑_GBK"/>
              <a:ea typeface="方正兰亭黑_GBK"/>
            </a:endParaRPr>
          </a:p>
          <a:p>
            <a:endParaRPr lang="en-US" altLang="zh-CN" sz="1800" b="1" dirty="0">
              <a:solidFill>
                <a:schemeClr val="accent1"/>
              </a:solidFill>
              <a:latin typeface="方正兰亭黑_GBK"/>
              <a:ea typeface="方正兰亭黑_GBK"/>
            </a:endParaRPr>
          </a:p>
          <a:p>
            <a:r>
              <a:rPr lang="en-US" altLang="zh-CN" sz="1800" b="1" dirty="0" smtClean="0">
                <a:solidFill>
                  <a:schemeClr val="accent1"/>
                </a:solidFill>
                <a:latin typeface="方正兰亭黑_GBK"/>
                <a:ea typeface="方正兰亭黑_GBK"/>
              </a:rPr>
              <a:t>switch case</a:t>
            </a:r>
            <a:r>
              <a:rPr lang="zh-CN" altLang="en-US" sz="1800" b="1" dirty="0" smtClean="0">
                <a:solidFill>
                  <a:schemeClr val="accent1"/>
                </a:solidFill>
                <a:latin typeface="方正兰亭黑_GBK"/>
                <a:ea typeface="方正兰亭黑_GBK"/>
              </a:rPr>
              <a:t>：  </a:t>
            </a:r>
            <a:endParaRPr lang="en-US" altLang="zh-CN" sz="1800" b="1" dirty="0" smtClean="0">
              <a:solidFill>
                <a:schemeClr val="accent1"/>
              </a:solidFill>
              <a:latin typeface="方正兰亭黑_GBK"/>
              <a:ea typeface="方正兰亭黑_GBK"/>
            </a:endParaRPr>
          </a:p>
          <a:p>
            <a:r>
              <a:rPr lang="en-US" altLang="zh-CN" sz="1800" b="1" dirty="0">
                <a:solidFill>
                  <a:schemeClr val="accent1"/>
                </a:solidFill>
                <a:latin typeface="方正兰亭黑_GBK"/>
                <a:ea typeface="方正兰亭黑_GBK"/>
              </a:rPr>
              <a:t> </a:t>
            </a:r>
            <a:r>
              <a:rPr lang="en-US" altLang="zh-CN" sz="1800" b="1" dirty="0" smtClean="0">
                <a:solidFill>
                  <a:schemeClr val="accent1"/>
                </a:solidFill>
                <a:latin typeface="方正兰亭黑_GBK"/>
                <a:ea typeface="方正兰亭黑_GBK"/>
              </a:rPr>
              <a:t>         1</a:t>
            </a:r>
            <a:r>
              <a:rPr lang="en-US" altLang="zh-CN" sz="1800" b="1" dirty="0">
                <a:solidFill>
                  <a:schemeClr val="accent1"/>
                </a:solidFill>
                <a:latin typeface="方正兰亭黑_GBK"/>
                <a:ea typeface="方正兰亭黑_GBK"/>
              </a:rPr>
              <a:t>.</a:t>
            </a:r>
            <a:r>
              <a:rPr lang="zh-CN" altLang="en-US" sz="1800" b="1" dirty="0">
                <a:solidFill>
                  <a:schemeClr val="accent1"/>
                </a:solidFill>
                <a:latin typeface="方正兰亭黑_GBK"/>
                <a:ea typeface="方正兰亭黑_GBK"/>
              </a:rPr>
              <a:t>适合一个连续的常量</a:t>
            </a:r>
            <a:endParaRPr lang="en-US" altLang="zh-CN" sz="1800" b="1" dirty="0">
              <a:solidFill>
                <a:schemeClr val="accent1"/>
              </a:solidFill>
              <a:latin typeface="方正兰亭黑_GBK"/>
              <a:ea typeface="方正兰亭黑_GBK"/>
            </a:endParaRPr>
          </a:p>
          <a:p>
            <a:r>
              <a:rPr lang="en-US" altLang="zh-CN" sz="1800" b="1" dirty="0" smtClean="0">
                <a:solidFill>
                  <a:schemeClr val="accent1"/>
                </a:solidFill>
                <a:latin typeface="方正兰亭黑_GBK"/>
                <a:ea typeface="方正兰亭黑_GBK"/>
              </a:rPr>
              <a:t>          2</a:t>
            </a:r>
            <a:r>
              <a:rPr lang="en-US" altLang="zh-CN" sz="1800" b="1" dirty="0">
                <a:solidFill>
                  <a:schemeClr val="accent1"/>
                </a:solidFill>
                <a:latin typeface="方正兰亭黑_GBK"/>
                <a:ea typeface="方正兰亭黑_GBK"/>
              </a:rPr>
              <a:t>.</a:t>
            </a:r>
            <a:r>
              <a:rPr lang="zh-CN" altLang="en-US" sz="1800" b="1" dirty="0">
                <a:solidFill>
                  <a:schemeClr val="accent1"/>
                </a:solidFill>
                <a:latin typeface="方正兰亭黑_GBK"/>
                <a:ea typeface="方正兰亭黑_GBK"/>
              </a:rPr>
              <a:t>直接生成静态表，查表操作</a:t>
            </a:r>
            <a:r>
              <a:rPr lang="zh-CN" altLang="en-US" sz="1800" b="1" dirty="0" smtClean="0">
                <a:solidFill>
                  <a:schemeClr val="accent1"/>
                </a:solidFill>
                <a:latin typeface="方正兰亭黑_GBK"/>
                <a:ea typeface="方正兰亭黑_GBK"/>
              </a:rPr>
              <a:t>，分支</a:t>
            </a:r>
            <a:r>
              <a:rPr lang="zh-CN" altLang="en-US" sz="1800" b="1" dirty="0">
                <a:solidFill>
                  <a:schemeClr val="accent1"/>
                </a:solidFill>
                <a:latin typeface="方正兰亭黑_GBK"/>
                <a:ea typeface="方正兰亭黑_GBK"/>
              </a:rPr>
              <a:t>条件较多的时候，执行效率更高</a:t>
            </a:r>
            <a:endParaRPr lang="en-US" altLang="zh-CN" sz="1800" b="1" dirty="0">
              <a:solidFill>
                <a:schemeClr val="accent1"/>
              </a:solidFill>
              <a:latin typeface="方正兰亭黑_GBK"/>
              <a:ea typeface="方正兰亭黑_GBK"/>
            </a:endParaRPr>
          </a:p>
          <a:p>
            <a:r>
              <a:rPr lang="en-US" altLang="zh-CN" sz="1800" b="1" dirty="0" smtClean="0">
                <a:solidFill>
                  <a:schemeClr val="accent1"/>
                </a:solidFill>
                <a:latin typeface="方正兰亭黑_GBK"/>
                <a:ea typeface="方正兰亭黑_GBK"/>
              </a:rPr>
              <a:t>          3</a:t>
            </a:r>
            <a:r>
              <a:rPr lang="en-US" altLang="zh-CN" sz="1800" b="1" dirty="0">
                <a:solidFill>
                  <a:schemeClr val="accent1"/>
                </a:solidFill>
                <a:latin typeface="方正兰亭黑_GBK"/>
                <a:ea typeface="方正兰亭黑_GBK"/>
              </a:rPr>
              <a:t>.</a:t>
            </a:r>
            <a:r>
              <a:rPr lang="zh-CN" altLang="en-US" sz="1800" b="1" dirty="0">
                <a:solidFill>
                  <a:schemeClr val="accent1"/>
                </a:solidFill>
                <a:latin typeface="方正兰亭黑_GBK"/>
                <a:ea typeface="方正兰亭黑_GBK"/>
              </a:rPr>
              <a:t>结构清晰，代码可读性高</a:t>
            </a:r>
            <a:endParaRPr lang="en-US" altLang="zh-CN" sz="1800" b="1" dirty="0">
              <a:solidFill>
                <a:schemeClr val="accent1"/>
              </a:solidFill>
              <a:latin typeface="方正兰亭黑_GBK"/>
              <a:ea typeface="方正兰亭黑_GBK"/>
            </a:endParaRPr>
          </a:p>
        </p:txBody>
      </p:sp>
    </p:spTree>
    <p:extLst>
      <p:ext uri="{BB962C8B-B14F-4D97-AF65-F5344CB8AC3E}">
        <p14:creationId xmlns:p14="http://schemas.microsoft.com/office/powerpoint/2010/main" val="380582154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8" y="359229"/>
            <a:ext cx="4169227"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5 </a:t>
            </a:r>
            <a:r>
              <a:rPr lang="zh-CN" altLang="en-US" sz="2000" b="1" dirty="0" smtClean="0">
                <a:solidFill>
                  <a:schemeClr val="bg1"/>
                </a:solidFill>
                <a:latin typeface="方正兰亭黑_GBK"/>
                <a:ea typeface="方正兰亭黑_GBK"/>
              </a:rPr>
              <a:t>在</a:t>
            </a:r>
            <a:r>
              <a:rPr lang="en-US" altLang="zh-CN" sz="2000" b="1" dirty="0" smtClean="0">
                <a:solidFill>
                  <a:schemeClr val="bg1"/>
                </a:solidFill>
                <a:latin typeface="方正兰亭黑_GBK"/>
                <a:ea typeface="方正兰亭黑_GBK"/>
              </a:rPr>
              <a:t>Android</a:t>
            </a:r>
            <a:r>
              <a:rPr lang="zh-CN" altLang="en-US" sz="2000" b="1" dirty="0" smtClean="0">
                <a:solidFill>
                  <a:schemeClr val="bg1"/>
                </a:solidFill>
                <a:latin typeface="方正兰亭黑_GBK"/>
                <a:ea typeface="方正兰亭黑_GBK"/>
              </a:rPr>
              <a:t>依赖库中的应用场景</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435428" y="3438141"/>
            <a:ext cx="8403772" cy="738664"/>
          </a:xfrm>
          <a:prstGeom prst="rect">
            <a:avLst/>
          </a:prstGeom>
        </p:spPr>
        <p:txBody>
          <a:bodyPr wrap="square">
            <a:spAutoFit/>
          </a:bodyPr>
          <a:lstStyle/>
          <a:p>
            <a:r>
              <a:rPr lang="zh-CN" altLang="en-US" sz="1400" dirty="0" smtClean="0">
                <a:solidFill>
                  <a:schemeClr val="accent1">
                    <a:lumMod val="75000"/>
                  </a:schemeClr>
                </a:solidFill>
                <a:latin typeface="+mj-ea"/>
                <a:ea typeface="+mj-ea"/>
              </a:rPr>
              <a:t>注意：之前在</a:t>
            </a:r>
            <a:r>
              <a:rPr lang="en-US" altLang="zh-CN" sz="1400" dirty="0" smtClean="0">
                <a:solidFill>
                  <a:schemeClr val="accent1">
                    <a:lumMod val="75000"/>
                  </a:schemeClr>
                </a:solidFill>
                <a:latin typeface="+mj-ea"/>
                <a:ea typeface="+mj-ea"/>
              </a:rPr>
              <a:t>Android</a:t>
            </a:r>
            <a:r>
              <a:rPr lang="zh-CN" altLang="en-US" sz="1400" dirty="0" smtClean="0">
                <a:solidFill>
                  <a:schemeClr val="accent1">
                    <a:lumMod val="75000"/>
                  </a:schemeClr>
                </a:solidFill>
                <a:latin typeface="+mj-ea"/>
                <a:ea typeface="+mj-ea"/>
              </a:rPr>
              <a:t>依赖库中使用</a:t>
            </a:r>
            <a:r>
              <a:rPr lang="en-US" altLang="zh-CN" sz="1400" dirty="0" smtClean="0">
                <a:solidFill>
                  <a:schemeClr val="accent1">
                    <a:lumMod val="75000"/>
                  </a:schemeClr>
                </a:solidFill>
                <a:latin typeface="+mj-ea"/>
                <a:ea typeface="+mj-ea"/>
              </a:rPr>
              <a:t>switch-case</a:t>
            </a:r>
            <a:r>
              <a:rPr lang="zh-CN" altLang="en-US" sz="1400" dirty="0" smtClean="0">
                <a:solidFill>
                  <a:schemeClr val="accent1">
                    <a:lumMod val="75000"/>
                  </a:schemeClr>
                </a:solidFill>
                <a:latin typeface="+mj-ea"/>
                <a:ea typeface="+mj-ea"/>
              </a:rPr>
              <a:t>语句访问资源</a:t>
            </a:r>
            <a:r>
              <a:rPr lang="en-US" altLang="zh-CN" sz="1400" dirty="0" smtClean="0">
                <a:solidFill>
                  <a:schemeClr val="accent1">
                    <a:lumMod val="75000"/>
                  </a:schemeClr>
                </a:solidFill>
                <a:latin typeface="+mj-ea"/>
                <a:ea typeface="+mj-ea"/>
              </a:rPr>
              <a:t>ID</a:t>
            </a:r>
            <a:r>
              <a:rPr lang="zh-CN" altLang="en-US" sz="1400" dirty="0" smtClean="0">
                <a:solidFill>
                  <a:schemeClr val="accent1">
                    <a:lumMod val="75000"/>
                  </a:schemeClr>
                </a:solidFill>
                <a:latin typeface="+mj-ea"/>
                <a:ea typeface="+mj-ea"/>
              </a:rPr>
              <a:t>时会报错，报的错误是</a:t>
            </a:r>
            <a:r>
              <a:rPr lang="en-US" altLang="zh-CN" sz="1400" dirty="0" smtClean="0">
                <a:solidFill>
                  <a:schemeClr val="accent1">
                    <a:lumMod val="75000"/>
                  </a:schemeClr>
                </a:solidFill>
                <a:latin typeface="+mj-ea"/>
                <a:ea typeface="+mj-ea"/>
              </a:rPr>
              <a:t>case</a:t>
            </a:r>
            <a:r>
              <a:rPr lang="zh-CN" altLang="en-US" sz="1400" dirty="0" smtClean="0">
                <a:solidFill>
                  <a:schemeClr val="accent1">
                    <a:lumMod val="75000"/>
                  </a:schemeClr>
                </a:solidFill>
                <a:latin typeface="+mj-ea"/>
                <a:ea typeface="+mj-ea"/>
              </a:rPr>
              <a:t>分支后面跟的参数必须是常量，出现这个问题的原因是</a:t>
            </a:r>
            <a:r>
              <a:rPr lang="en-US" altLang="zh-CN" sz="1400" dirty="0" smtClean="0">
                <a:solidFill>
                  <a:schemeClr val="accent1">
                    <a:lumMod val="75000"/>
                  </a:schemeClr>
                </a:solidFill>
                <a:latin typeface="+mj-ea"/>
                <a:ea typeface="+mj-ea"/>
              </a:rPr>
              <a:t>Android library</a:t>
            </a:r>
            <a:r>
              <a:rPr lang="zh-CN" altLang="en-US" sz="1400" dirty="0" smtClean="0">
                <a:solidFill>
                  <a:schemeClr val="accent1">
                    <a:lumMod val="75000"/>
                  </a:schemeClr>
                </a:solidFill>
                <a:latin typeface="+mj-ea"/>
                <a:ea typeface="+mj-ea"/>
              </a:rPr>
              <a:t>中资源</a:t>
            </a:r>
            <a:r>
              <a:rPr lang="en-US" altLang="zh-CN" sz="1400" dirty="0" smtClean="0">
                <a:solidFill>
                  <a:schemeClr val="accent1">
                    <a:lumMod val="75000"/>
                  </a:schemeClr>
                </a:solidFill>
                <a:latin typeface="+mj-ea"/>
                <a:ea typeface="+mj-ea"/>
              </a:rPr>
              <a:t>ID</a:t>
            </a:r>
            <a:r>
              <a:rPr lang="zh-CN" altLang="en-US" sz="1400" dirty="0" smtClean="0">
                <a:solidFill>
                  <a:schemeClr val="accent1">
                    <a:lumMod val="75000"/>
                  </a:schemeClr>
                </a:solidFill>
                <a:latin typeface="+mj-ea"/>
                <a:ea typeface="+mj-ea"/>
              </a:rPr>
              <a:t>没被声明为</a:t>
            </a:r>
            <a:r>
              <a:rPr lang="en-US" altLang="zh-CN" sz="1400" dirty="0" smtClean="0">
                <a:solidFill>
                  <a:schemeClr val="accent1">
                    <a:lumMod val="75000"/>
                  </a:schemeClr>
                </a:solidFill>
                <a:latin typeface="+mj-ea"/>
                <a:ea typeface="+mj-ea"/>
              </a:rPr>
              <a:t>final</a:t>
            </a:r>
            <a:r>
              <a:rPr lang="zh-CN" altLang="en-US" sz="1400" dirty="0" smtClean="0">
                <a:solidFill>
                  <a:schemeClr val="accent1">
                    <a:lumMod val="75000"/>
                  </a:schemeClr>
                </a:solidFill>
                <a:latin typeface="+mj-ea"/>
                <a:ea typeface="+mj-ea"/>
              </a:rPr>
              <a:t>，而这在主工程却不会发生，主工程的</a:t>
            </a:r>
            <a:r>
              <a:rPr lang="en-US" altLang="zh-CN" sz="1400" dirty="0" smtClean="0">
                <a:solidFill>
                  <a:schemeClr val="accent1">
                    <a:lumMod val="75000"/>
                  </a:schemeClr>
                </a:solidFill>
                <a:latin typeface="+mj-ea"/>
                <a:ea typeface="+mj-ea"/>
              </a:rPr>
              <a:t>R.java</a:t>
            </a:r>
            <a:r>
              <a:rPr lang="zh-CN" altLang="en-US" sz="1400" dirty="0" smtClean="0">
                <a:solidFill>
                  <a:schemeClr val="accent1">
                    <a:lumMod val="75000"/>
                  </a:schemeClr>
                </a:solidFill>
                <a:latin typeface="+mj-ea"/>
                <a:ea typeface="+mj-ea"/>
              </a:rPr>
              <a:t>中资源</a:t>
            </a:r>
            <a:r>
              <a:rPr lang="en-US" altLang="zh-CN" sz="1400" dirty="0" smtClean="0">
                <a:solidFill>
                  <a:schemeClr val="accent1">
                    <a:lumMod val="75000"/>
                  </a:schemeClr>
                </a:solidFill>
                <a:latin typeface="+mj-ea"/>
                <a:ea typeface="+mj-ea"/>
              </a:rPr>
              <a:t>ID</a:t>
            </a:r>
            <a:r>
              <a:rPr lang="zh-CN" altLang="en-US" sz="1400" dirty="0" smtClean="0">
                <a:solidFill>
                  <a:schemeClr val="accent1">
                    <a:lumMod val="75000"/>
                  </a:schemeClr>
                </a:solidFill>
                <a:latin typeface="+mj-ea"/>
                <a:ea typeface="+mj-ea"/>
              </a:rPr>
              <a:t>都被声明为了</a:t>
            </a:r>
            <a:r>
              <a:rPr lang="en-US" altLang="zh-CN" sz="1400" dirty="0" smtClean="0">
                <a:solidFill>
                  <a:schemeClr val="accent1">
                    <a:lumMod val="75000"/>
                  </a:schemeClr>
                </a:solidFill>
                <a:latin typeface="+mj-ea"/>
                <a:ea typeface="+mj-ea"/>
              </a:rPr>
              <a:t>final</a:t>
            </a:r>
            <a:r>
              <a:rPr lang="zh-CN" altLang="en-US" sz="1400" dirty="0" smtClean="0">
                <a:solidFill>
                  <a:schemeClr val="accent1">
                    <a:lumMod val="75000"/>
                  </a:schemeClr>
                </a:solidFill>
                <a:latin typeface="+mj-ea"/>
                <a:ea typeface="+mj-ea"/>
              </a:rPr>
              <a:t>常量，解决方案那就是</a:t>
            </a:r>
            <a:r>
              <a:rPr lang="en-US" altLang="zh-CN" sz="1400" dirty="0" smtClean="0">
                <a:solidFill>
                  <a:schemeClr val="accent1">
                    <a:lumMod val="75000"/>
                  </a:schemeClr>
                </a:solidFill>
                <a:latin typeface="+mj-ea"/>
                <a:ea typeface="+mj-ea"/>
              </a:rPr>
              <a:t>if else </a:t>
            </a:r>
            <a:r>
              <a:rPr lang="zh-CN" altLang="en-US" sz="1400" dirty="0" smtClean="0">
                <a:solidFill>
                  <a:schemeClr val="accent1">
                    <a:lumMod val="75000"/>
                  </a:schemeClr>
                </a:solidFill>
                <a:latin typeface="+mj-ea"/>
                <a:ea typeface="+mj-ea"/>
              </a:rPr>
              <a:t>改写</a:t>
            </a:r>
            <a:endParaRPr lang="en-US" altLang="zh-CN" sz="1400" dirty="0" smtClean="0">
              <a:solidFill>
                <a:schemeClr val="accent1">
                  <a:lumMod val="75000"/>
                </a:schemeClr>
              </a:solidFill>
              <a:latin typeface="+mj-ea"/>
              <a:ea typeface="+mj-ea"/>
            </a:endParaRPr>
          </a:p>
        </p:txBody>
      </p:sp>
      <p:pic>
        <p:nvPicPr>
          <p:cNvPr id="2059" name="Picture 11"/>
          <p:cNvPicPr>
            <a:picLocks noChangeAspect="1" noChangeArrowheads="1"/>
          </p:cNvPicPr>
          <p:nvPr/>
        </p:nvPicPr>
        <p:blipFill>
          <a:blip r:embed="rId2"/>
          <a:srcRect/>
          <a:stretch>
            <a:fillRect/>
          </a:stretch>
        </p:blipFill>
        <p:spPr bwMode="auto">
          <a:xfrm>
            <a:off x="576944" y="1125309"/>
            <a:ext cx="3500438" cy="2027119"/>
          </a:xfrm>
          <a:prstGeom prst="rect">
            <a:avLst/>
          </a:prstGeom>
          <a:noFill/>
          <a:ln w="9525">
            <a:noFill/>
            <a:miter lim="800000"/>
            <a:headEnd/>
            <a:tailEnd/>
          </a:ln>
          <a:effectLst/>
        </p:spPr>
      </p:pic>
      <p:pic>
        <p:nvPicPr>
          <p:cNvPr id="2060" name="Picture 12"/>
          <p:cNvPicPr>
            <a:picLocks noChangeAspect="1" noChangeArrowheads="1"/>
          </p:cNvPicPr>
          <p:nvPr/>
        </p:nvPicPr>
        <p:blipFill>
          <a:blip r:embed="rId3"/>
          <a:srcRect/>
          <a:stretch>
            <a:fillRect/>
          </a:stretch>
        </p:blipFill>
        <p:spPr bwMode="auto">
          <a:xfrm>
            <a:off x="4273079" y="1138238"/>
            <a:ext cx="4457945" cy="2007733"/>
          </a:xfrm>
          <a:prstGeom prst="rect">
            <a:avLst/>
          </a:prstGeom>
          <a:noFill/>
          <a:ln w="9525">
            <a:noFill/>
            <a:miter lim="800000"/>
            <a:headEnd/>
            <a:tailEnd/>
          </a:ln>
          <a:effectLst/>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6 </a:t>
            </a:r>
            <a:r>
              <a:rPr lang="zh-CN" altLang="en-US" sz="2000" b="1" dirty="0" smtClean="0">
                <a:solidFill>
                  <a:schemeClr val="bg1"/>
                </a:solidFill>
                <a:latin typeface="方正兰亭黑_GBK"/>
                <a:ea typeface="方正兰亭黑_GBK"/>
              </a:rPr>
              <a:t>条件判断语句过多该如何维护</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457200" y="1023256"/>
            <a:ext cx="8403772" cy="892552"/>
          </a:xfrm>
          <a:prstGeom prst="rect">
            <a:avLst/>
          </a:prstGeom>
        </p:spPr>
        <p:txBody>
          <a:bodyPr wrap="square">
            <a:spAutoFit/>
          </a:bodyPr>
          <a:lstStyle/>
          <a:p>
            <a:r>
              <a:rPr lang="zh-CN" altLang="en-US" sz="1300" dirty="0" smtClean="0">
                <a:solidFill>
                  <a:schemeClr val="accent1">
                    <a:lumMod val="75000"/>
                  </a:schemeClr>
                </a:solidFill>
                <a:latin typeface="+mj-ea"/>
                <a:ea typeface="+mj-ea"/>
              </a:rPr>
              <a:t>在代码的</a:t>
            </a:r>
            <a:r>
              <a:rPr lang="en-US" altLang="zh-CN" sz="1300" dirty="0" smtClean="0">
                <a:solidFill>
                  <a:schemeClr val="accent1">
                    <a:lumMod val="75000"/>
                  </a:schemeClr>
                </a:solidFill>
                <a:latin typeface="+mj-ea"/>
                <a:ea typeface="+mj-ea"/>
              </a:rPr>
              <a:t>review</a:t>
            </a:r>
            <a:r>
              <a:rPr lang="zh-CN" altLang="en-US" sz="1300" dirty="0" smtClean="0">
                <a:solidFill>
                  <a:schemeClr val="accent1">
                    <a:lumMod val="75000"/>
                  </a:schemeClr>
                </a:solidFill>
                <a:latin typeface="+mj-ea"/>
                <a:ea typeface="+mj-ea"/>
              </a:rPr>
              <a:t>过程中，我们也发现一些模块代码写得比较繁杂，比如在账单模块中，账单的页面需要依据当前不同的账单状态去绘制界面展现和处理按钮的点击事件，如果账单状态少那还好，但是状态多了随之而来的处理执行代码就会相应多，而且有些还会是冗余或者重复代码，下图的一个状态处理方法，这里仅剪切了两种状态的部分代码</a:t>
            </a:r>
            <a:endParaRPr lang="en-US" altLang="zh-CN" sz="1300" dirty="0" smtClean="0">
              <a:solidFill>
                <a:schemeClr val="accent1">
                  <a:lumMod val="75000"/>
                </a:schemeClr>
              </a:solidFill>
              <a:latin typeface="+mj-ea"/>
              <a:ea typeface="+mj-ea"/>
            </a:endParaRPr>
          </a:p>
        </p:txBody>
      </p:sp>
      <p:pic>
        <p:nvPicPr>
          <p:cNvPr id="55299" name="Picture 3"/>
          <p:cNvPicPr>
            <a:picLocks noChangeAspect="1" noChangeArrowheads="1"/>
          </p:cNvPicPr>
          <p:nvPr/>
        </p:nvPicPr>
        <p:blipFill>
          <a:blip r:embed="rId2"/>
          <a:srcRect/>
          <a:stretch>
            <a:fillRect/>
          </a:stretch>
        </p:blipFill>
        <p:spPr bwMode="auto">
          <a:xfrm>
            <a:off x="1699532" y="1709059"/>
            <a:ext cx="7027863" cy="3336472"/>
          </a:xfrm>
          <a:prstGeom prst="rect">
            <a:avLst/>
          </a:prstGeom>
          <a:noFill/>
          <a:ln w="9525">
            <a:noFill/>
            <a:miter lim="800000"/>
            <a:headEnd/>
            <a:tailEnd/>
          </a:ln>
          <a:effectLst/>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7</a:t>
            </a:r>
            <a:r>
              <a:rPr lang="zh-CN" altLang="en-US" sz="2000" b="1" dirty="0" smtClean="0">
                <a:solidFill>
                  <a:schemeClr val="bg1"/>
                </a:solidFill>
                <a:latin typeface="方正兰亭黑_GBK"/>
                <a:ea typeface="方正兰亭黑_GBK"/>
              </a:rPr>
              <a:t> 从面向过程到面向对象</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478971" y="1219201"/>
            <a:ext cx="7652657" cy="1600438"/>
          </a:xfrm>
          <a:prstGeom prst="rect">
            <a:avLst/>
          </a:prstGeom>
        </p:spPr>
        <p:txBody>
          <a:bodyPr wrap="square">
            <a:spAutoFit/>
          </a:bodyPr>
          <a:lstStyle/>
          <a:p>
            <a:r>
              <a:rPr lang="zh-CN" altLang="en-US" sz="1400" dirty="0" smtClean="0">
                <a:solidFill>
                  <a:schemeClr val="accent1">
                    <a:lumMod val="75000"/>
                  </a:schemeClr>
                </a:solidFill>
                <a:latin typeface="+mj-ea"/>
                <a:ea typeface="+mj-ea"/>
              </a:rPr>
              <a:t>一个账单类的方法里囊括了所有账单状态的描述和过程处理，并且以后若是每新增一种状态都必须要有人重新</a:t>
            </a:r>
            <a:r>
              <a:rPr lang="zh-CN" altLang="en-US" sz="1400" dirty="0" smtClean="0">
                <a:solidFill>
                  <a:schemeClr val="accent1">
                    <a:lumMod val="75000"/>
                  </a:schemeClr>
                </a:solidFill>
                <a:latin typeface="+mj-ea"/>
              </a:rPr>
              <a:t>对</a:t>
            </a:r>
            <a:r>
              <a:rPr lang="zh-CN" altLang="en-US" sz="1400" dirty="0" smtClean="0">
                <a:solidFill>
                  <a:schemeClr val="accent1">
                    <a:lumMod val="75000"/>
                  </a:schemeClr>
                </a:solidFill>
                <a:latin typeface="+mj-ea"/>
                <a:ea typeface="+mj-ea"/>
              </a:rPr>
              <a:t>这个方法过程的代码描述去进行前后的熟悉，这无疑是会增加操作维护成本。</a:t>
            </a:r>
            <a:endParaRPr lang="en-US" altLang="zh-CN" sz="1400" dirty="0" smtClean="0">
              <a:solidFill>
                <a:schemeClr val="accent1">
                  <a:lumMod val="75000"/>
                </a:schemeClr>
              </a:solidFill>
              <a:latin typeface="+mj-ea"/>
              <a:ea typeface="+mj-ea"/>
            </a:endParaRPr>
          </a:p>
          <a:p>
            <a:endParaRPr lang="en-US" altLang="zh-CN" sz="1400" dirty="0" smtClean="0">
              <a:solidFill>
                <a:schemeClr val="accent1">
                  <a:lumMod val="75000"/>
                </a:schemeClr>
              </a:solidFill>
              <a:latin typeface="+mj-ea"/>
              <a:ea typeface="+mj-ea"/>
            </a:endParaRPr>
          </a:p>
          <a:p>
            <a:r>
              <a:rPr lang="en-US" altLang="zh-CN" sz="1400" dirty="0" err="1" smtClean="0">
                <a:solidFill>
                  <a:schemeClr val="accent1">
                    <a:lumMod val="75000"/>
                  </a:schemeClr>
                </a:solidFill>
                <a:latin typeface="+mj-ea"/>
                <a:ea typeface="+mj-ea"/>
              </a:rPr>
              <a:t>MartinFowler</a:t>
            </a:r>
            <a:r>
              <a:rPr lang="zh-CN" altLang="en-US" sz="1400" dirty="0" smtClean="0">
                <a:solidFill>
                  <a:schemeClr val="accent1">
                    <a:lumMod val="75000"/>
                  </a:schemeClr>
                </a:solidFill>
                <a:latin typeface="+mj-ea"/>
                <a:ea typeface="+mj-ea"/>
              </a:rPr>
              <a:t>在</a:t>
            </a:r>
            <a:r>
              <a:rPr lang="en-US" altLang="zh-CN" sz="1400" dirty="0" smtClean="0">
                <a:solidFill>
                  <a:schemeClr val="accent1">
                    <a:lumMod val="75000"/>
                  </a:schemeClr>
                </a:solidFill>
                <a:latin typeface="+mj-ea"/>
                <a:ea typeface="+mj-ea"/>
              </a:rPr>
              <a:t>《</a:t>
            </a:r>
            <a:r>
              <a:rPr lang="zh-CN" altLang="en-US" sz="1400" dirty="0" smtClean="0">
                <a:solidFill>
                  <a:schemeClr val="accent1">
                    <a:lumMod val="75000"/>
                  </a:schemeClr>
                </a:solidFill>
                <a:latin typeface="+mj-ea"/>
                <a:ea typeface="+mj-ea"/>
              </a:rPr>
              <a:t>重构</a:t>
            </a:r>
            <a:r>
              <a:rPr lang="en-US" altLang="zh-CN" sz="1400" dirty="0" smtClean="0">
                <a:solidFill>
                  <a:schemeClr val="accent1">
                    <a:lumMod val="75000"/>
                  </a:schemeClr>
                </a:solidFill>
                <a:latin typeface="+mj-ea"/>
                <a:ea typeface="+mj-ea"/>
              </a:rPr>
              <a:t>》</a:t>
            </a:r>
            <a:r>
              <a:rPr lang="zh-CN" altLang="en-US" sz="1400" dirty="0" smtClean="0">
                <a:solidFill>
                  <a:schemeClr val="accent1">
                    <a:lumMod val="75000"/>
                  </a:schemeClr>
                </a:solidFill>
                <a:latin typeface="+mj-ea"/>
                <a:ea typeface="+mj-ea"/>
              </a:rPr>
              <a:t>书中说过，如果一个类的方法代码如果太过于冗长，那么它很有可能是有坏掉的味道了。</a:t>
            </a:r>
            <a:endParaRPr lang="en-US" altLang="zh-CN" sz="1400" dirty="0" smtClean="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“一个类的方法很长，而且具有很多的判断分支，这很有可能是这个类的职责过大了，无论任何状态都需要通过它来改变，这其实是很糟糕的。”</a:t>
            </a:r>
            <a:endParaRPr lang="en-US" altLang="zh-CN" sz="1400" dirty="0" smtClean="0">
              <a:solidFill>
                <a:schemeClr val="accent1">
                  <a:lumMod val="75000"/>
                </a:schemeClr>
              </a:solidFill>
              <a:latin typeface="+mj-ea"/>
              <a:ea typeface="+mj-ea"/>
            </a:endParaRPr>
          </a:p>
        </p:txBody>
      </p:sp>
      <p:sp>
        <p:nvSpPr>
          <p:cNvPr id="8" name="矩形 7"/>
          <p:cNvSpPr/>
          <p:nvPr/>
        </p:nvSpPr>
        <p:spPr>
          <a:xfrm>
            <a:off x="478971" y="2924314"/>
            <a:ext cx="4134465" cy="307777"/>
          </a:xfrm>
          <a:prstGeom prst="rect">
            <a:avLst/>
          </a:prstGeom>
        </p:spPr>
        <p:txBody>
          <a:bodyPr wrap="none">
            <a:spAutoFit/>
          </a:bodyPr>
          <a:lstStyle/>
          <a:p>
            <a:r>
              <a:rPr lang="zh-CN" altLang="en-US" sz="1400" b="1" dirty="0" smtClean="0">
                <a:solidFill>
                  <a:schemeClr val="accent1">
                    <a:lumMod val="75000"/>
                  </a:schemeClr>
                </a:solidFill>
                <a:latin typeface="+mj-ea"/>
              </a:rPr>
              <a:t>面向对象设计就是希望做到代码的责任尽可能分解</a:t>
            </a:r>
          </a:p>
        </p:txBody>
      </p:sp>
      <p:sp>
        <p:nvSpPr>
          <p:cNvPr id="9" name="矩形 8"/>
          <p:cNvSpPr/>
          <p:nvPr/>
        </p:nvSpPr>
        <p:spPr>
          <a:xfrm>
            <a:off x="944974" y="3706879"/>
            <a:ext cx="1261884" cy="307777"/>
          </a:xfrm>
          <a:prstGeom prst="rect">
            <a:avLst/>
          </a:prstGeom>
        </p:spPr>
        <p:txBody>
          <a:bodyPr wrap="none">
            <a:spAutoFit/>
          </a:bodyPr>
          <a:lstStyle/>
          <a:p>
            <a:r>
              <a:rPr lang="zh-CN" altLang="en-US" sz="1400" b="1" dirty="0" smtClean="0">
                <a:solidFill>
                  <a:schemeClr val="accent1">
                    <a:lumMod val="75000"/>
                  </a:schemeClr>
                </a:solidFill>
                <a:latin typeface="+mj-ea"/>
              </a:rPr>
              <a:t>代码优化方向</a:t>
            </a:r>
          </a:p>
        </p:txBody>
      </p:sp>
      <p:sp>
        <p:nvSpPr>
          <p:cNvPr id="10" name="矩形 9"/>
          <p:cNvSpPr/>
          <p:nvPr/>
        </p:nvSpPr>
        <p:spPr>
          <a:xfrm>
            <a:off x="4101833" y="3336766"/>
            <a:ext cx="1645824" cy="1169551"/>
          </a:xfrm>
          <a:prstGeom prst="rect">
            <a:avLst/>
          </a:prstGeom>
        </p:spPr>
        <p:txBody>
          <a:bodyPr wrap="square">
            <a:spAutoFit/>
          </a:bodyPr>
          <a:lstStyle/>
          <a:p>
            <a:r>
              <a:rPr lang="zh-CN" altLang="en-US" sz="1400" b="1" dirty="0" smtClean="0">
                <a:solidFill>
                  <a:schemeClr val="accent1">
                    <a:lumMod val="75000"/>
                  </a:schemeClr>
                </a:solidFill>
                <a:latin typeface="+mj-ea"/>
              </a:rPr>
              <a:t>单一职责原则</a:t>
            </a:r>
            <a:endParaRPr lang="en-US" altLang="zh-CN" sz="1400" b="1" dirty="0" smtClean="0">
              <a:solidFill>
                <a:schemeClr val="accent1">
                  <a:lumMod val="75000"/>
                </a:schemeClr>
              </a:solidFill>
              <a:latin typeface="+mj-ea"/>
            </a:endParaRPr>
          </a:p>
          <a:p>
            <a:endParaRPr lang="en-US" altLang="zh-CN" sz="1400" b="1" dirty="0" smtClean="0">
              <a:solidFill>
                <a:schemeClr val="accent1">
                  <a:lumMod val="75000"/>
                </a:schemeClr>
              </a:solidFill>
              <a:latin typeface="+mj-ea"/>
            </a:endParaRPr>
          </a:p>
          <a:p>
            <a:r>
              <a:rPr lang="zh-CN" altLang="en-US" sz="1400" b="1" dirty="0" smtClean="0">
                <a:solidFill>
                  <a:schemeClr val="accent1">
                    <a:lumMod val="75000"/>
                  </a:schemeClr>
                </a:solidFill>
                <a:latin typeface="+mj-ea"/>
              </a:rPr>
              <a:t>解耦</a:t>
            </a:r>
            <a:endParaRPr lang="en-US" altLang="zh-CN" sz="1400" b="1" dirty="0" smtClean="0">
              <a:solidFill>
                <a:schemeClr val="accent1">
                  <a:lumMod val="75000"/>
                </a:schemeClr>
              </a:solidFill>
              <a:latin typeface="+mj-ea"/>
            </a:endParaRPr>
          </a:p>
          <a:p>
            <a:endParaRPr lang="zh-CN" altLang="en-US" sz="1400" b="1" dirty="0" smtClean="0">
              <a:solidFill>
                <a:schemeClr val="accent1">
                  <a:lumMod val="75000"/>
                </a:schemeClr>
              </a:solidFill>
              <a:latin typeface="+mj-ea"/>
            </a:endParaRPr>
          </a:p>
          <a:p>
            <a:r>
              <a:rPr lang="zh-CN" altLang="en-US" sz="1400" b="1" dirty="0" smtClean="0">
                <a:solidFill>
                  <a:schemeClr val="accent1">
                    <a:lumMod val="75000"/>
                  </a:schemeClr>
                </a:solidFill>
                <a:latin typeface="+mj-ea"/>
              </a:rPr>
              <a:t>减少后期维护成本</a:t>
            </a:r>
            <a:endParaRPr lang="en-US" altLang="zh-CN" sz="1400" b="1" dirty="0" smtClean="0">
              <a:solidFill>
                <a:schemeClr val="accent1">
                  <a:lumMod val="75000"/>
                </a:schemeClr>
              </a:solidFill>
              <a:latin typeface="+mj-ea"/>
            </a:endParaRPr>
          </a:p>
        </p:txBody>
      </p:sp>
      <p:sp>
        <p:nvSpPr>
          <p:cNvPr id="12" name="右箭头 11"/>
          <p:cNvSpPr/>
          <p:nvPr/>
        </p:nvSpPr>
        <p:spPr>
          <a:xfrm>
            <a:off x="2688771" y="3755572"/>
            <a:ext cx="631371"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57" y="359229"/>
            <a:ext cx="4561113"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latin typeface="方正兰亭黑_GBK"/>
                <a:ea typeface="方正兰亭黑_GBK"/>
              </a:rPr>
              <a:t>8</a:t>
            </a:r>
            <a:r>
              <a:rPr lang="zh-CN" altLang="en-US" sz="2000" b="1" dirty="0" smtClean="0">
                <a:solidFill>
                  <a:schemeClr val="bg1"/>
                </a:solidFill>
                <a:latin typeface="方正兰亭黑_GBK"/>
                <a:ea typeface="方正兰亭黑_GBK"/>
              </a:rPr>
              <a:t> 状态模式的引入</a:t>
            </a:r>
          </a:p>
        </p:txBody>
      </p:sp>
      <p:sp>
        <p:nvSpPr>
          <p:cNvPr id="2050" name="AutoShape 2"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library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457200" y="1197428"/>
            <a:ext cx="881743" cy="400110"/>
          </a:xfrm>
          <a:prstGeom prst="rect">
            <a:avLst/>
          </a:prstGeom>
        </p:spPr>
        <p:txBody>
          <a:bodyPr wrap="square">
            <a:spAutoFit/>
          </a:bodyPr>
          <a:lstStyle/>
          <a:p>
            <a:r>
              <a:rPr lang="zh-CN" altLang="en-US" sz="2000" b="1" dirty="0" smtClean="0">
                <a:solidFill>
                  <a:schemeClr val="accent1"/>
                </a:solidFill>
                <a:latin typeface="方正兰亭黑_GBK"/>
                <a:ea typeface="方正兰亭黑_GBK"/>
              </a:rPr>
              <a:t>定义</a:t>
            </a:r>
            <a:endParaRPr lang="en-US" altLang="zh-CN" sz="2000" b="1" dirty="0" smtClean="0">
              <a:solidFill>
                <a:schemeClr val="accent1"/>
              </a:solidFill>
              <a:latin typeface="方正兰亭黑_GBK"/>
              <a:ea typeface="方正兰亭黑_GBK"/>
            </a:endParaRPr>
          </a:p>
        </p:txBody>
      </p:sp>
      <p:sp>
        <p:nvSpPr>
          <p:cNvPr id="7" name="矩形 6"/>
          <p:cNvSpPr/>
          <p:nvPr/>
        </p:nvSpPr>
        <p:spPr>
          <a:xfrm>
            <a:off x="1371600" y="1211554"/>
            <a:ext cx="6770914" cy="307777"/>
          </a:xfrm>
          <a:prstGeom prst="rect">
            <a:avLst/>
          </a:prstGeom>
        </p:spPr>
        <p:txBody>
          <a:bodyPr wrap="square">
            <a:spAutoFit/>
          </a:bodyPr>
          <a:lstStyle/>
          <a:p>
            <a:r>
              <a:rPr lang="zh-CN" altLang="en-US" sz="1400" b="1" dirty="0" smtClean="0">
                <a:solidFill>
                  <a:schemeClr val="accent1">
                    <a:lumMod val="75000"/>
                  </a:schemeClr>
                </a:solidFill>
                <a:latin typeface="+mj-ea"/>
              </a:rPr>
              <a:t>当一个对象的内在状态改变时允许改变其行为，这个对象看起来像是改变了其类。</a:t>
            </a:r>
          </a:p>
        </p:txBody>
      </p:sp>
      <p:sp>
        <p:nvSpPr>
          <p:cNvPr id="8" name="矩形 7"/>
          <p:cNvSpPr/>
          <p:nvPr/>
        </p:nvSpPr>
        <p:spPr>
          <a:xfrm>
            <a:off x="1393371" y="1712297"/>
            <a:ext cx="6770914"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状态模式主要解决的是当控制一个对象状态的条件表达式过于复杂时的情况。把状态的判断逻辑转移到表示不同状态的一系列类中，可以把复杂的判断逻辑简化。</a:t>
            </a:r>
          </a:p>
        </p:txBody>
      </p:sp>
      <p:sp>
        <p:nvSpPr>
          <p:cNvPr id="9" name="矩形 8"/>
          <p:cNvSpPr/>
          <p:nvPr/>
        </p:nvSpPr>
        <p:spPr>
          <a:xfrm>
            <a:off x="1491342" y="2714301"/>
            <a:ext cx="6444343"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一个对象的行为取决于它的状态，并且它必须在运行时刻根据状态改变它的行为。</a:t>
            </a:r>
            <a:endParaRPr lang="en-US" altLang="zh-CN" sz="1400" dirty="0" smtClean="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一个操作中含有庞大的多分支结构，并且这些分支决定于对象的状态。</a:t>
            </a:r>
          </a:p>
        </p:txBody>
      </p:sp>
      <p:sp>
        <p:nvSpPr>
          <p:cNvPr id="10" name="矩形 9"/>
          <p:cNvSpPr/>
          <p:nvPr/>
        </p:nvSpPr>
        <p:spPr>
          <a:xfrm>
            <a:off x="489857" y="2775856"/>
            <a:ext cx="936172" cy="400110"/>
          </a:xfrm>
          <a:prstGeom prst="rect">
            <a:avLst/>
          </a:prstGeom>
        </p:spPr>
        <p:txBody>
          <a:bodyPr wrap="square">
            <a:spAutoFit/>
          </a:bodyPr>
          <a:lstStyle/>
          <a:p>
            <a:r>
              <a:rPr lang="zh-CN" altLang="en-US" sz="2000" b="1" dirty="0" smtClean="0">
                <a:solidFill>
                  <a:schemeClr val="accent1"/>
                </a:solidFill>
                <a:latin typeface="方正兰亭黑_GBK"/>
                <a:ea typeface="方正兰亭黑_GBK"/>
              </a:rPr>
              <a:t>场景</a:t>
            </a:r>
            <a:endParaRPr lang="en-US" altLang="zh-CN" sz="2000" b="1" dirty="0" smtClean="0">
              <a:solidFill>
                <a:schemeClr val="accent1"/>
              </a:solidFill>
              <a:latin typeface="方正兰亭黑_GBK"/>
              <a:ea typeface="方正兰亭黑_GBK"/>
            </a:endParaRPr>
          </a:p>
        </p:txBody>
      </p:sp>
      <p:sp>
        <p:nvSpPr>
          <p:cNvPr id="12" name="矩形 11"/>
          <p:cNvSpPr/>
          <p:nvPr/>
        </p:nvSpPr>
        <p:spPr>
          <a:xfrm>
            <a:off x="500743" y="3831771"/>
            <a:ext cx="936172" cy="400110"/>
          </a:xfrm>
          <a:prstGeom prst="rect">
            <a:avLst/>
          </a:prstGeom>
        </p:spPr>
        <p:txBody>
          <a:bodyPr wrap="square">
            <a:spAutoFit/>
          </a:bodyPr>
          <a:lstStyle/>
          <a:p>
            <a:r>
              <a:rPr lang="zh-CN" altLang="en-US" sz="2000" b="1" dirty="0" smtClean="0">
                <a:solidFill>
                  <a:schemeClr val="accent1"/>
                </a:solidFill>
                <a:latin typeface="方正兰亭黑_GBK"/>
                <a:ea typeface="方正兰亭黑_GBK"/>
              </a:rPr>
              <a:t>好处</a:t>
            </a:r>
            <a:endParaRPr lang="en-US" altLang="zh-CN" sz="2000" b="1" dirty="0" smtClean="0">
              <a:solidFill>
                <a:schemeClr val="accent1"/>
              </a:solidFill>
              <a:latin typeface="方正兰亭黑_GBK"/>
              <a:ea typeface="方正兰亭黑_GBK"/>
            </a:endParaRPr>
          </a:p>
        </p:txBody>
      </p:sp>
      <p:sp>
        <p:nvSpPr>
          <p:cNvPr id="13" name="矩形 12"/>
          <p:cNvSpPr/>
          <p:nvPr/>
        </p:nvSpPr>
        <p:spPr>
          <a:xfrm>
            <a:off x="1491343" y="3764713"/>
            <a:ext cx="6444343" cy="523220"/>
          </a:xfrm>
          <a:prstGeom prst="rect">
            <a:avLst/>
          </a:prstGeom>
        </p:spPr>
        <p:txBody>
          <a:bodyPr wrap="square">
            <a:spAutoFit/>
          </a:bodyPr>
          <a:lstStyle/>
          <a:p>
            <a:r>
              <a:rPr lang="zh-CN" altLang="en-US" sz="1400" dirty="0" smtClean="0">
                <a:solidFill>
                  <a:schemeClr val="accent1">
                    <a:lumMod val="75000"/>
                  </a:schemeClr>
                </a:solidFill>
                <a:latin typeface="+mj-ea"/>
                <a:ea typeface="+mj-ea"/>
              </a:rPr>
              <a:t>状态模式的好处是将与特定状态相关的行为局部化，并且将不同状态的行为分隔</a:t>
            </a:r>
            <a:endParaRPr lang="en-US" altLang="zh-CN" sz="1400" dirty="0">
              <a:solidFill>
                <a:schemeClr val="accent1">
                  <a:lumMod val="75000"/>
                </a:schemeClr>
              </a:solidFill>
              <a:latin typeface="+mj-ea"/>
              <a:ea typeface="+mj-ea"/>
            </a:endParaRPr>
          </a:p>
          <a:p>
            <a:r>
              <a:rPr lang="zh-CN" altLang="en-US" sz="1400" dirty="0" smtClean="0">
                <a:solidFill>
                  <a:schemeClr val="accent1">
                    <a:lumMod val="75000"/>
                  </a:schemeClr>
                </a:solidFill>
                <a:latin typeface="+mj-ea"/>
                <a:ea typeface="+mj-ea"/>
              </a:rPr>
              <a:t>开来。</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830</Words>
  <Application>Microsoft Office PowerPoint</Application>
  <PresentationFormat>全屏显示(16:9)</PresentationFormat>
  <Paragraphs>92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方正兰亭黑_GBK</vt:lpstr>
      <vt:lpstr>方正宋刻本秀楷简体</vt:lpstr>
      <vt:lpstr>宋体</vt:lpstr>
      <vt:lpstr>微软雅黑</vt:lpstr>
      <vt:lpstr>微软雅黑 Light</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zhangzh</dc:creator>
  <cp:keywords>http:/www.ypppt.com</cp:keywords>
  <dc:description>http://www.ypppt.com/</dc:description>
  <cp:lastModifiedBy>zhangzh</cp:lastModifiedBy>
  <cp:revision>1488</cp:revision>
  <dcterms:created xsi:type="dcterms:W3CDTF">2016-04-24T15:52:00Z</dcterms:created>
  <dcterms:modified xsi:type="dcterms:W3CDTF">2017-10-20T06:06:32Z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