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04" r:id="rId2"/>
    <p:sldId id="306" r:id="rId3"/>
    <p:sldId id="305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81"/>
    <p:restoredTop sz="94666"/>
  </p:normalViewPr>
  <p:slideViewPr>
    <p:cSldViewPr snapToGrid="0">
      <p:cViewPr varScale="1">
        <p:scale>
          <a:sx n="111" d="100"/>
          <a:sy n="111" d="100"/>
        </p:scale>
        <p:origin x="1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07653-4216-8E49-9686-9E05C3BF7389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A9F86-FD76-1141-8C9A-665AA67A2B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23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E0336-9464-3E54-B1DC-F687C21DB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48B9B7-35DB-0C05-ABD4-FF1CAB019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B0CFAB-C533-8E2E-258C-947D17C2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9D68-8272-2748-BA00-45D001A31B1E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4B1FD9-6FF9-6D87-D2D5-DD645393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37B5CF-AB60-6AA5-0544-97082FA6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9177-B4ED-B54D-BFC8-74DE727F78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16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DC1E25-8E2A-BB90-8ECC-38FB36BB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AAF637-93FB-BBF8-C315-B73050F5D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BB3154-59A9-F2E1-4BCF-7D41BC2E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9D68-8272-2748-BA00-45D001A31B1E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78453D-1DA4-76A4-6F8C-6394685A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E03451-4A6D-AA48-8622-4A5432F1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9177-B4ED-B54D-BFC8-74DE727F78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89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45D76A-C97E-C38F-37D6-1E55F256E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F0754D-B4A9-58B0-5B98-D27BD9BB9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D57DB0-53BF-9F47-5DF4-6AF9EB2D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9D68-8272-2748-BA00-45D001A31B1E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915CDD-34F8-88F0-5681-C00ABDE4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2C2F56-7D65-1961-18C0-72CD6042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9177-B4ED-B54D-BFC8-74DE727F78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9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4E862B-0E3E-33E2-E651-22D20BBC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E17B4F-7460-936C-8FC1-13CBB8484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44FE18-A724-4F8B-A5E7-8EDDD3B9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9D68-8272-2748-BA00-45D001A31B1E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B3D9C4-D916-6E76-EA8B-79C40A71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02E695-7AAE-0640-C510-D7BC775B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9177-B4ED-B54D-BFC8-74DE727F78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53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4C8AC0-62E8-DE0F-0681-5D6FACAC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966D4-ED45-DB2D-2A0D-0064AC9A3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4F5196-4AF2-F3B9-FDA8-1A8EB0DF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9D68-8272-2748-BA00-45D001A31B1E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A89CF0-A735-73DF-9619-1F866CDD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8524E3-3D4A-A914-D756-EA33B883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9177-B4ED-B54D-BFC8-74DE727F78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03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81613-52B5-CDCF-5F54-392DA9B9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80BF15-429E-4D0F-641E-0823BF519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BB67D8-B3D8-E810-9257-22BBF9467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9DF6A8-6617-768D-2965-400983BE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9D68-8272-2748-BA00-45D001A31B1E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71DBE4-E934-CF7B-97C1-F9E0B7DD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5547C9-D2A2-E08C-A4FA-147F86EF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9177-B4ED-B54D-BFC8-74DE727F78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23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20E95-CCD0-5544-32FC-512F6A70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EB11F8-AF17-B699-6159-970F02000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BA522A-76D5-E4C8-FB6A-D4FC8BBB7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0E2CC6-4EB6-809E-0976-8AB1AFDD0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5717FA-CEDC-3408-12AE-8E3E26164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74D99EB-8459-AA0D-DFAD-FCAF6FF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9D68-8272-2748-BA00-45D001A31B1E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05AC33A-43A8-6000-BDF5-3FB9483C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E1ED2A-07F4-55DC-89CC-E27B4404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9177-B4ED-B54D-BFC8-74DE727F78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66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24D6E-C873-D8AE-DFB4-191DF52B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15FBF2F-FD10-1EDA-DDCC-266C371E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9D68-8272-2748-BA00-45D001A31B1E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85EA303-D938-584A-94D7-7CD0C769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CB0F90-0527-76DA-90A5-0C6B5ADE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9177-B4ED-B54D-BFC8-74DE727F78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75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971F7B4-E02A-B5C9-F1C7-83FDAFF5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9D68-8272-2748-BA00-45D001A31B1E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52A822-94EA-E9AC-2465-100B9025D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78402B-1FED-A30A-1F86-C7950E4E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9177-B4ED-B54D-BFC8-74DE727F78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93C49-88CE-7B92-262D-B1CCB540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4B8336-8B6A-5F2D-7530-ECFE4C84E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13C0CC-B631-5D61-D368-404838921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B7C121-353D-A2DC-D33E-7B6AF128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9D68-8272-2748-BA00-45D001A31B1E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0F99BC-B327-2EB2-2E7A-EC6C1C91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28A28B-F5D5-83DD-DA66-A34E212B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9177-B4ED-B54D-BFC8-74DE727F78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92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794BA2-4981-B114-B754-6D04F1A0A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11E064-231B-45A0-CA5B-CAD0AC91C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5C30FF-66CA-1796-026C-87746D732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4ACED4-80AA-5404-F8E9-93CE7573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9D68-8272-2748-BA00-45D001A31B1E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27CF9B-257D-18E9-A99E-17044E3D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A89202-628A-DC6A-F861-D91E9FBE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9177-B4ED-B54D-BFC8-74DE727F78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36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B83660E-6368-017F-7DFE-05FE849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7FF690-A419-A958-F16B-6361071B1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CBDD20-1F74-9A47-2353-89400A7F7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69D68-8272-2748-BA00-45D001A31B1E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8D2C55-A55F-C2FF-13FB-0A4128025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87FDAC-70F4-8E42-72C7-13E3D9459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69177-B4ED-B54D-BFC8-74DE727F78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03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______.xlsx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EB3F8A8-2F65-EFAA-5270-FF2030C2C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847755"/>
              </p:ext>
            </p:extLst>
          </p:nvPr>
        </p:nvGraphicFramePr>
        <p:xfrm>
          <a:off x="-24798" y="125827"/>
          <a:ext cx="12241595" cy="378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405">
                  <a:extLst>
                    <a:ext uri="{9D8B030D-6E8A-4147-A177-3AD203B41FA5}">
                      <a16:colId xmlns:a16="http://schemas.microsoft.com/office/drawing/2014/main" val="2044736305"/>
                    </a:ext>
                  </a:extLst>
                </a:gridCol>
                <a:gridCol w="1844993">
                  <a:extLst>
                    <a:ext uri="{9D8B030D-6E8A-4147-A177-3AD203B41FA5}">
                      <a16:colId xmlns:a16="http://schemas.microsoft.com/office/drawing/2014/main" val="2913567209"/>
                    </a:ext>
                  </a:extLst>
                </a:gridCol>
                <a:gridCol w="2571906">
                  <a:extLst>
                    <a:ext uri="{9D8B030D-6E8A-4147-A177-3AD203B41FA5}">
                      <a16:colId xmlns:a16="http://schemas.microsoft.com/office/drawing/2014/main" val="3370077531"/>
                    </a:ext>
                  </a:extLst>
                </a:gridCol>
                <a:gridCol w="2604805">
                  <a:extLst>
                    <a:ext uri="{9D8B030D-6E8A-4147-A177-3AD203B41FA5}">
                      <a16:colId xmlns:a16="http://schemas.microsoft.com/office/drawing/2014/main" val="1508554850"/>
                    </a:ext>
                  </a:extLst>
                </a:gridCol>
                <a:gridCol w="4646486">
                  <a:extLst>
                    <a:ext uri="{9D8B030D-6E8A-4147-A177-3AD203B41FA5}">
                      <a16:colId xmlns:a16="http://schemas.microsoft.com/office/drawing/2014/main" val="225383562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Times" pitchFamily="2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Times" pitchFamily="2" charset="0"/>
                        </a:rPr>
                        <a:t>Age grouped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Times" pitchFamily="2" charset="0"/>
                        </a:rPr>
                        <a:t>by median </a:t>
                      </a:r>
                      <a:endParaRPr kumimoji="1" lang="ja-JP" altLang="en-US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Times" pitchFamily="2" charset="0"/>
                        </a:rPr>
                        <a:t>Age grouped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Times" pitchFamily="2" charset="0"/>
                        </a:rPr>
                        <a:t>by 40-60 </a:t>
                      </a:r>
                      <a:r>
                        <a:rPr kumimoji="1" lang="en-US" altLang="ja-JP" dirty="0" err="1">
                          <a:latin typeface="Times" pitchFamily="2" charset="0"/>
                        </a:rPr>
                        <a:t>yr</a:t>
                      </a:r>
                      <a:r>
                        <a:rPr kumimoji="1" lang="en-US" altLang="ja-JP" dirty="0">
                          <a:latin typeface="Times" pitchFamily="2" charset="0"/>
                        </a:rPr>
                        <a:t> old</a:t>
                      </a:r>
                      <a:endParaRPr kumimoji="1" lang="ja-JP" altLang="en-US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Times" pitchFamily="2" charset="0"/>
                        </a:rPr>
                        <a:t>Combine median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Times" pitchFamily="2" charset="0"/>
                        </a:rPr>
                        <a:t>&amp; 40-60</a:t>
                      </a:r>
                      <a:endParaRPr kumimoji="1" lang="ja-JP" altLang="en-US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6429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Times" pitchFamily="2" charset="0"/>
                        </a:rPr>
                        <a:t>Tissue level</a:t>
                      </a:r>
                      <a:endParaRPr kumimoji="1" lang="ja-JP" altLang="en-US" sz="1400">
                        <a:latin typeface="Times" pitchFamily="2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Times" pitchFamily="2" charset="0"/>
                        </a:rPr>
                        <a:t>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Times" pitchFamily="2" charset="0"/>
                        </a:rPr>
                        <a:t>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1071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Times" pitchFamily="2" charset="0"/>
                        </a:rPr>
                        <a:t>Tissue-</a:t>
                      </a:r>
                      <a:r>
                        <a:rPr kumimoji="1" lang="en-US" altLang="ja-JP" sz="1400" dirty="0" err="1">
                          <a:latin typeface="Times" pitchFamily="2" charset="0"/>
                        </a:rPr>
                        <a:t>cellType</a:t>
                      </a:r>
                      <a:r>
                        <a:rPr kumimoji="1" lang="en-US" altLang="ja-JP" sz="1400" dirty="0">
                          <a:latin typeface="Times" pitchFamily="2" charset="0"/>
                        </a:rPr>
                        <a:t> level</a:t>
                      </a:r>
                      <a:endParaRPr kumimoji="1" lang="ja-JP" altLang="en-US" sz="1400">
                        <a:latin typeface="Times" pitchFamily="2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Times" pitchFamily="2" charset="0"/>
                        </a:rPr>
                        <a:t>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Times" pitchFamily="2" charset="0"/>
                        </a:rPr>
                        <a:t>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>
                          <a:latin typeface="Times" pitchFamily="2" charset="0"/>
                        </a:rPr>
                        <a:t>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777273"/>
                  </a:ext>
                </a:extLst>
              </a:tr>
              <a:tr h="320040">
                <a:tc rowSpan="7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Times" pitchFamily="2" charset="0"/>
                        </a:rPr>
                        <a:t>Files</a:t>
                      </a:r>
                      <a:endParaRPr kumimoji="1" lang="ja-JP" altLang="en-US" sz="1400">
                        <a:latin typeface="Times" pitchFamily="2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Times" pitchFamily="2" charset="0"/>
                        </a:rPr>
                        <a:t>Gene * tissue/cell type</a:t>
                      </a:r>
                    </a:p>
                    <a:p>
                      <a:pPr algn="ctr"/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matrix</a:t>
                      </a:r>
                      <a:endParaRPr kumimoji="1" lang="ja-JP" altLang="en-US" sz="140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Times" pitchFamily="2" charset="0"/>
                        </a:rPr>
                        <a:t>gene-tissue(-</a:t>
                      </a:r>
                      <a:r>
                        <a:rPr kumimoji="1" lang="en-US" altLang="ja-JP" sz="1400" dirty="0" err="1">
                          <a:latin typeface="Times" pitchFamily="2" charset="0"/>
                        </a:rPr>
                        <a:t>cellType</a:t>
                      </a:r>
                      <a:r>
                        <a:rPr kumimoji="1" lang="en-US" altLang="ja-JP" sz="1400" dirty="0">
                          <a:latin typeface="Times" pitchFamily="2" charset="0"/>
                        </a:rPr>
                        <a:t>)_mtx.log2FC_old2young.txt</a:t>
                      </a:r>
                      <a:endParaRPr kumimoji="1" lang="ja-JP" altLang="en-US" sz="140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Times" pitchFamily="2" charset="0"/>
                        </a:rPr>
                        <a:t>all_log2FC.txt</a:t>
                      </a:r>
                      <a:endParaRPr kumimoji="1" lang="ja-JP" altLang="en-US" sz="140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084845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Times" pitchFamily="2" charset="0"/>
                        </a:rPr>
                        <a:t>gene-tissue(-</a:t>
                      </a:r>
                      <a:r>
                        <a:rPr kumimoji="1" lang="en-US" altLang="ja-JP" sz="1400" dirty="0" err="1">
                          <a:latin typeface="Times" pitchFamily="2" charset="0"/>
                        </a:rPr>
                        <a:t>cellType</a:t>
                      </a:r>
                      <a:r>
                        <a:rPr kumimoji="1" lang="en-US" altLang="ja-JP" sz="1400" dirty="0">
                          <a:latin typeface="Times" pitchFamily="2" charset="0"/>
                        </a:rPr>
                        <a:t>)_mtx.log10P_greaterSide.txt</a:t>
                      </a:r>
                      <a:endParaRPr kumimoji="1" lang="ja-JP" altLang="en-US" sz="140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Times" pitchFamily="2" charset="0"/>
                        </a:rPr>
                        <a:t>all_log10P.txt</a:t>
                      </a:r>
                      <a:endParaRPr kumimoji="1" lang="ja-JP" altLang="en-US" sz="140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757613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Times" pitchFamily="2" charset="0"/>
                        </a:rPr>
                        <a:t>Gene * gene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matrix</a:t>
                      </a:r>
                    </a:p>
                    <a:p>
                      <a:pPr algn="ctr"/>
                      <a:r>
                        <a:rPr kumimoji="1" lang="en-US" altLang="ja-JP" sz="1400" dirty="0">
                          <a:latin typeface="Times" pitchFamily="2" charset="0"/>
                        </a:rPr>
                        <a:t>(for gene pairs, )</a:t>
                      </a:r>
                      <a:endParaRPr kumimoji="1" lang="ja-JP" altLang="en-US" sz="140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solidFill>
                            <a:srgbClr val="0432FF"/>
                          </a:solidFill>
                          <a:latin typeface="Times" pitchFamily="2" charset="0"/>
                        </a:rPr>
                        <a:t>allGenePairs_binMeanPearsonCor_mtx_pLT0.2_1ageGrpGE50genes</a:t>
                      </a:r>
                      <a:endParaRPr kumimoji="1" lang="ja-JP" altLang="en-US" sz="1400">
                        <a:solidFill>
                          <a:srgbClr val="0432FF"/>
                        </a:solidFill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Times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kumimoji="1" lang="ja-JP" altLang="en-US" sz="140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029707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solidFill>
                            <a:srgbClr val="0432FF"/>
                          </a:solidFill>
                          <a:latin typeface="Times" pitchFamily="2" charset="0"/>
                        </a:rPr>
                        <a:t>allGenePairs_commonCellNum_mtx_pLT0.2_1ageGrpGE50genes</a:t>
                      </a:r>
                      <a:endParaRPr kumimoji="1" lang="ja-JP" altLang="en-US" sz="1400">
                        <a:solidFill>
                          <a:srgbClr val="0432FF"/>
                        </a:solidFill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65808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list</a:t>
                      </a:r>
                      <a:endParaRPr kumimoji="1" lang="ja-JP" altLang="en-US" sz="140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Times" pitchFamily="2" charset="0"/>
                        </a:rPr>
                        <a:t>old2young_list.log2FC_t-test_cellNum.txt</a:t>
                      </a:r>
                      <a:endParaRPr kumimoji="1" lang="ja-JP" altLang="en-US" sz="140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35478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" pitchFamily="2" charset="0"/>
                        </a:rPr>
                        <a:t>agingMarkers-related_genePairCor_pLT0.2_1ageGrpGE50genes.txt</a:t>
                      </a:r>
                      <a:endParaRPr kumimoji="1" lang="ja-JP" altLang="en-US" sz="14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" pitchFamily="2" charset="0"/>
                        </a:rPr>
                        <a:t>allCor_agingMarkers-related_pLT0.2_1ageGrpGE50genes.txt</a:t>
                      </a:r>
                      <a:endParaRPr kumimoji="1" lang="ja-JP" altLang="en-US" sz="14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04007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" pitchFamily="2" charset="0"/>
                        </a:rPr>
                        <a:t>allCor_agingMarkers-related_pLT0.2_1ageGrpGE50genes.</a:t>
                      </a:r>
                    </a:p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" pitchFamily="2" charset="0"/>
                        </a:rPr>
                        <a:t>1ageGrpGE50commonCells.txt</a:t>
                      </a:r>
                      <a:endParaRPr kumimoji="1" lang="ja-JP" altLang="en-US" sz="14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499380"/>
                  </a:ext>
                </a:extLst>
              </a:tr>
            </a:tbl>
          </a:graphicData>
        </a:graphic>
      </p:graphicFrame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2FA05C9A-B997-29DA-B7C2-4DD58597A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65842"/>
              </p:ext>
            </p:extLst>
          </p:nvPr>
        </p:nvGraphicFramePr>
        <p:xfrm>
          <a:off x="-30867" y="4585612"/>
          <a:ext cx="12247664" cy="1407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7798">
                  <a:extLst>
                    <a:ext uri="{9D8B030D-6E8A-4147-A177-3AD203B41FA5}">
                      <a16:colId xmlns:a16="http://schemas.microsoft.com/office/drawing/2014/main" val="1258876156"/>
                    </a:ext>
                  </a:extLst>
                </a:gridCol>
                <a:gridCol w="3075196">
                  <a:extLst>
                    <a:ext uri="{9D8B030D-6E8A-4147-A177-3AD203B41FA5}">
                      <a16:colId xmlns:a16="http://schemas.microsoft.com/office/drawing/2014/main" val="4099258480"/>
                    </a:ext>
                  </a:extLst>
                </a:gridCol>
                <a:gridCol w="4184670">
                  <a:extLst>
                    <a:ext uri="{9D8B030D-6E8A-4147-A177-3AD203B41FA5}">
                      <a16:colId xmlns:a16="http://schemas.microsoft.com/office/drawing/2014/main" val="3660800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latin typeface="Times" pitchFamily="2" charset="0"/>
                        </a:rPr>
                        <a:t>Cell number file</a:t>
                      </a:r>
                      <a:endParaRPr kumimoji="1" lang="ja-JP" altLang="en-US">
                        <a:latin typeface="Times" pitchFamily="2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latin typeface="Times" pitchFamily="2" charset="0"/>
                        </a:rPr>
                        <a:t>Cell number group</a:t>
                      </a:r>
                      <a:endParaRPr kumimoji="1" lang="ja-JP" altLang="en-US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imes" pitchFamily="2" charset="0"/>
                        </a:rPr>
                        <a:t>Usage</a:t>
                      </a:r>
                      <a:endParaRPr kumimoji="1" lang="ja-JP" altLang="en-US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1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Times" pitchFamily="2" charset="0"/>
                        </a:rPr>
                        <a:t>old2young-cellType_list.log2FC_t-test_cellNum.txt</a:t>
                      </a:r>
                      <a:endParaRPr kumimoji="1" lang="ja-JP" altLang="en-US" sz="1400">
                        <a:latin typeface="Times" pitchFamily="2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Times" pitchFamily="2" charset="0"/>
                        </a:rPr>
                        <a:t>Raw cell number of each gene</a:t>
                      </a:r>
                      <a:endParaRPr kumimoji="1" lang="ja-JP" altLang="en-US" sz="140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Times" pitchFamily="2" charset="0"/>
                        </a:rPr>
                        <a:t>Filters with a minimum of 50 cells per age group are used for calculating the correlation coefficient. </a:t>
                      </a:r>
                      <a:endParaRPr kumimoji="1" lang="ja-JP" altLang="en-US" sz="140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597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rgbClr val="0432FF"/>
                          </a:solidFill>
                          <a:latin typeface="Times" pitchFamily="2" charset="0"/>
                        </a:rPr>
                        <a:t>allGenePairs_commonCellNum_mtx_pLT0.2_1ageGrpGE50genes</a:t>
                      </a:r>
                      <a:endParaRPr kumimoji="1" lang="ja-JP" altLang="en-US" sz="1400">
                        <a:solidFill>
                          <a:srgbClr val="0432FF"/>
                        </a:solidFill>
                        <a:latin typeface="Times" pitchFamily="2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Times" pitchFamily="2" charset="0"/>
                        </a:rPr>
                        <a:t>Common cell number of two genes</a:t>
                      </a:r>
                      <a:endParaRPr kumimoji="1" lang="ja-JP" altLang="en-US" sz="140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Times" pitchFamily="2" charset="0"/>
                        </a:rPr>
                        <a:t>The minimum requirement for valid correlations is the use of filters with a minimum of 50 cells per age group.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166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90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2BDBB31-EDA3-513D-86FA-77781C9CD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5" y="1863724"/>
            <a:ext cx="10747194" cy="43287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B55E21-A390-8D86-187F-3D96D1613CAB}"/>
              </a:ext>
            </a:extLst>
          </p:cNvPr>
          <p:cNvSpPr txBox="1"/>
          <p:nvPr/>
        </p:nvSpPr>
        <p:spPr>
          <a:xfrm>
            <a:off x="-1" y="0"/>
            <a:ext cx="8727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ja-JP" sz="1800" dirty="0">
                <a:latin typeface="Times" pitchFamily="2" charset="0"/>
              </a:rPr>
              <a:t>old2young_list.log2FC_t-test_cellNum.txt</a:t>
            </a:r>
            <a:endParaRPr kumimoji="1" lang="ja-JP" altLang="en-US" sz="180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6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2E1A02-E73A-5399-0859-C8E5AE3B665F}"/>
              </a:ext>
            </a:extLst>
          </p:cNvPr>
          <p:cNvSpPr txBox="1"/>
          <p:nvPr/>
        </p:nvSpPr>
        <p:spPr>
          <a:xfrm>
            <a:off x="-1" y="0"/>
            <a:ext cx="8727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ja-JP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rPr>
              <a:t>agingMarkers-related_genePairCor_pLT0.2_1ageGrpGE50genes.txt</a:t>
            </a:r>
            <a:endParaRPr kumimoji="1" lang="ja-JP" altLang="en-US" sz="1800">
              <a:solidFill>
                <a:schemeClr val="tx1">
                  <a:lumMod val="50000"/>
                  <a:lumOff val="50000"/>
                </a:schemeClr>
              </a:solidFill>
              <a:latin typeface="Times" pitchFamily="2" charset="0"/>
            </a:endParaRPr>
          </a:p>
        </p:txBody>
      </p:sp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7713CE7D-F1A2-93ED-0A17-74B4201E44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978654"/>
              </p:ext>
            </p:extLst>
          </p:nvPr>
        </p:nvGraphicFramePr>
        <p:xfrm>
          <a:off x="2668969" y="369332"/>
          <a:ext cx="6451882" cy="6425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シート" r:id="rId2" imgW="12839700" imgH="12788900" progId="Excel.Sheet.12">
                  <p:embed/>
                </p:oleObj>
              </mc:Choice>
              <mc:Fallback>
                <p:oleObj name="シート" r:id="rId2" imgW="12839700" imgH="12788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68969" y="369332"/>
                        <a:ext cx="6451882" cy="6425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391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216</Words>
  <Application>Microsoft Macintosh PowerPoint</Application>
  <PresentationFormat>ワイド画面</PresentationFormat>
  <Paragraphs>41</Paragraphs>
  <Slides>3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Times</vt:lpstr>
      <vt:lpstr>Office テーマ</vt:lpstr>
      <vt:lpstr>Microsoft Excel ワークシート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一葦 凌</dc:creator>
  <cp:lastModifiedBy>Yiwei LING</cp:lastModifiedBy>
  <cp:revision>171</cp:revision>
  <dcterms:created xsi:type="dcterms:W3CDTF">2023-04-03T02:47:41Z</dcterms:created>
  <dcterms:modified xsi:type="dcterms:W3CDTF">2023-06-26T07:57:51Z</dcterms:modified>
</cp:coreProperties>
</file>