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3" r:id="rId5"/>
    <p:sldId id="264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09" autoAdjust="0"/>
  </p:normalViewPr>
  <p:slideViewPr>
    <p:cSldViewPr snapToGrid="0">
      <p:cViewPr varScale="1">
        <p:scale>
          <a:sx n="102" d="100"/>
          <a:sy n="102" d="100"/>
        </p:scale>
        <p:origin x="-27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A3B32-6CC7-4EAF-AFF5-1BF9E3F074EF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D5DF5-A9FE-43FD-BE9F-4130C1F7C3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94415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D5DF5-A9FE-43FD-BE9F-4130C1F7C39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495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D5DF5-A9FE-43FD-BE9F-4130C1F7C39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9016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138E-5DCF-4427-B81A-CB317F5E5DFC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8255-64D8-4E2A-9E31-3258F06BA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589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138E-5DCF-4427-B81A-CB317F5E5DFC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8255-64D8-4E2A-9E31-3258F06BA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0535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138E-5DCF-4427-B81A-CB317F5E5DFC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8255-64D8-4E2A-9E31-3258F06BA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80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138E-5DCF-4427-B81A-CB317F5E5DFC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8255-64D8-4E2A-9E31-3258F06BA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782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138E-5DCF-4427-B81A-CB317F5E5DFC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8255-64D8-4E2A-9E31-3258F06BA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102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138E-5DCF-4427-B81A-CB317F5E5DFC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8255-64D8-4E2A-9E31-3258F06BA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407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138E-5DCF-4427-B81A-CB317F5E5DFC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8255-64D8-4E2A-9E31-3258F06BA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5167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138E-5DCF-4427-B81A-CB317F5E5DFC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8255-64D8-4E2A-9E31-3258F06BA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9341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138E-5DCF-4427-B81A-CB317F5E5DFC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8255-64D8-4E2A-9E31-3258F06BA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8240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138E-5DCF-4427-B81A-CB317F5E5DFC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8255-64D8-4E2A-9E31-3258F06BA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087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138E-5DCF-4427-B81A-CB317F5E5DFC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8255-64D8-4E2A-9E31-3258F06BA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2728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138E-5DCF-4427-B81A-CB317F5E5DFC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B8255-64D8-4E2A-9E31-3258F06BA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203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客户感知方案介绍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2017-03-20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1040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/>
          <p:cNvSpPr/>
          <p:nvPr/>
        </p:nvSpPr>
        <p:spPr>
          <a:xfrm>
            <a:off x="422033" y="4555590"/>
            <a:ext cx="3390314" cy="1544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5037175" y="1788751"/>
            <a:ext cx="2982917" cy="43113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730329" y="4726748"/>
            <a:ext cx="717452" cy="4634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xxx.js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534444" y="2152359"/>
            <a:ext cx="20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客户端浏览器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5354627" y="2616597"/>
            <a:ext cx="2426678" cy="2377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534444" y="2842952"/>
            <a:ext cx="20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合作站点页面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5723166" y="3545064"/>
            <a:ext cx="1650141" cy="10269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iframe</a:t>
            </a:r>
            <a:endParaRPr lang="en-US" altLang="zh-CN" dirty="0"/>
          </a:p>
          <a:p>
            <a:pPr algn="ctr"/>
            <a:r>
              <a:rPr lang="zh-CN" altLang="en-US" dirty="0"/>
              <a:t>（隐藏）</a:t>
            </a:r>
          </a:p>
        </p:txBody>
      </p:sp>
      <p:cxnSp>
        <p:nvCxnSpPr>
          <p:cNvPr id="4" name="直接箭头连接符 3"/>
          <p:cNvCxnSpPr>
            <a:cxnSpLocks/>
            <a:stCxn id="23" idx="3"/>
            <a:endCxn id="2" idx="1"/>
          </p:cNvCxnSpPr>
          <p:nvPr/>
        </p:nvCxnSpPr>
        <p:spPr>
          <a:xfrm flipV="1">
            <a:off x="2447781" y="4058534"/>
            <a:ext cx="3275385" cy="89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箭头: 上 8"/>
          <p:cNvSpPr/>
          <p:nvPr/>
        </p:nvSpPr>
        <p:spPr>
          <a:xfrm>
            <a:off x="6303390" y="4352574"/>
            <a:ext cx="140588" cy="1269663"/>
          </a:xfrm>
          <a:prstGeom prst="upArrow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上 23"/>
          <p:cNvSpPr/>
          <p:nvPr/>
        </p:nvSpPr>
        <p:spPr>
          <a:xfrm rot="10800000">
            <a:off x="6666796" y="4352571"/>
            <a:ext cx="140588" cy="1269663"/>
          </a:xfrm>
          <a:prstGeom prst="upArrow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95135" y="5685441"/>
            <a:ext cx="162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>
            <a:off x="422033" y="1788751"/>
            <a:ext cx="3390314" cy="21819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858132" y="2405583"/>
            <a:ext cx="2461846" cy="1332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434907" y="3179302"/>
            <a:ext cx="1308294" cy="3657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Js</a:t>
            </a:r>
            <a:r>
              <a:rPr lang="zh-CN" altLang="en-US" dirty="0"/>
              <a:t>代码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41012" y="2616598"/>
            <a:ext cx="209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合作站点页面</a:t>
            </a:r>
          </a:p>
        </p:txBody>
      </p:sp>
      <p:cxnSp>
        <p:nvCxnSpPr>
          <p:cNvPr id="30" name="直接箭头连接符 29"/>
          <p:cNvCxnSpPr>
            <a:cxnSpLocks/>
            <a:stCxn id="28" idx="2"/>
          </p:cNvCxnSpPr>
          <p:nvPr/>
        </p:nvCxnSpPr>
        <p:spPr>
          <a:xfrm>
            <a:off x="2089054" y="3545064"/>
            <a:ext cx="1" cy="1153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stCxn id="11" idx="1"/>
            <a:endCxn id="27" idx="3"/>
          </p:cNvCxnSpPr>
          <p:nvPr/>
        </p:nvCxnSpPr>
        <p:spPr>
          <a:xfrm flipH="1" flipV="1">
            <a:off x="3319978" y="3071585"/>
            <a:ext cx="2034649" cy="733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12058" y="1949988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合作站点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</a:p>
        </p:txBody>
      </p:sp>
      <p:cxnSp>
        <p:nvCxnSpPr>
          <p:cNvPr id="18" name="直接箭头连接符 17"/>
          <p:cNvCxnSpPr>
            <a:cxnSpLocks/>
            <a:endCxn id="16" idx="3"/>
          </p:cNvCxnSpPr>
          <p:nvPr/>
        </p:nvCxnSpPr>
        <p:spPr>
          <a:xfrm flipH="1">
            <a:off x="3812347" y="4443605"/>
            <a:ext cx="1925120" cy="8842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接点 19"/>
          <p:cNvSpPr/>
          <p:nvPr/>
        </p:nvSpPr>
        <p:spPr>
          <a:xfrm>
            <a:off x="4318784" y="3299548"/>
            <a:ext cx="372795" cy="37569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流程图: 接点 33"/>
          <p:cNvSpPr/>
          <p:nvPr/>
        </p:nvSpPr>
        <p:spPr>
          <a:xfrm>
            <a:off x="1916724" y="4067908"/>
            <a:ext cx="372795" cy="37569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流程图: 接点 34"/>
          <p:cNvSpPr/>
          <p:nvPr/>
        </p:nvSpPr>
        <p:spPr>
          <a:xfrm>
            <a:off x="4311514" y="4208492"/>
            <a:ext cx="372795" cy="37569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流程图: 接点 36"/>
          <p:cNvSpPr/>
          <p:nvPr/>
        </p:nvSpPr>
        <p:spPr>
          <a:xfrm>
            <a:off x="6387797" y="4830249"/>
            <a:ext cx="323965" cy="37569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9" name="流程图: 接点 38"/>
          <p:cNvSpPr/>
          <p:nvPr/>
        </p:nvSpPr>
        <p:spPr>
          <a:xfrm>
            <a:off x="4314422" y="4825498"/>
            <a:ext cx="372795" cy="37569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781912" y="314623"/>
            <a:ext cx="8595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客户感知方案流程介绍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094938" y="5635715"/>
            <a:ext cx="2096085" cy="3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NGINX</a:t>
            </a:r>
            <a:r>
              <a:rPr lang="zh-CN" altLang="en-US" dirty="0"/>
              <a:t>服务器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326861" y="2088588"/>
            <a:ext cx="35970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合作站点页面内有一段</a:t>
            </a:r>
            <a:r>
              <a:rPr lang="en-US" altLang="zh-CN" dirty="0" err="1"/>
              <a:t>js</a:t>
            </a:r>
            <a:r>
              <a:rPr lang="zh-CN" altLang="en-US" dirty="0"/>
              <a:t>代码的引用，指向我们</a:t>
            </a:r>
            <a:r>
              <a:rPr lang="en-US" altLang="zh-CN" dirty="0"/>
              <a:t>Nginx</a:t>
            </a:r>
            <a:r>
              <a:rPr lang="zh-CN" altLang="en-US" dirty="0"/>
              <a:t>服务器内一个</a:t>
            </a:r>
            <a:r>
              <a:rPr lang="en-US" altLang="zh-CN" dirty="0"/>
              <a:t>xxx.js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用户访问合作站点页面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页面打开时，会加载</a:t>
            </a:r>
            <a:r>
              <a:rPr lang="en-US" altLang="zh-CN" dirty="0"/>
              <a:t>xxx.js</a:t>
            </a:r>
            <a:r>
              <a:rPr lang="zh-CN" altLang="en-US" dirty="0"/>
              <a:t>文件。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xxx.js</a:t>
            </a:r>
            <a:r>
              <a:rPr lang="zh-CN" altLang="en-US" dirty="0"/>
              <a:t>文件在客户端生成一个隐藏的</a:t>
            </a:r>
            <a:r>
              <a:rPr lang="en-US" altLang="zh-CN" dirty="0" err="1"/>
              <a:t>iframe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Iframe</a:t>
            </a:r>
            <a:r>
              <a:rPr lang="zh-CN" altLang="en-US" dirty="0"/>
              <a:t>与宿主机通讯，获取宿主机的基本信息，以及帆布指纹信息。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Iframe</a:t>
            </a:r>
            <a:r>
              <a:rPr lang="zh-CN" altLang="en-US" dirty="0"/>
              <a:t>将获取的信息传入</a:t>
            </a:r>
            <a:r>
              <a:rPr lang="en-US" altLang="zh-CN" dirty="0"/>
              <a:t>Nginx</a:t>
            </a:r>
            <a:r>
              <a:rPr lang="zh-CN" altLang="en-US" dirty="0"/>
              <a:t>服务器。</a:t>
            </a:r>
          </a:p>
        </p:txBody>
      </p:sp>
    </p:spTree>
    <p:extLst>
      <p:ext uri="{BB962C8B-B14F-4D97-AF65-F5344CB8AC3E}">
        <p14:creationId xmlns:p14="http://schemas.microsoft.com/office/powerpoint/2010/main" xmlns="" val="356882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/>
          <p:cNvSpPr/>
          <p:nvPr/>
        </p:nvSpPr>
        <p:spPr>
          <a:xfrm>
            <a:off x="3695676" y="1866013"/>
            <a:ext cx="2013171" cy="2728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563593" y="1215616"/>
            <a:ext cx="2291297" cy="3617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324471" y="2110073"/>
            <a:ext cx="717452" cy="510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xxx.js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80580" y="1442488"/>
            <a:ext cx="16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客户端浏览器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800428" y="1942608"/>
            <a:ext cx="1864028" cy="2024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88040" y="2132771"/>
            <a:ext cx="158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合作站点页面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1090903" y="2619838"/>
            <a:ext cx="1267539" cy="10269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iframe</a:t>
            </a:r>
            <a:endParaRPr lang="en-US" altLang="zh-CN" dirty="0"/>
          </a:p>
          <a:p>
            <a:pPr algn="ctr"/>
            <a:r>
              <a:rPr lang="zh-CN" altLang="en-US" dirty="0"/>
              <a:t>（隐藏）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712393" y="3044186"/>
            <a:ext cx="1979739" cy="3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NGINX</a:t>
            </a:r>
            <a:r>
              <a:rPr lang="zh-CN" altLang="en-US" dirty="0"/>
              <a:t>服务器</a:t>
            </a:r>
          </a:p>
        </p:txBody>
      </p:sp>
      <p:cxnSp>
        <p:nvCxnSpPr>
          <p:cNvPr id="5" name="直接箭头连接符 4"/>
          <p:cNvCxnSpPr>
            <a:cxnSpLocks/>
            <a:stCxn id="23" idx="1"/>
          </p:cNvCxnSpPr>
          <p:nvPr/>
        </p:nvCxnSpPr>
        <p:spPr>
          <a:xfrm flipH="1">
            <a:off x="2329866" y="2365318"/>
            <a:ext cx="1994605" cy="50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cxnSpLocks/>
            <a:endCxn id="16" idx="1"/>
          </p:cNvCxnSpPr>
          <p:nvPr/>
        </p:nvCxnSpPr>
        <p:spPr>
          <a:xfrm flipV="1">
            <a:off x="2375157" y="3230427"/>
            <a:ext cx="1320519" cy="1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6451525" y="1866014"/>
            <a:ext cx="1885072" cy="27288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ZeroMQ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Jersey Standalone server</a:t>
            </a:r>
          </a:p>
          <a:p>
            <a:pPr algn="ctr"/>
            <a:r>
              <a:rPr lang="zh-CN" altLang="en-US" dirty="0"/>
              <a:t>（发布者）</a:t>
            </a:r>
          </a:p>
        </p:txBody>
      </p:sp>
      <p:sp>
        <p:nvSpPr>
          <p:cNvPr id="25" name="矩形: 圆角 24"/>
          <p:cNvSpPr/>
          <p:nvPr/>
        </p:nvSpPr>
        <p:spPr>
          <a:xfrm>
            <a:off x="9235439" y="1144905"/>
            <a:ext cx="2349305" cy="13959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: 圆角 40"/>
          <p:cNvSpPr/>
          <p:nvPr/>
        </p:nvSpPr>
        <p:spPr>
          <a:xfrm>
            <a:off x="9235439" y="3436736"/>
            <a:ext cx="2349305" cy="13959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" name="直接箭头连接符 42"/>
          <p:cNvCxnSpPr>
            <a:cxnSpLocks/>
            <a:stCxn id="16" idx="3"/>
            <a:endCxn id="17" idx="1"/>
          </p:cNvCxnSpPr>
          <p:nvPr/>
        </p:nvCxnSpPr>
        <p:spPr>
          <a:xfrm>
            <a:off x="5708847" y="3230427"/>
            <a:ext cx="7426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cxnSpLocks/>
            <a:stCxn id="17" idx="3"/>
            <a:endCxn id="25" idx="1"/>
          </p:cNvCxnSpPr>
          <p:nvPr/>
        </p:nvCxnSpPr>
        <p:spPr>
          <a:xfrm flipV="1">
            <a:off x="8336597" y="1842869"/>
            <a:ext cx="898842" cy="138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cxnSpLocks/>
            <a:stCxn id="17" idx="3"/>
            <a:endCxn id="41" idx="1"/>
          </p:cNvCxnSpPr>
          <p:nvPr/>
        </p:nvCxnSpPr>
        <p:spPr>
          <a:xfrm>
            <a:off x="8336597" y="3230428"/>
            <a:ext cx="898842" cy="90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接点 54"/>
          <p:cNvSpPr/>
          <p:nvPr/>
        </p:nvSpPr>
        <p:spPr>
          <a:xfrm>
            <a:off x="3067579" y="2489937"/>
            <a:ext cx="372795" cy="37569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流程图: 接点 56"/>
          <p:cNvSpPr/>
          <p:nvPr/>
        </p:nvSpPr>
        <p:spPr>
          <a:xfrm>
            <a:off x="3024018" y="3049986"/>
            <a:ext cx="372795" cy="37569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8" name="流程图: 接点 57"/>
          <p:cNvSpPr/>
          <p:nvPr/>
        </p:nvSpPr>
        <p:spPr>
          <a:xfrm>
            <a:off x="5866060" y="3052468"/>
            <a:ext cx="372795" cy="37569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9" name="流程图: 接点 58"/>
          <p:cNvSpPr/>
          <p:nvPr/>
        </p:nvSpPr>
        <p:spPr>
          <a:xfrm>
            <a:off x="8633910" y="2331116"/>
            <a:ext cx="372795" cy="37569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0" name="流程图: 接点 59"/>
          <p:cNvSpPr/>
          <p:nvPr/>
        </p:nvSpPr>
        <p:spPr>
          <a:xfrm>
            <a:off x="8633910" y="3543159"/>
            <a:ext cx="372795" cy="37569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2243657" y="5255374"/>
            <a:ext cx="7990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Nginx</a:t>
            </a:r>
            <a:r>
              <a:rPr lang="zh-CN" altLang="en-US" dirty="0"/>
              <a:t>服务器在客户端生成一个</a:t>
            </a:r>
            <a:r>
              <a:rPr lang="en-US" altLang="zh-CN" dirty="0" err="1"/>
              <a:t>iframe</a:t>
            </a:r>
            <a:r>
              <a:rPr lang="zh-CN" altLang="en-US" dirty="0"/>
              <a:t>用来与宿主机进行通讯。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Iframe</a:t>
            </a:r>
            <a:r>
              <a:rPr lang="zh-CN" altLang="en-US" dirty="0"/>
              <a:t>与宿主机通讯，获取需要的宿主机基本信息。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Iframe</a:t>
            </a:r>
            <a:r>
              <a:rPr lang="zh-CN" altLang="en-US" dirty="0"/>
              <a:t>将获取的信息数据传入</a:t>
            </a:r>
            <a:r>
              <a:rPr lang="en-US" altLang="zh-CN" dirty="0"/>
              <a:t>Nginx</a:t>
            </a:r>
            <a:r>
              <a:rPr lang="zh-CN" altLang="en-US" dirty="0"/>
              <a:t>服务器。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Nginx</a:t>
            </a:r>
            <a:r>
              <a:rPr lang="zh-CN" altLang="en-US" dirty="0"/>
              <a:t>服务器数据转发到</a:t>
            </a:r>
            <a:r>
              <a:rPr lang="en-US" altLang="zh-CN" dirty="0" err="1"/>
              <a:t>ZeroMQ</a:t>
            </a:r>
            <a:r>
              <a:rPr lang="zh-CN" altLang="en-US" dirty="0"/>
              <a:t>的</a:t>
            </a:r>
            <a:r>
              <a:rPr lang="en-US" altLang="zh-CN" dirty="0"/>
              <a:t>Standalone Server</a:t>
            </a:r>
            <a:r>
              <a:rPr lang="zh-CN" altLang="en-US" dirty="0"/>
              <a:t>（发布者）。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两个</a:t>
            </a:r>
            <a:r>
              <a:rPr lang="en-US" altLang="zh-CN" dirty="0" err="1"/>
              <a:t>ZeroMQ</a:t>
            </a:r>
            <a:r>
              <a:rPr lang="zh-CN" altLang="en-US" dirty="0"/>
              <a:t>订阅者接收发布者的消息，并分别传入</a:t>
            </a:r>
            <a:r>
              <a:rPr lang="en-US" altLang="zh-CN" dirty="0"/>
              <a:t>HDFS</a:t>
            </a:r>
            <a:r>
              <a:rPr lang="zh-CN" altLang="en-US" dirty="0"/>
              <a:t>和</a:t>
            </a:r>
            <a:r>
              <a:rPr lang="en-US" altLang="zh-CN" dirty="0" err="1"/>
              <a:t>ElasticSearch</a:t>
            </a:r>
            <a:r>
              <a:rPr lang="zh-CN" altLang="en-US" dirty="0"/>
              <a:t>。</a:t>
            </a:r>
          </a:p>
        </p:txBody>
      </p:sp>
      <p:cxnSp>
        <p:nvCxnSpPr>
          <p:cNvPr id="70" name="直接箭头连接符 69"/>
          <p:cNvCxnSpPr>
            <a:cxnSpLocks/>
            <a:stCxn id="2" idx="2"/>
          </p:cNvCxnSpPr>
          <p:nvPr/>
        </p:nvCxnSpPr>
        <p:spPr>
          <a:xfrm flipH="1">
            <a:off x="1719351" y="3646778"/>
            <a:ext cx="5322" cy="759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流程图: 接点 73"/>
          <p:cNvSpPr/>
          <p:nvPr/>
        </p:nvSpPr>
        <p:spPr>
          <a:xfrm>
            <a:off x="1523760" y="3822130"/>
            <a:ext cx="372795" cy="37569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9363537" y="1854346"/>
            <a:ext cx="2073719" cy="556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HDFS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9363537" y="4143530"/>
            <a:ext cx="2073719" cy="556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9466663" y="1315874"/>
            <a:ext cx="188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ZeroMQ</a:t>
            </a:r>
            <a:r>
              <a:rPr lang="en-US" altLang="zh-CN" dirty="0"/>
              <a:t> </a:t>
            </a:r>
            <a:r>
              <a:rPr lang="zh-CN" altLang="en-US" dirty="0"/>
              <a:t>订阅者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9456968" y="3598047"/>
            <a:ext cx="188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ZeroMQ</a:t>
            </a:r>
            <a:r>
              <a:rPr lang="en-US" altLang="zh-CN" dirty="0"/>
              <a:t> </a:t>
            </a:r>
            <a:r>
              <a:rPr lang="zh-CN" altLang="en-US" dirty="0"/>
              <a:t>订阅者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1781912" y="314623"/>
            <a:ext cx="8595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客户感知方案流程介绍</a:t>
            </a:r>
          </a:p>
        </p:txBody>
      </p:sp>
    </p:spTree>
    <p:extLst>
      <p:ext uri="{BB962C8B-B14F-4D97-AF65-F5344CB8AC3E}">
        <p14:creationId xmlns:p14="http://schemas.microsoft.com/office/powerpoint/2010/main" xmlns="" val="38018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81912" y="314623"/>
            <a:ext cx="8595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方案时序图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4629" y="1179449"/>
            <a:ext cx="108299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234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81912" y="314623"/>
            <a:ext cx="8595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获取信息流程</a:t>
            </a:r>
            <a:endParaRPr lang="en-US" altLang="zh-CN" sz="4000" dirty="0"/>
          </a:p>
        </p:txBody>
      </p:sp>
      <p:sp>
        <p:nvSpPr>
          <p:cNvPr id="11" name="流程图: 终止 10"/>
          <p:cNvSpPr/>
          <p:nvPr/>
        </p:nvSpPr>
        <p:spPr>
          <a:xfrm>
            <a:off x="1213162" y="1254720"/>
            <a:ext cx="1274918" cy="7622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Iframe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 err="1"/>
              <a:t>xx.php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2" name="流程图: 决策 11"/>
          <p:cNvSpPr/>
          <p:nvPr/>
        </p:nvSpPr>
        <p:spPr>
          <a:xfrm>
            <a:off x="2897105" y="1254720"/>
            <a:ext cx="1865015" cy="76227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判断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localStorage</a:t>
            </a:r>
            <a:endParaRPr lang="en-US" altLang="zh-CN" sz="1000" dirty="0"/>
          </a:p>
          <a:p>
            <a:pPr algn="ctr"/>
            <a:r>
              <a:rPr lang="zh-CN" altLang="en-US" sz="1000" dirty="0"/>
              <a:t>是否可用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839081" y="1230314"/>
            <a:ext cx="3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0" name="流程图: 决策 19"/>
          <p:cNvSpPr/>
          <p:nvPr/>
        </p:nvSpPr>
        <p:spPr>
          <a:xfrm>
            <a:off x="5273645" y="1258281"/>
            <a:ext cx="1638678" cy="76227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判断</a:t>
            </a:r>
            <a:endParaRPr lang="en-US" altLang="zh-CN" sz="1000" dirty="0"/>
          </a:p>
          <a:p>
            <a:pPr algn="ctr"/>
            <a:r>
              <a:rPr lang="zh-CN" altLang="en-US" sz="1000" dirty="0"/>
              <a:t>是否存在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uuid</a:t>
            </a:r>
            <a:endParaRPr lang="zh-CN" altLang="en-US" sz="1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948538" y="1230314"/>
            <a:ext cx="3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703679" y="1996055"/>
            <a:ext cx="3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9" name="流程图: 过程 38"/>
          <p:cNvSpPr/>
          <p:nvPr/>
        </p:nvSpPr>
        <p:spPr>
          <a:xfrm>
            <a:off x="5350599" y="2357076"/>
            <a:ext cx="1484770" cy="405643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生成</a:t>
            </a:r>
            <a:r>
              <a:rPr lang="en-US" altLang="zh-CN" sz="1000" dirty="0" err="1"/>
              <a:t>uuid</a:t>
            </a:r>
            <a:r>
              <a:rPr lang="zh-CN" altLang="en-US" sz="1000" dirty="0"/>
              <a:t>存入</a:t>
            </a:r>
            <a:r>
              <a:rPr lang="en-US" altLang="zh-CN" sz="1000" dirty="0" err="1"/>
              <a:t>localStorage</a:t>
            </a:r>
            <a:endParaRPr lang="zh-CN" altLang="en-US" sz="1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3476526" y="2166203"/>
            <a:ext cx="3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1" name="流程图: 决策 80"/>
          <p:cNvSpPr/>
          <p:nvPr/>
        </p:nvSpPr>
        <p:spPr>
          <a:xfrm>
            <a:off x="2897105" y="2882610"/>
            <a:ext cx="1865015" cy="76227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判断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cookice</a:t>
            </a:r>
            <a:endParaRPr lang="en-US" altLang="zh-CN" sz="1000" dirty="0"/>
          </a:p>
          <a:p>
            <a:pPr algn="ctr"/>
            <a:r>
              <a:rPr lang="zh-CN" altLang="en-US" sz="1000" dirty="0"/>
              <a:t>是否可用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4839081" y="2854643"/>
            <a:ext cx="3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97" name="流程图: 决策 96"/>
          <p:cNvSpPr/>
          <p:nvPr/>
        </p:nvSpPr>
        <p:spPr>
          <a:xfrm>
            <a:off x="5273645" y="2882610"/>
            <a:ext cx="1638678" cy="76227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判断</a:t>
            </a:r>
            <a:endParaRPr lang="en-US" altLang="zh-CN" sz="1000" dirty="0"/>
          </a:p>
          <a:p>
            <a:pPr algn="ctr"/>
            <a:r>
              <a:rPr lang="zh-CN" altLang="en-US" sz="1000" dirty="0"/>
              <a:t>是否存在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uuid</a:t>
            </a:r>
            <a:endParaRPr lang="zh-CN" altLang="en-US" sz="1000" dirty="0"/>
          </a:p>
        </p:txBody>
      </p:sp>
      <p:sp>
        <p:nvSpPr>
          <p:cNvPr id="99" name="文本框 98"/>
          <p:cNvSpPr txBox="1"/>
          <p:nvPr/>
        </p:nvSpPr>
        <p:spPr>
          <a:xfrm>
            <a:off x="6948538" y="2854643"/>
            <a:ext cx="3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5703679" y="3620384"/>
            <a:ext cx="3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03" name="流程图: 过程 102"/>
          <p:cNvSpPr/>
          <p:nvPr/>
        </p:nvSpPr>
        <p:spPr>
          <a:xfrm>
            <a:off x="5350599" y="3987056"/>
            <a:ext cx="1484770" cy="3973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生成</a:t>
            </a:r>
            <a:r>
              <a:rPr lang="en-US" altLang="zh-CN" sz="1000" dirty="0" err="1"/>
              <a:t>uuid</a:t>
            </a:r>
            <a:r>
              <a:rPr lang="zh-CN" altLang="en-US" sz="1000" dirty="0"/>
              <a:t>存入</a:t>
            </a:r>
            <a:r>
              <a:rPr lang="en-US" altLang="zh-CN" sz="1000" dirty="0" err="1"/>
              <a:t>cookice</a:t>
            </a:r>
            <a:endParaRPr lang="zh-CN" altLang="en-US" sz="10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3440305" y="3907429"/>
            <a:ext cx="3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12" name="流程图: 过程 111"/>
          <p:cNvSpPr/>
          <p:nvPr/>
        </p:nvSpPr>
        <p:spPr>
          <a:xfrm>
            <a:off x="5350599" y="4449518"/>
            <a:ext cx="3553491" cy="405643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uuid</a:t>
            </a:r>
            <a:r>
              <a:rPr lang="zh-CN" altLang="en-US" sz="1000" dirty="0"/>
              <a:t>设置为空，后期根据</a:t>
            </a:r>
            <a:r>
              <a:rPr lang="en-US" altLang="zh-CN" sz="1000" dirty="0" err="1"/>
              <a:t>CanvasFingerPrint</a:t>
            </a:r>
            <a:r>
              <a:rPr lang="zh-CN" altLang="en-US" sz="1000" dirty="0"/>
              <a:t>判断唯一性</a:t>
            </a:r>
          </a:p>
        </p:txBody>
      </p:sp>
      <p:sp>
        <p:nvSpPr>
          <p:cNvPr id="119" name="流程图: 过程 118"/>
          <p:cNvSpPr/>
          <p:nvPr/>
        </p:nvSpPr>
        <p:spPr>
          <a:xfrm>
            <a:off x="2897106" y="4911819"/>
            <a:ext cx="6006984" cy="40779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获取信息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UserAgent</a:t>
            </a:r>
            <a:r>
              <a:rPr lang="en-US" altLang="zh-CN" sz="1000" dirty="0"/>
              <a:t>  </a:t>
            </a:r>
            <a:r>
              <a:rPr lang="en-US" altLang="zh-CN" sz="1000" dirty="0" err="1"/>
              <a:t>Referer</a:t>
            </a:r>
            <a:r>
              <a:rPr lang="en-US" altLang="zh-CN" sz="1000" dirty="0"/>
              <a:t>  </a:t>
            </a:r>
            <a:r>
              <a:rPr lang="en-US" altLang="zh-CN" sz="1000" dirty="0" err="1"/>
              <a:t>ReomotIP</a:t>
            </a:r>
            <a:r>
              <a:rPr lang="en-US" altLang="zh-CN" sz="1000" dirty="0"/>
              <a:t>  </a:t>
            </a:r>
            <a:r>
              <a:rPr lang="en-US" altLang="zh-CN" sz="1000" dirty="0" err="1"/>
              <a:t>CanvasFingerPrint</a:t>
            </a:r>
            <a:r>
              <a:rPr lang="en-US" altLang="zh-CN" sz="1000" dirty="0"/>
              <a:t>  </a:t>
            </a:r>
            <a:r>
              <a:rPr lang="en-US" altLang="zh-CN" sz="1000" dirty="0" err="1"/>
              <a:t>optTime</a:t>
            </a:r>
            <a:endParaRPr lang="en-US" altLang="zh-CN" sz="1000" dirty="0"/>
          </a:p>
        </p:txBody>
      </p:sp>
      <p:cxnSp>
        <p:nvCxnSpPr>
          <p:cNvPr id="123" name="直接箭头连接符 122"/>
          <p:cNvCxnSpPr>
            <a:stCxn id="11" idx="3"/>
            <a:endCxn id="12" idx="1"/>
          </p:cNvCxnSpPr>
          <p:nvPr/>
        </p:nvCxnSpPr>
        <p:spPr>
          <a:xfrm>
            <a:off x="2488080" y="1635856"/>
            <a:ext cx="409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2" idx="3"/>
            <a:endCxn id="20" idx="1"/>
          </p:cNvCxnSpPr>
          <p:nvPr/>
        </p:nvCxnSpPr>
        <p:spPr>
          <a:xfrm>
            <a:off x="4762120" y="1635856"/>
            <a:ext cx="511525" cy="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cxnSpLocks/>
            <a:stCxn id="20" idx="3"/>
          </p:cNvCxnSpPr>
          <p:nvPr/>
        </p:nvCxnSpPr>
        <p:spPr>
          <a:xfrm>
            <a:off x="6912323" y="1639417"/>
            <a:ext cx="5296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2" idx="2"/>
            <a:endCxn id="81" idx="0"/>
          </p:cNvCxnSpPr>
          <p:nvPr/>
        </p:nvCxnSpPr>
        <p:spPr>
          <a:xfrm>
            <a:off x="3829613" y="2016992"/>
            <a:ext cx="0" cy="86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cxnSpLocks/>
            <a:stCxn id="97" idx="2"/>
            <a:endCxn id="103" idx="0"/>
          </p:cNvCxnSpPr>
          <p:nvPr/>
        </p:nvCxnSpPr>
        <p:spPr>
          <a:xfrm>
            <a:off x="6092984" y="3644882"/>
            <a:ext cx="0" cy="34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6092984" y="2016992"/>
            <a:ext cx="0" cy="33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cxnSpLocks/>
            <a:stCxn id="39" idx="3"/>
          </p:cNvCxnSpPr>
          <p:nvPr/>
        </p:nvCxnSpPr>
        <p:spPr>
          <a:xfrm flipV="1">
            <a:off x="6835369" y="2557990"/>
            <a:ext cx="606584" cy="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cxnSpLocks/>
            <a:stCxn id="97" idx="3"/>
          </p:cNvCxnSpPr>
          <p:nvPr/>
        </p:nvCxnSpPr>
        <p:spPr>
          <a:xfrm flipV="1">
            <a:off x="6912323" y="3262793"/>
            <a:ext cx="529630" cy="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cxnSpLocks/>
            <a:stCxn id="103" idx="3"/>
          </p:cNvCxnSpPr>
          <p:nvPr/>
        </p:nvCxnSpPr>
        <p:spPr>
          <a:xfrm>
            <a:off x="6835369" y="4185722"/>
            <a:ext cx="606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连接符: 肘形 162"/>
          <p:cNvCxnSpPr>
            <a:cxnSpLocks/>
            <a:stCxn id="11" idx="2"/>
            <a:endCxn id="119" idx="1"/>
          </p:cNvCxnSpPr>
          <p:nvPr/>
        </p:nvCxnSpPr>
        <p:spPr>
          <a:xfrm rot="16200000" flipH="1">
            <a:off x="824501" y="3043111"/>
            <a:ext cx="3098725" cy="1046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右大括号 166"/>
          <p:cNvSpPr/>
          <p:nvPr/>
        </p:nvSpPr>
        <p:spPr>
          <a:xfrm>
            <a:off x="7464573" y="1629608"/>
            <a:ext cx="384781" cy="2572869"/>
          </a:xfrm>
          <a:prstGeom prst="rightBrace">
            <a:avLst>
              <a:gd name="adj1" fmla="val 4127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右大括号 168"/>
          <p:cNvSpPr/>
          <p:nvPr/>
        </p:nvSpPr>
        <p:spPr>
          <a:xfrm>
            <a:off x="8975519" y="2882611"/>
            <a:ext cx="382246" cy="3192164"/>
          </a:xfrm>
          <a:prstGeom prst="rightBrace">
            <a:avLst>
              <a:gd name="adj1" fmla="val 817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流程图: 可选过程 169"/>
          <p:cNvSpPr/>
          <p:nvPr/>
        </p:nvSpPr>
        <p:spPr>
          <a:xfrm>
            <a:off x="9533293" y="3262793"/>
            <a:ext cx="1951020" cy="2492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数据传输回</a:t>
            </a:r>
            <a:r>
              <a:rPr lang="en-US" altLang="zh-CN" dirty="0"/>
              <a:t>Nginx</a:t>
            </a:r>
          </a:p>
          <a:p>
            <a:pPr algn="ctr"/>
            <a:endParaRPr lang="en-US" altLang="zh-CN" sz="1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Nginx</a:t>
            </a:r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将数据转发到</a:t>
            </a:r>
            <a:endParaRPr lang="en-US" altLang="zh-CN" sz="1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jersey standalone server</a:t>
            </a: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Zeromq</a:t>
            </a:r>
            <a:r>
              <a:rPr lang="en-US" altLang="zh-CN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发布者</a:t>
            </a:r>
            <a:endParaRPr lang="en-US" altLang="zh-CN" sz="1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Zeromq</a:t>
            </a:r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订阅者负责订阅消息并将消息存入</a:t>
            </a:r>
            <a:r>
              <a:rPr lang="en-US" altLang="zh-CN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HFDS</a:t>
            </a:r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</a:p>
        </p:txBody>
      </p:sp>
      <p:sp>
        <p:nvSpPr>
          <p:cNvPr id="174" name="流程图: 决策 173"/>
          <p:cNvSpPr/>
          <p:nvPr/>
        </p:nvSpPr>
        <p:spPr>
          <a:xfrm>
            <a:off x="2897102" y="5377697"/>
            <a:ext cx="1865015" cy="76227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判断</a:t>
            </a:r>
            <a:endParaRPr lang="en-US" altLang="zh-CN" sz="1000" dirty="0"/>
          </a:p>
          <a:p>
            <a:pPr algn="ctr"/>
            <a:r>
              <a:rPr lang="zh-CN" altLang="en-US" sz="1000" dirty="0"/>
              <a:t>是否存在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sessionID</a:t>
            </a:r>
            <a:endParaRPr lang="zh-CN" altLang="en-US" sz="10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4839078" y="5353291"/>
            <a:ext cx="3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76" name="直接箭头连接符 175"/>
          <p:cNvCxnSpPr>
            <a:cxnSpLocks/>
            <a:stCxn id="197" idx="3"/>
            <a:endCxn id="174" idx="1"/>
          </p:cNvCxnSpPr>
          <p:nvPr/>
        </p:nvCxnSpPr>
        <p:spPr>
          <a:xfrm>
            <a:off x="2488080" y="5755662"/>
            <a:ext cx="409022" cy="3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cxnSpLocks/>
            <a:stCxn id="174" idx="3"/>
          </p:cNvCxnSpPr>
          <p:nvPr/>
        </p:nvCxnSpPr>
        <p:spPr>
          <a:xfrm flipV="1">
            <a:off x="4762117" y="5755662"/>
            <a:ext cx="2186421" cy="3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/>
          <p:cNvSpPr txBox="1"/>
          <p:nvPr/>
        </p:nvSpPr>
        <p:spPr>
          <a:xfrm>
            <a:off x="4239285" y="6074775"/>
            <a:ext cx="3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83" name="流程图: 过程 182"/>
          <p:cNvSpPr/>
          <p:nvPr/>
        </p:nvSpPr>
        <p:spPr>
          <a:xfrm>
            <a:off x="4861715" y="6245442"/>
            <a:ext cx="1484770" cy="3973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生成</a:t>
            </a:r>
            <a:r>
              <a:rPr lang="en-US" altLang="zh-CN" sz="1000" dirty="0" err="1"/>
              <a:t>sessionID</a:t>
            </a:r>
            <a:endParaRPr lang="en-US" altLang="zh-CN" sz="1000" dirty="0"/>
          </a:p>
          <a:p>
            <a:pPr algn="ctr"/>
            <a:r>
              <a:rPr lang="zh-CN" altLang="en-US" sz="1000" dirty="0"/>
              <a:t>存入</a:t>
            </a:r>
            <a:r>
              <a:rPr lang="en-US" altLang="zh-CN" sz="1000" dirty="0" err="1"/>
              <a:t>sessionStorage</a:t>
            </a:r>
            <a:endParaRPr lang="zh-CN" altLang="en-US" sz="1000" dirty="0"/>
          </a:p>
        </p:txBody>
      </p:sp>
      <p:sp>
        <p:nvSpPr>
          <p:cNvPr id="184" name="流程图: 过程 183"/>
          <p:cNvSpPr/>
          <p:nvPr/>
        </p:nvSpPr>
        <p:spPr>
          <a:xfrm>
            <a:off x="7423848" y="5892369"/>
            <a:ext cx="1484770" cy="3973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获取</a:t>
            </a:r>
            <a:r>
              <a:rPr lang="en-US" altLang="zh-CN" sz="1000" dirty="0" err="1"/>
              <a:t>sessionID</a:t>
            </a:r>
            <a:endParaRPr lang="zh-CN" altLang="en-US" sz="1000" dirty="0"/>
          </a:p>
        </p:txBody>
      </p:sp>
      <p:cxnSp>
        <p:nvCxnSpPr>
          <p:cNvPr id="186" name="直接箭头连接符 185"/>
          <p:cNvCxnSpPr>
            <a:cxnSpLocks/>
          </p:cNvCxnSpPr>
          <p:nvPr/>
        </p:nvCxnSpPr>
        <p:spPr>
          <a:xfrm flipV="1">
            <a:off x="6382700" y="6426531"/>
            <a:ext cx="5658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肘形 187"/>
          <p:cNvCxnSpPr>
            <a:stCxn id="174" idx="2"/>
            <a:endCxn id="183" idx="1"/>
          </p:cNvCxnSpPr>
          <p:nvPr/>
        </p:nvCxnSpPr>
        <p:spPr>
          <a:xfrm rot="16200000" flipH="1">
            <a:off x="4193593" y="5775985"/>
            <a:ext cx="304139" cy="1032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流程图: 过程 188"/>
          <p:cNvSpPr/>
          <p:nvPr/>
        </p:nvSpPr>
        <p:spPr>
          <a:xfrm>
            <a:off x="7912723" y="2717988"/>
            <a:ext cx="991366" cy="40182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获取</a:t>
            </a:r>
            <a:r>
              <a:rPr lang="en-US" altLang="zh-CN" sz="1000" dirty="0" err="1"/>
              <a:t>uuid</a:t>
            </a:r>
            <a:endParaRPr lang="zh-CN" altLang="en-US" sz="1000" dirty="0"/>
          </a:p>
        </p:txBody>
      </p:sp>
      <p:cxnSp>
        <p:nvCxnSpPr>
          <p:cNvPr id="196" name="直接箭头连接符 195"/>
          <p:cNvCxnSpPr>
            <a:endCxn id="97" idx="1"/>
          </p:cNvCxnSpPr>
          <p:nvPr/>
        </p:nvCxnSpPr>
        <p:spPr>
          <a:xfrm>
            <a:off x="4762117" y="3262793"/>
            <a:ext cx="511528" cy="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流程图: 终止 196"/>
          <p:cNvSpPr/>
          <p:nvPr/>
        </p:nvSpPr>
        <p:spPr>
          <a:xfrm>
            <a:off x="1213162" y="5374526"/>
            <a:ext cx="1274918" cy="7622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xx.js</a:t>
            </a:r>
            <a:endParaRPr lang="zh-CN" altLang="en-US" dirty="0"/>
          </a:p>
        </p:txBody>
      </p:sp>
      <p:sp>
        <p:nvSpPr>
          <p:cNvPr id="51" name="右大括号 50"/>
          <p:cNvSpPr/>
          <p:nvPr/>
        </p:nvSpPr>
        <p:spPr>
          <a:xfrm>
            <a:off x="6910048" y="5755662"/>
            <a:ext cx="384781" cy="672790"/>
          </a:xfrm>
          <a:prstGeom prst="rightBrace">
            <a:avLst>
              <a:gd name="adj1" fmla="val 4127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连接符: 肘形 12"/>
          <p:cNvCxnSpPr>
            <a:cxnSpLocks/>
            <a:stCxn id="81" idx="2"/>
            <a:endCxn id="112" idx="1"/>
          </p:cNvCxnSpPr>
          <p:nvPr/>
        </p:nvCxnSpPr>
        <p:spPr>
          <a:xfrm rot="16200000" flipH="1">
            <a:off x="4086377" y="3388118"/>
            <a:ext cx="1007458" cy="1520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331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912" y="314623"/>
            <a:ext cx="8595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获取数据格式</a:t>
            </a:r>
            <a:endParaRPr lang="en-US" altLang="zh-CN" sz="4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0894334"/>
              </p:ext>
            </p:extLst>
          </p:nvPr>
        </p:nvGraphicFramePr>
        <p:xfrm>
          <a:off x="811161" y="1242714"/>
          <a:ext cx="1067783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875">
                  <a:extLst>
                    <a:ext uri="{9D8B030D-6E8A-4147-A177-3AD203B41FA5}">
                      <a16:colId xmlns:a16="http://schemas.microsoft.com/office/drawing/2014/main" xmlns="" val="153120826"/>
                    </a:ext>
                  </a:extLst>
                </a:gridCol>
                <a:gridCol w="1378875">
                  <a:extLst>
                    <a:ext uri="{9D8B030D-6E8A-4147-A177-3AD203B41FA5}">
                      <a16:colId xmlns:a16="http://schemas.microsoft.com/office/drawing/2014/main" xmlns="" val="1694780235"/>
                    </a:ext>
                  </a:extLst>
                </a:gridCol>
                <a:gridCol w="1378875">
                  <a:extLst>
                    <a:ext uri="{9D8B030D-6E8A-4147-A177-3AD203B41FA5}">
                      <a16:colId xmlns:a16="http://schemas.microsoft.com/office/drawing/2014/main" xmlns="" val="4206979087"/>
                    </a:ext>
                  </a:extLst>
                </a:gridCol>
                <a:gridCol w="2404581">
                  <a:extLst>
                    <a:ext uri="{9D8B030D-6E8A-4147-A177-3AD203B41FA5}">
                      <a16:colId xmlns:a16="http://schemas.microsoft.com/office/drawing/2014/main" xmlns="" val="2748597971"/>
                    </a:ext>
                  </a:extLst>
                </a:gridCol>
                <a:gridCol w="1378875">
                  <a:extLst>
                    <a:ext uri="{9D8B030D-6E8A-4147-A177-3AD203B41FA5}">
                      <a16:colId xmlns:a16="http://schemas.microsoft.com/office/drawing/2014/main" xmlns="" val="3962285420"/>
                    </a:ext>
                  </a:extLst>
                </a:gridCol>
                <a:gridCol w="1378875">
                  <a:extLst>
                    <a:ext uri="{9D8B030D-6E8A-4147-A177-3AD203B41FA5}">
                      <a16:colId xmlns:a16="http://schemas.microsoft.com/office/drawing/2014/main" xmlns="" val="881223288"/>
                    </a:ext>
                  </a:extLst>
                </a:gridCol>
                <a:gridCol w="1378875">
                  <a:extLst>
                    <a:ext uri="{9D8B030D-6E8A-4147-A177-3AD203B41FA5}">
                      <a16:colId xmlns:a16="http://schemas.microsoft.com/office/drawing/2014/main" xmlns="" val="2602221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691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UserAgent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Referer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ReomotIP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CanvasFingerPrint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uuid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sessionID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/>
                        <a:t>optTime</a:t>
                      </a:r>
                      <a:endParaRPr lang="zh-CN" altLang="en-US" sz="2000" dirty="0"/>
                    </a:p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4139354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11160" y="2871780"/>
            <a:ext cx="106778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"</a:t>
            </a:r>
            <a:r>
              <a:rPr lang="en-US" altLang="zh-CN" sz="2400" b="1" dirty="0"/>
              <a:t>remoteIp</a:t>
            </a:r>
            <a:r>
              <a:rPr lang="en-US" altLang="zh-CN" sz="2400" dirty="0"/>
              <a:t>":"192.168.56.1",</a:t>
            </a:r>
          </a:p>
          <a:p>
            <a:r>
              <a:rPr lang="en-US" altLang="zh-CN" sz="2400" dirty="0"/>
              <a:t>"</a:t>
            </a:r>
            <a:r>
              <a:rPr lang="en-US" altLang="zh-CN" sz="2400" b="1" dirty="0"/>
              <a:t>optTime</a:t>
            </a:r>
            <a:r>
              <a:rPr lang="en-US" altLang="zh-CN" sz="2400" dirty="0"/>
              <a:t>":"1488433939",</a:t>
            </a:r>
          </a:p>
          <a:p>
            <a:r>
              <a:rPr lang="en-US" altLang="zh-CN" sz="2400" dirty="0"/>
              <a:t>"</a:t>
            </a:r>
            <a:r>
              <a:rPr lang="en-US" altLang="zh-CN" sz="2400" b="1" dirty="0"/>
              <a:t>userAgent</a:t>
            </a:r>
            <a:r>
              <a:rPr lang="en-US" altLang="zh-CN" sz="2400" dirty="0"/>
              <a:t>":"Mozilla/5.0 (Windows NT 10.0; Win64; x64) </a:t>
            </a:r>
            <a:r>
              <a:rPr lang="en-US" altLang="zh-CN" sz="2400" dirty="0" err="1"/>
              <a:t>AppleWebKit</a:t>
            </a:r>
            <a:r>
              <a:rPr lang="en-US" altLang="zh-CN" sz="2400" dirty="0"/>
              <a:t>/537.36 (KHTML, like Gecko) Chrome/55.0.2883.87 Safari/537.36",</a:t>
            </a:r>
          </a:p>
          <a:p>
            <a:r>
              <a:rPr lang="en-US" altLang="zh-CN" sz="2400" dirty="0"/>
              <a:t>"</a:t>
            </a:r>
            <a:r>
              <a:rPr lang="en-US" altLang="zh-CN" sz="2400" b="1" dirty="0"/>
              <a:t>referer</a:t>
            </a:r>
            <a:r>
              <a:rPr lang="en-US" altLang="zh-CN" sz="2400" dirty="0"/>
              <a:t>":"http://localhost:8080/html5Test/test31.html",</a:t>
            </a:r>
          </a:p>
          <a:p>
            <a:r>
              <a:rPr lang="en-US" altLang="zh-CN" sz="2400" dirty="0"/>
              <a:t>" </a:t>
            </a:r>
            <a:r>
              <a:rPr lang="en-US" altLang="zh-CN" sz="2400" b="1" dirty="0" err="1"/>
              <a:t>CanvasFingerPrint</a:t>
            </a:r>
            <a:r>
              <a:rPr lang="en-US" altLang="zh-CN" sz="2400" dirty="0"/>
              <a:t> ":"612e3c16“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1897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1905496"/>
              </p:ext>
            </p:extLst>
          </p:nvPr>
        </p:nvGraphicFramePr>
        <p:xfrm>
          <a:off x="145256" y="915248"/>
          <a:ext cx="11901488" cy="5842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799">
                  <a:extLst>
                    <a:ext uri="{9D8B030D-6E8A-4147-A177-3AD203B41FA5}">
                      <a16:colId xmlns:a16="http://schemas.microsoft.com/office/drawing/2014/main" xmlns="" val="3920387307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xmlns="" val="1125068553"/>
                    </a:ext>
                  </a:extLst>
                </a:gridCol>
                <a:gridCol w="2243138">
                  <a:extLst>
                    <a:ext uri="{9D8B030D-6E8A-4147-A177-3AD203B41FA5}">
                      <a16:colId xmlns:a16="http://schemas.microsoft.com/office/drawing/2014/main" xmlns="" val="143528036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2016836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xmlns="" val="1793905530"/>
                    </a:ext>
                  </a:extLst>
                </a:gridCol>
                <a:gridCol w="2243138">
                  <a:extLst>
                    <a:ext uri="{9D8B030D-6E8A-4147-A177-3AD203B41FA5}">
                      <a16:colId xmlns:a16="http://schemas.microsoft.com/office/drawing/2014/main" xmlns="" val="16796451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字段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字段名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备注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字段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字段名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备注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extLst>
                  <a:ext uri="{0D108BD9-81ED-4DB2-BD59-A6C34878D82A}">
                    <a16:rowId xmlns:a16="http://schemas.microsoft.com/office/drawing/2014/main" xmlns="" val="1329193549"/>
                  </a:ext>
                </a:extLst>
              </a:tr>
              <a:tr h="22869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effectLst/>
                        </a:rPr>
                        <a:t>uuid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UUID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唯一标识符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设备平台</a:t>
                      </a:r>
                    </a:p>
                  </a:txBody>
                  <a:tcPr marL="40896" marR="4089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DevicePLA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phone &amp; </a:t>
                      </a:r>
                      <a:r>
                        <a:rPr lang="en-US" sz="1800" kern="100" dirty="0" err="1">
                          <a:effectLst/>
                        </a:rPr>
                        <a:t>ipad</a:t>
                      </a:r>
                      <a:r>
                        <a:rPr lang="en-US" sz="1800" kern="100" dirty="0">
                          <a:effectLst/>
                        </a:rPr>
                        <a:t>&amp; pc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extLst>
                  <a:ext uri="{0D108BD9-81ED-4DB2-BD59-A6C34878D82A}">
                    <a16:rowId xmlns:a16="http://schemas.microsoft.com/office/drawing/2014/main" xmlns="" val="3446700736"/>
                  </a:ext>
                </a:extLst>
              </a:tr>
              <a:tr h="45167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访问连接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Referer</a:t>
                      </a:r>
                      <a:r>
                        <a:rPr lang="zh-CN" alt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连接地址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设备类型</a:t>
                      </a:r>
                    </a:p>
                  </a:txBody>
                  <a:tcPr marL="40896" marR="4089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Device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iphone</a:t>
                      </a:r>
                      <a:r>
                        <a:rPr lang="en-US" sz="1800" kern="100" dirty="0">
                          <a:effectLst/>
                        </a:rPr>
                        <a:t> &amp; </a:t>
                      </a:r>
                      <a:r>
                        <a:rPr lang="en-US" sz="1800" kern="100" dirty="0" err="1">
                          <a:effectLst/>
                        </a:rPr>
                        <a:t>huawei</a:t>
                      </a:r>
                      <a:r>
                        <a:rPr lang="en-US" sz="1800" kern="100" dirty="0">
                          <a:effectLst/>
                        </a:rPr>
                        <a:t> &amp; </a:t>
                      </a:r>
                      <a:r>
                        <a:rPr lang="zh-CN" sz="1800" kern="100" dirty="0">
                          <a:effectLst/>
                        </a:rPr>
                        <a:t>三星</a:t>
                      </a:r>
                      <a:r>
                        <a:rPr lang="en-US" sz="1800" kern="100" dirty="0">
                          <a:effectLst/>
                        </a:rPr>
                        <a:t> &amp; </a:t>
                      </a:r>
                      <a:r>
                        <a:rPr lang="zh-CN" sz="1800" kern="100" dirty="0">
                          <a:effectLst/>
                        </a:rPr>
                        <a:t>小米</a:t>
                      </a:r>
                      <a:r>
                        <a:rPr lang="en-US" sz="1800" kern="100" dirty="0">
                          <a:effectLst/>
                        </a:rPr>
                        <a:t> &amp; …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extLst>
                  <a:ext uri="{0D108BD9-81ED-4DB2-BD59-A6C34878D82A}">
                    <a16:rowId xmlns:a16="http://schemas.microsoft.com/office/drawing/2014/main" xmlns="" val="383133261"/>
                  </a:ext>
                </a:extLst>
              </a:tr>
              <a:tr h="34579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</a:rPr>
                        <a:t>帆布</a:t>
                      </a:r>
                      <a:r>
                        <a:rPr lang="zh-CN" sz="1800" kern="100" dirty="0">
                          <a:effectLst/>
                        </a:rPr>
                        <a:t>指纹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CanvasFingerPrint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endParaRPr lang="zh-CN" sz="1800" kern="100" dirty="0">
                        <a:effectLst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设备型号</a:t>
                      </a:r>
                    </a:p>
                  </a:txBody>
                  <a:tcPr marL="40896" marR="4089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DeviceVER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iphone7 &amp; </a:t>
                      </a:r>
                      <a:r>
                        <a:rPr lang="zh-CN" sz="1800" kern="100" dirty="0">
                          <a:effectLst/>
                        </a:rPr>
                        <a:t>三星</a:t>
                      </a:r>
                      <a:r>
                        <a:rPr lang="en-US" sz="1800" kern="100" dirty="0">
                          <a:effectLst/>
                        </a:rPr>
                        <a:t>note7&amp; …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extLst>
                  <a:ext uri="{0D108BD9-81ED-4DB2-BD59-A6C34878D82A}">
                    <a16:rowId xmlns:a16="http://schemas.microsoft.com/office/drawing/2014/main" xmlns="" val="2568093132"/>
                  </a:ext>
                </a:extLst>
              </a:tr>
              <a:tr h="1505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会话</a:t>
                      </a:r>
                      <a:r>
                        <a:rPr lang="en-US" sz="1800" kern="100" dirty="0">
                          <a:effectLst/>
                        </a:rPr>
                        <a:t>ID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SessionID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</a:rPr>
                        <a:t>会话标识符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操作系统</a:t>
                      </a:r>
                    </a:p>
                  </a:txBody>
                  <a:tcPr marL="40896" marR="4089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OS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IOS &amp; Android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extLst>
                  <a:ext uri="{0D108BD9-81ED-4DB2-BD59-A6C34878D82A}">
                    <a16:rowId xmlns:a16="http://schemas.microsoft.com/office/drawing/2014/main" xmlns="" val="9229489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alt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dirty="0" err="1"/>
                        <a:t>ReomotIP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操作系统版本</a:t>
                      </a:r>
                    </a:p>
                  </a:txBody>
                  <a:tcPr marL="40896" marR="4089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OSVER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extLst>
                  <a:ext uri="{0D108BD9-81ED-4DB2-BD59-A6C34878D82A}">
                    <a16:rowId xmlns:a16="http://schemas.microsoft.com/office/drawing/2014/main" xmlns="" val="3440500815"/>
                  </a:ext>
                </a:extLst>
              </a:tr>
              <a:tr h="301116">
                <a:tc gridSpan="6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altLang="en-US" sz="1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896" marR="40896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962261"/>
                  </a:ext>
                </a:extLst>
              </a:tr>
              <a:tr h="1505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应用</a:t>
                      </a:r>
                      <a:r>
                        <a:rPr lang="en-US" sz="1800" kern="100" dirty="0">
                          <a:effectLst/>
                        </a:rPr>
                        <a:t>ID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APPID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</a:rPr>
                        <a:t>从基础表中查询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站点</a:t>
                      </a:r>
                      <a:r>
                        <a:rPr 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sz="1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SiteID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</a:t>
                      </a: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从基础数据库中获取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32624368"/>
                  </a:ext>
                </a:extLst>
              </a:tr>
              <a:tr h="280403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应用名称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APPName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站点名称</a:t>
                      </a: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SiteName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13517357"/>
                  </a:ext>
                </a:extLst>
              </a:tr>
              <a:tr h="1505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应用版本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APPVER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页面</a:t>
                      </a:r>
                      <a:r>
                        <a:rPr 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sz="1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PageID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35423672"/>
                  </a:ext>
                </a:extLst>
              </a:tr>
              <a:tr h="1505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浏览器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Browser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页面名称</a:t>
                      </a: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PageName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79511997"/>
                  </a:ext>
                </a:extLst>
              </a:tr>
              <a:tr h="30111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浏览器版本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BrowserVersion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extLst>
                  <a:ext uri="{0D108BD9-81ED-4DB2-BD59-A6C34878D82A}">
                    <a16:rowId xmlns:a16="http://schemas.microsoft.com/office/drawing/2014/main" xmlns="" val="3590376684"/>
                  </a:ext>
                </a:extLst>
              </a:tr>
              <a:tr h="150558">
                <a:tc gridSpan="6">
                  <a:txBody>
                    <a:bodyPr/>
                    <a:lstStyle/>
                    <a:p>
                      <a:pPr indent="0" algn="ctr"/>
                      <a:endParaRPr lang="zh-CN" altLang="en-US" dirty="0"/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altLang="en-US" sz="1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31088642"/>
                  </a:ext>
                </a:extLst>
              </a:tr>
              <a:tr h="1505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首次注册时间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CreateTime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首次访问时间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extLst>
                  <a:ext uri="{0D108BD9-81ED-4DB2-BD59-A6C34878D82A}">
                    <a16:rowId xmlns:a16="http://schemas.microsoft.com/office/drawing/2014/main" xmlns="" val="1108254777"/>
                  </a:ext>
                </a:extLst>
              </a:tr>
              <a:tr h="1505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最近更改时间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LastTime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最近访问时间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extLst>
                  <a:ext uri="{0D108BD9-81ED-4DB2-BD59-A6C34878D82A}">
                    <a16:rowId xmlns:a16="http://schemas.microsoft.com/office/drawing/2014/main" xmlns="" val="197203715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781912" y="114593"/>
            <a:ext cx="8595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字段分析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xmlns="" val="18378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912" y="314623"/>
            <a:ext cx="8595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维度分析</a:t>
            </a:r>
            <a:endParaRPr lang="en-US" altLang="zh-CN" sz="4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93896346"/>
              </p:ext>
            </p:extLst>
          </p:nvPr>
        </p:nvGraphicFramePr>
        <p:xfrm>
          <a:off x="3437229" y="2000250"/>
          <a:ext cx="5317542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542">
                  <a:extLst>
                    <a:ext uri="{9D8B030D-6E8A-4147-A177-3AD203B41FA5}">
                      <a16:colId xmlns:a16="http://schemas.microsoft.com/office/drawing/2014/main" xmlns="" val="1465031352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维度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45322204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设备维度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15366502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浏览器维度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54224197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应用维度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56394606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页面维度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92130039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IP</a:t>
                      </a:r>
                      <a:r>
                        <a:rPr lang="zh-CN" altLang="en-US" sz="2400" dirty="0"/>
                        <a:t>维度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3541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9812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507</Words>
  <Application>Microsoft Office PowerPoint</Application>
  <PresentationFormat>自定义</PresentationFormat>
  <Paragraphs>181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客户感知方案介绍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wxxf007@163.com</dc:creator>
  <cp:lastModifiedBy>hzliulingyang</cp:lastModifiedBy>
  <cp:revision>60</cp:revision>
  <dcterms:created xsi:type="dcterms:W3CDTF">2017-02-23T08:32:57Z</dcterms:created>
  <dcterms:modified xsi:type="dcterms:W3CDTF">2017-04-11T10:39:16Z</dcterms:modified>
</cp:coreProperties>
</file>