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2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0" r:id="rId29"/>
    <p:sldId id="286" r:id="rId30"/>
    <p:sldId id="28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fc" initials="w" lastIdx="1" clrIdx="0">
    <p:extLst>
      <p:ext uri="{19B8F6BF-5375-455C-9EA6-DF929625EA0E}">
        <p15:presenceInfo xmlns:p15="http://schemas.microsoft.com/office/powerpoint/2012/main" userId="wf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3T21:15:26.94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7D21B-BCD5-441B-9C57-E53792A9A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127C29-8E9B-42AD-BD1E-45CB2205A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120D6-36E1-4BBA-BFF6-F624D79F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07D2-FB5B-4FE9-9E4F-1CFE73B85CD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28B90-C47C-4B3D-8EF2-DB4A87D3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5A089-D96A-470E-A701-99D2CACE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51A-E679-48F9-A49C-2CCD0C3FA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6E082-20A4-4354-9A88-FA80FAF7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6469D1-FAFC-4434-863E-833F26DC5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DDF0A-41F8-4CC3-87DC-AFE2ECE0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07D2-FB5B-4FE9-9E4F-1CFE73B85CD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C24D6-8CA9-45B3-AD9E-9CB100E9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1F351-739B-439B-B4E7-127E2A8D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51A-E679-48F9-A49C-2CCD0C3FA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9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650E07-A099-47ED-9958-8691B3B6D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7271A2-4C29-4A31-9676-7F509DFA5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CA7C3-713A-41CB-B7BD-5CFD364C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07D2-FB5B-4FE9-9E4F-1CFE73B85CD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C848-A84F-46F9-86FD-FB526173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7D1E5-2C60-46A6-83F1-46500766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51A-E679-48F9-A49C-2CCD0C3FA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9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E9385-D31F-4936-A6C7-B925F6BF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D075-E48A-46CE-972D-30AB7228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4E8CE-E0A5-408E-BED1-191C0F86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07D2-FB5B-4FE9-9E4F-1CFE73B85CD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659A3-8969-4371-A9A0-12BB51B8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35451-5AED-4AE1-B9AC-1ADDDE16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51A-E679-48F9-A49C-2CCD0C3FA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9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6E294-E712-462D-908F-8AF1E8D2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30FB2-D82D-4F55-B9A0-AB502A421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A5A92-0D07-4B33-A562-251E8ABB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07D2-FB5B-4FE9-9E4F-1CFE73B85CD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6F436-D7BE-43A2-A8A0-FDBB5694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B2DD7-6C6E-4E93-822C-5D8D49E4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51A-E679-48F9-A49C-2CCD0C3FA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40672-1E4D-4E89-B978-425137A9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C4570-2D77-473C-8682-F7829A669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DB5032-81F5-4FA7-98AA-F4296487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37622-A4BB-482E-98E0-9A5FCF1C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07D2-FB5B-4FE9-9E4F-1CFE73B85CD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3AC2E-D273-4C33-820C-CB1B6691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8823E-EB26-4180-B982-C2027288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51A-E679-48F9-A49C-2CCD0C3FA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8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9EE94-68DD-49FB-B662-3DE2AAF8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9C61F-2378-4DF3-8886-E4F13C2F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2A800-F17F-4BDD-87E3-72BCD21E8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BE792-31D4-4054-93B4-8FA670C7B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CF1801-19B4-48E5-BE43-2667214A5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C33D97-7B68-4BA5-A985-B9A7B532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07D2-FB5B-4FE9-9E4F-1CFE73B85CD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FE0605-92FD-4385-9C11-6C3DDF4D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2A362-966A-44AF-AF4B-10AEE354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51A-E679-48F9-A49C-2CCD0C3FA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4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6C97-A541-48BD-B970-3E0CCD83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24C2AC-148B-4B9B-902A-BF3D5AAA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07D2-FB5B-4FE9-9E4F-1CFE73B85CD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4A6C26-12FB-40A8-AC83-30E0174D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278C46-EB7C-426C-BD0A-A8778352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51A-E679-48F9-A49C-2CCD0C3FA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1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37E04F-1BBC-4BE6-89AF-907074AC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07D2-FB5B-4FE9-9E4F-1CFE73B85CD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A4F4ED-0ECC-4EC0-880E-C1CB874F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7CF0D-7062-4F07-916F-5BFE3E52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51A-E679-48F9-A49C-2CCD0C3FA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D2C57-9E0D-43BD-9D9B-A8437B00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91AE8-8917-48CB-ADD9-4276E31F3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39DF6-2EB4-444B-8D5D-56CF93633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E3F6C-BCF3-4781-AFA4-527DCF4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07D2-FB5B-4FE9-9E4F-1CFE73B85CD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02AF1-4E06-4344-9F40-7F84B4B7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DF60D-1574-407A-98CB-8322C6F2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51A-E679-48F9-A49C-2CCD0C3FA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7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39190-5722-406B-AFB4-9D4899E1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5E0C79-26B7-4292-A887-D26B1E76F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DDEEDB-AFD2-4203-95A5-D683F9F70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06240-1B80-4A82-A3E4-F2F5901E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07D2-FB5B-4FE9-9E4F-1CFE73B85CD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CF751-BA9A-491C-B769-DABE177E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56D1B9-2FC1-40EF-9E5D-FFA40005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51A-E679-48F9-A49C-2CCD0C3FA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3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21247A-DECA-4405-8ED9-7F31F034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5ECBB1-115C-4B77-9275-373C933AC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626EB-D6D8-4DD6-A5B5-FE74112BF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007D2-FB5B-4FE9-9E4F-1CFE73B85CD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D9945-44FF-4CFD-B91F-21294D343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56C2C-0B7E-412E-8159-D02A11ECC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951A-E679-48F9-A49C-2CCD0C3FA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4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6%B3%E5%AE%9A%E6%80%A7%E9%97%AE%E9%A2%98/9129690" TargetMode="External"/><Relationship Id="rId2" Type="http://schemas.openxmlformats.org/officeDocument/2006/relationships/hyperlink" Target="https://baike.baidu.com/item/%E8%AE%A1%E7%AE%97%E5%A4%8D%E6%9D%82%E6%80%A7%E7%90%86%E8%AE%BA/5455777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167BE8-7E0A-4943-AAF2-EFB45F669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" y="257451"/>
            <a:ext cx="11987814" cy="82059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0B48236-1B80-4B3C-9AEB-833B92761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3010" y="1114725"/>
            <a:ext cx="8418990" cy="970949"/>
          </a:xfrm>
        </p:spPr>
        <p:txBody>
          <a:bodyPr/>
          <a:lstStyle/>
          <a:p>
            <a:r>
              <a:rPr lang="zh-CN" altLang="en-US" dirty="0"/>
              <a:t>背包问题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3B5B1B-A917-4169-980C-CD5E2DFC4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10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2CD01-AC99-4927-9D5C-3E44BC9B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SDNUOJ 1033 </a:t>
            </a:r>
            <a:r>
              <a:rPr lang="zh-CN" altLang="en-US" dirty="0"/>
              <a:t>采药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CE900-B404-4899-B8BA-0C2BA0B6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Description</a:t>
            </a:r>
          </a:p>
          <a:p>
            <a:r>
              <a:rPr lang="zh-CN" altLang="en-US" dirty="0"/>
              <a:t>辰辰是个天资聪颖的孩子，他的梦想是成为世界上最伟大的医师。为此，他想拜附近最有威望的医师为师。医师为了判断他的资质，给他出了一个难题。医师把他带到一个到处都是草药的山洞里对他说：“孩子，这个山洞里有一些不同的草药，采每一株都需要一些时间，每一株也有它自身的价值。我会给你一段时间，在这段时间里，你可以采到一些草药。如果你是一个聪明的孩子，你应该可以让采到的草药的总价值最大。” </a:t>
            </a:r>
          </a:p>
          <a:p>
            <a:r>
              <a:rPr lang="zh-CN" altLang="en-US" dirty="0"/>
              <a:t>如果你是辰辰，你能完成这个任务吗？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87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F31FA-25B5-4944-A328-B7596821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9140A-0317-4008-8835-94F8FE7F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</a:p>
          <a:p>
            <a:r>
              <a:rPr lang="zh-CN" altLang="en-US" dirty="0"/>
              <a:t>输入的第一行有两个整数</a:t>
            </a:r>
            <a:r>
              <a:rPr lang="en-US" altLang="zh-CN" dirty="0"/>
              <a:t>T</a:t>
            </a:r>
            <a:r>
              <a:rPr lang="zh-CN" altLang="en-US" dirty="0"/>
              <a:t>（</a:t>
            </a:r>
            <a:r>
              <a:rPr lang="en-US" altLang="zh-CN" dirty="0"/>
              <a:t>1 &lt;= T &lt;= 1000</a:t>
            </a:r>
            <a:r>
              <a:rPr lang="zh-CN" altLang="en-US" dirty="0"/>
              <a:t>）和</a:t>
            </a: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1 &lt;= M &lt;= 100</a:t>
            </a:r>
            <a:r>
              <a:rPr lang="zh-CN" altLang="en-US" dirty="0"/>
              <a:t>），用一个空格隔开，</a:t>
            </a:r>
            <a:r>
              <a:rPr lang="en-US" altLang="zh-CN" dirty="0"/>
              <a:t>T</a:t>
            </a:r>
            <a:r>
              <a:rPr lang="zh-CN" altLang="en-US" dirty="0"/>
              <a:t>代表总共能够用来采药的时间，</a:t>
            </a:r>
            <a:r>
              <a:rPr lang="en-US" altLang="zh-CN" dirty="0"/>
              <a:t>M</a:t>
            </a:r>
            <a:r>
              <a:rPr lang="zh-CN" altLang="en-US" dirty="0"/>
              <a:t>代表山洞里的草药的数目。接下来的</a:t>
            </a:r>
            <a:r>
              <a:rPr lang="en-US" altLang="zh-CN" dirty="0"/>
              <a:t>M</a:t>
            </a:r>
            <a:r>
              <a:rPr lang="zh-CN" altLang="en-US" dirty="0"/>
              <a:t>行每行包括两个在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之间（包括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100</a:t>
            </a:r>
            <a:r>
              <a:rPr lang="zh-CN" altLang="en-US" dirty="0"/>
              <a:t>）的整数，分别表示采摘某株草药的时间（</a:t>
            </a:r>
            <a:r>
              <a:rPr lang="en-US" altLang="zh-CN" dirty="0"/>
              <a:t>1 &lt;= t &lt;= T</a:t>
            </a:r>
            <a:r>
              <a:rPr lang="zh-CN" altLang="en-US" dirty="0"/>
              <a:t>）和这株草药的价值（</a:t>
            </a:r>
            <a:r>
              <a:rPr lang="en-US" altLang="zh-CN" dirty="0"/>
              <a:t>1 &lt;= v &lt;= 100000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Output</a:t>
            </a:r>
          </a:p>
          <a:p>
            <a:r>
              <a:rPr lang="zh-CN" altLang="en-US" dirty="0"/>
              <a:t>输出包括一行，这一行只包含一个整数，表示在规定的时间内，可以采到的草药的最大总价值。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46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34828-4511-46EE-99FC-D39DAD51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14854-1519-4E08-A375-8985A45F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Sample Input</a:t>
            </a:r>
          </a:p>
          <a:p>
            <a:pPr marL="457200" lvl="1" indent="0">
              <a:buNone/>
            </a:pPr>
            <a:r>
              <a:rPr lang="en-US" altLang="zh-CN" dirty="0"/>
              <a:t>100 5 </a:t>
            </a:r>
          </a:p>
          <a:p>
            <a:pPr marL="457200" lvl="1" indent="0">
              <a:buNone/>
            </a:pPr>
            <a:r>
              <a:rPr lang="en-US" altLang="zh-CN" dirty="0"/>
              <a:t>77 92 </a:t>
            </a:r>
          </a:p>
          <a:p>
            <a:pPr marL="457200" lvl="1" indent="0">
              <a:buNone/>
            </a:pPr>
            <a:r>
              <a:rPr lang="en-US" altLang="zh-CN" dirty="0"/>
              <a:t>22 22 </a:t>
            </a:r>
          </a:p>
          <a:p>
            <a:pPr marL="457200" lvl="1" indent="0">
              <a:buNone/>
            </a:pPr>
            <a:r>
              <a:rPr lang="en-US" altLang="zh-CN" dirty="0"/>
              <a:t>29 87 </a:t>
            </a:r>
          </a:p>
          <a:p>
            <a:pPr marL="457200" lvl="1" indent="0">
              <a:buNone/>
            </a:pPr>
            <a:r>
              <a:rPr lang="en-US" altLang="zh-CN" dirty="0"/>
              <a:t>50 46 </a:t>
            </a:r>
          </a:p>
          <a:p>
            <a:pPr marL="457200" lvl="1" indent="0">
              <a:buNone/>
            </a:pPr>
            <a:r>
              <a:rPr lang="en-US" altLang="zh-CN" dirty="0"/>
              <a:t>99 90</a:t>
            </a:r>
          </a:p>
          <a:p>
            <a:pPr marL="0" indent="0">
              <a:buNone/>
            </a:pPr>
            <a:r>
              <a:rPr lang="en-US" altLang="zh-CN" dirty="0"/>
              <a:t>Sample Output</a:t>
            </a:r>
          </a:p>
          <a:p>
            <a:pPr marL="0" indent="0">
              <a:buNone/>
            </a:pPr>
            <a:r>
              <a:rPr lang="en-US" altLang="zh-CN" dirty="0"/>
              <a:t>    133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36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EED9F-DB0A-490D-BF9A-7F7C9DED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Limit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0A0097E-C541-4FBD-91D8-A626CFDA2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09" y="2957571"/>
            <a:ext cx="8742857" cy="942857"/>
          </a:xfrm>
        </p:spPr>
      </p:pic>
    </p:spTree>
    <p:extLst>
      <p:ext uri="{BB962C8B-B14F-4D97-AF65-F5344CB8AC3E}">
        <p14:creationId xmlns:p14="http://schemas.microsoft.com/office/powerpoint/2010/main" val="52260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4F4D9-9140-4EAB-9B3C-CD511DC2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空间复杂度优化：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10B4C-FFAE-4034-B35A-801A8708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由之前的状态转移方程我们知道，要想得到 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][v]</a:t>
            </a:r>
            <a:r>
              <a:rPr lang="zh-CN" altLang="en-US" dirty="0"/>
              <a:t>，我们需要知道 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 - 1][v] </a:t>
            </a:r>
            <a:r>
              <a:rPr lang="zh-CN" altLang="en-US" dirty="0"/>
              <a:t>和 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 - 1][v - weight[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，由于我们使用二维数组保存中间状态，所以可以直接取出这两个状态</a:t>
            </a:r>
            <a:endParaRPr lang="en-US" altLang="zh-CN" dirty="0"/>
          </a:p>
          <a:p>
            <a:r>
              <a:rPr lang="zh-CN" altLang="en-US" dirty="0"/>
              <a:t>我们使用二维数组 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][v] </a:t>
            </a:r>
            <a:r>
              <a:rPr lang="zh-CN" altLang="en-US" dirty="0"/>
              <a:t>保存</a:t>
            </a:r>
            <a:r>
              <a:rPr lang="zh-CN" altLang="en-US" dirty="0">
                <a:solidFill>
                  <a:srgbClr val="FF0000"/>
                </a:solidFill>
              </a:rPr>
              <a:t>中间状态</a:t>
            </a:r>
            <a:r>
              <a:rPr lang="zh-CN" altLang="en-US" dirty="0"/>
              <a:t>，这里我们可以使用一维数组</a:t>
            </a:r>
            <a:r>
              <a:rPr lang="en-US" altLang="zh-CN" dirty="0"/>
              <a:t>f[v]</a:t>
            </a:r>
            <a:r>
              <a:rPr lang="zh-CN" altLang="en-US" dirty="0"/>
              <a:t>保存中间状态就能得到</a:t>
            </a:r>
            <a:r>
              <a:rPr lang="zh-CN" altLang="en-US" dirty="0">
                <a:solidFill>
                  <a:srgbClr val="FF0000"/>
                </a:solidFill>
              </a:rPr>
              <a:t>结果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当我们使用一维数组存储状态时，</a:t>
            </a:r>
            <a:r>
              <a:rPr lang="en-US" altLang="zh-CN" dirty="0">
                <a:solidFill>
                  <a:srgbClr val="FF0000"/>
                </a:solidFill>
              </a:rPr>
              <a:t>f[v]</a:t>
            </a:r>
            <a:r>
              <a:rPr lang="zh-CN" altLang="en-US" dirty="0">
                <a:solidFill>
                  <a:srgbClr val="FF0000"/>
                </a:solidFill>
              </a:rPr>
              <a:t>表示，在执行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次循环后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此时已经处理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个物品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，前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个物体放到容量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时的最大价值，即之前的</a:t>
            </a:r>
            <a:r>
              <a:rPr lang="en-US" altLang="zh-CN" dirty="0">
                <a:solidFill>
                  <a:srgbClr val="FF0000"/>
                </a:solidFill>
              </a:rPr>
              <a:t>f[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][v]</a:t>
            </a:r>
            <a:r>
              <a:rPr lang="zh-CN" altLang="en-US" dirty="0"/>
              <a:t>。与二维相比较，它把第一维隐去了，但是二者表达的含义还是相同的，只不过针对不同的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f[v]</a:t>
            </a:r>
            <a:r>
              <a:rPr lang="zh-CN" altLang="en-US" dirty="0"/>
              <a:t>一直在重复使用，所以，也会出现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次循环可能会覆盖第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- 1</a:t>
            </a:r>
            <a:r>
              <a:rPr lang="zh-CN" altLang="en-US" dirty="0">
                <a:solidFill>
                  <a:srgbClr val="FF0000"/>
                </a:solidFill>
              </a:rPr>
              <a:t>次循环</a:t>
            </a:r>
            <a:r>
              <a:rPr lang="zh-CN" altLang="en-US" dirty="0"/>
              <a:t>的结果（无法保存中间状态，只保存最优解）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76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ED635-4E77-40E4-825F-12406BF5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A25E6-FDFE-48A4-8BF3-9757B82F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为了求</a:t>
            </a:r>
            <a:r>
              <a:rPr lang="en-US" altLang="zh-CN" dirty="0"/>
              <a:t>f[v],</a:t>
            </a:r>
            <a:r>
              <a:rPr lang="zh-CN" altLang="en-US" dirty="0"/>
              <a:t>我们需要知道，前</a:t>
            </a:r>
            <a:r>
              <a:rPr lang="en-US" altLang="zh-CN" dirty="0" err="1"/>
              <a:t>i</a:t>
            </a:r>
            <a:r>
              <a:rPr lang="en-US" altLang="zh-CN" dirty="0"/>
              <a:t> - 1</a:t>
            </a:r>
            <a:r>
              <a:rPr lang="zh-CN" altLang="en-US" dirty="0"/>
              <a:t>个物品放到容量</a:t>
            </a:r>
            <a:r>
              <a:rPr lang="en-US" altLang="zh-CN" dirty="0"/>
              <a:t>v</a:t>
            </a:r>
            <a:r>
              <a:rPr lang="zh-CN" altLang="en-US" dirty="0"/>
              <a:t>的背包中带来的收益，即之前的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 - 1][v]  </a:t>
            </a:r>
            <a:r>
              <a:rPr lang="zh-CN" altLang="en-US" dirty="0"/>
              <a:t>和 前</a:t>
            </a:r>
            <a:r>
              <a:rPr lang="en-US" altLang="zh-CN" dirty="0" err="1"/>
              <a:t>i</a:t>
            </a:r>
            <a:r>
              <a:rPr lang="en-US" altLang="zh-CN" dirty="0"/>
              <a:t> - 1</a:t>
            </a:r>
            <a:r>
              <a:rPr lang="zh-CN" altLang="en-US" dirty="0"/>
              <a:t>件物品放到容量为</a:t>
            </a:r>
            <a:r>
              <a:rPr lang="en-US" altLang="zh-CN" dirty="0"/>
              <a:t>v - weight[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的背包中带来的收益，即之前的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 - 1][v - weight[</a:t>
            </a:r>
            <a:r>
              <a:rPr lang="en-US" altLang="zh-CN" dirty="0" err="1"/>
              <a:t>i</a:t>
            </a:r>
            <a:r>
              <a:rPr lang="en-US" altLang="zh-CN" dirty="0"/>
              <a:t>]] + cost[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难点：由于我们只使用一维数组存储，则在求这两个子问题时就没有直接取出那么方便了，因为，第</a:t>
            </a:r>
            <a:r>
              <a:rPr lang="en-US" altLang="zh-CN" dirty="0" err="1"/>
              <a:t>i</a:t>
            </a:r>
            <a:r>
              <a:rPr lang="zh-CN" altLang="en-US" dirty="0"/>
              <a:t>次循环可能会覆盖第</a:t>
            </a:r>
            <a:r>
              <a:rPr lang="en-US" altLang="zh-CN" dirty="0" err="1"/>
              <a:t>i</a:t>
            </a:r>
            <a:r>
              <a:rPr lang="en-US" altLang="zh-CN" dirty="0"/>
              <a:t> - 1</a:t>
            </a:r>
            <a:r>
              <a:rPr lang="zh-CN" altLang="en-US" dirty="0"/>
              <a:t>次循环的结果。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85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3B25E-576E-4A50-9BC0-856BBE57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A78E8-B33D-4777-8098-99F010F9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现在我们来求这两个值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）前</a:t>
            </a:r>
            <a:r>
              <a:rPr lang="en-US" altLang="zh-CN" dirty="0" err="1"/>
              <a:t>i</a:t>
            </a:r>
            <a:r>
              <a:rPr lang="en-US" altLang="zh-CN" dirty="0"/>
              <a:t> - 1</a:t>
            </a:r>
            <a:r>
              <a:rPr lang="zh-CN" altLang="en-US" dirty="0"/>
              <a:t>个物品放到容量</a:t>
            </a:r>
            <a:r>
              <a:rPr lang="en-US" altLang="zh-CN" dirty="0"/>
              <a:t>v</a:t>
            </a:r>
            <a:r>
              <a:rPr lang="zh-CN" altLang="en-US" dirty="0"/>
              <a:t>的背包中带来的收益，即之前的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 - 1][v] 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由于，在执行在</a:t>
            </a:r>
            <a:r>
              <a:rPr lang="en-US" altLang="zh-CN" dirty="0" err="1"/>
              <a:t>i</a:t>
            </a:r>
            <a:r>
              <a:rPr lang="zh-CN" altLang="en-US" dirty="0"/>
              <a:t>次循环时，</a:t>
            </a:r>
            <a:r>
              <a:rPr lang="en-US" altLang="zh-CN" dirty="0"/>
              <a:t>f[v]</a:t>
            </a:r>
            <a:r>
              <a:rPr lang="zh-CN" altLang="en-US" dirty="0"/>
              <a:t>存储的是前</a:t>
            </a:r>
            <a:r>
              <a:rPr lang="en-US" altLang="zh-CN" dirty="0" err="1"/>
              <a:t>i</a:t>
            </a:r>
            <a:r>
              <a:rPr lang="zh-CN" altLang="en-US" dirty="0"/>
              <a:t>个物体放到容量</a:t>
            </a:r>
            <a:r>
              <a:rPr lang="en-US" altLang="zh-CN" dirty="0"/>
              <a:t>v</a:t>
            </a:r>
            <a:r>
              <a:rPr lang="zh-CN" altLang="en-US" dirty="0"/>
              <a:t>时的最大价值，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在求前</a:t>
            </a:r>
            <a:r>
              <a:rPr lang="en-US" altLang="zh-CN" dirty="0" err="1"/>
              <a:t>i</a:t>
            </a:r>
            <a:r>
              <a:rPr lang="zh-CN" altLang="en-US" dirty="0"/>
              <a:t>个物体放到容量</a:t>
            </a:r>
            <a:r>
              <a:rPr lang="en-US" altLang="zh-CN" dirty="0"/>
              <a:t>v</a:t>
            </a:r>
            <a:r>
              <a:rPr lang="zh-CN" altLang="en-US" dirty="0"/>
              <a:t>时的最大价值</a:t>
            </a:r>
            <a:r>
              <a:rPr lang="en-US" altLang="zh-CN" dirty="0"/>
              <a:t>(</a:t>
            </a:r>
            <a:r>
              <a:rPr lang="zh-CN" altLang="en-US" dirty="0"/>
              <a:t>即之前的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][v])</a:t>
            </a:r>
            <a:r>
              <a:rPr lang="zh-CN" altLang="en-US" dirty="0"/>
              <a:t>时，</a:t>
            </a:r>
            <a:r>
              <a:rPr lang="zh-CN" altLang="en-US" dirty="0">
                <a:solidFill>
                  <a:srgbClr val="FF0000"/>
                </a:solidFill>
              </a:rPr>
              <a:t>我们是正在执行第 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次循环，</a:t>
            </a:r>
            <a:r>
              <a:rPr lang="en-US" altLang="zh-CN" dirty="0">
                <a:solidFill>
                  <a:srgbClr val="FF0000"/>
                </a:solidFill>
              </a:rPr>
              <a:t>f[ v ]</a:t>
            </a:r>
            <a:r>
              <a:rPr lang="zh-CN" altLang="en-US" dirty="0">
                <a:solidFill>
                  <a:srgbClr val="FF0000"/>
                </a:solidFill>
              </a:rPr>
              <a:t>的值还是在第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 - 1  </a:t>
            </a:r>
            <a:r>
              <a:rPr lang="zh-CN" altLang="en-US" dirty="0">
                <a:solidFill>
                  <a:srgbClr val="FF0000"/>
                </a:solidFill>
              </a:rPr>
              <a:t>次循环时存下的值（此时</a:t>
            </a:r>
            <a:r>
              <a:rPr lang="en-US" altLang="zh-CN" dirty="0">
                <a:solidFill>
                  <a:srgbClr val="FF0000"/>
                </a:solidFill>
              </a:rPr>
              <a:t>f[v]</a:t>
            </a:r>
            <a:r>
              <a:rPr lang="zh-CN" altLang="en-US" dirty="0">
                <a:solidFill>
                  <a:srgbClr val="FF0000"/>
                </a:solidFill>
              </a:rPr>
              <a:t>还未更新）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在此时取出的 </a:t>
            </a:r>
            <a:r>
              <a:rPr lang="en-US" altLang="zh-CN" dirty="0"/>
              <a:t>f[ v ]</a:t>
            </a:r>
            <a:r>
              <a:rPr lang="zh-CN" altLang="en-US" dirty="0"/>
              <a:t>就是前</a:t>
            </a:r>
            <a:r>
              <a:rPr lang="en-US" altLang="zh-CN" dirty="0" err="1"/>
              <a:t>i</a:t>
            </a:r>
            <a:r>
              <a:rPr lang="en-US" altLang="zh-CN" dirty="0"/>
              <a:t> - 1</a:t>
            </a:r>
            <a:r>
              <a:rPr lang="zh-CN" altLang="en-US" dirty="0"/>
              <a:t>个物体放到容量</a:t>
            </a:r>
            <a:r>
              <a:rPr lang="en-US" altLang="zh-CN" dirty="0"/>
              <a:t>v</a:t>
            </a:r>
            <a:r>
              <a:rPr lang="zh-CN" altLang="en-US" dirty="0"/>
              <a:t>时的最大价值，即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 - 1][v]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）前</a:t>
            </a:r>
            <a:r>
              <a:rPr lang="en-US" altLang="zh-CN" dirty="0" err="1"/>
              <a:t>i</a:t>
            </a:r>
            <a:r>
              <a:rPr lang="en-US" altLang="zh-CN" dirty="0"/>
              <a:t> - 1</a:t>
            </a:r>
            <a:r>
              <a:rPr lang="zh-CN" altLang="en-US" dirty="0"/>
              <a:t>件物品放到容量为</a:t>
            </a:r>
            <a:r>
              <a:rPr lang="en-US" altLang="zh-CN" dirty="0"/>
              <a:t>v - weight[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的背包中带来的收益，即之前的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 - 1][v - weight[</a:t>
            </a:r>
            <a:r>
              <a:rPr lang="en-US" altLang="zh-CN" dirty="0" err="1"/>
              <a:t>i</a:t>
            </a:r>
            <a:r>
              <a:rPr lang="en-US" altLang="zh-CN" dirty="0"/>
              <a:t>]] + cost[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由于，在执行第</a:t>
            </a:r>
            <a:r>
              <a:rPr lang="en-US" altLang="zh-CN" dirty="0" err="1"/>
              <a:t>i</a:t>
            </a:r>
            <a:r>
              <a:rPr lang="zh-CN" altLang="en-US" dirty="0"/>
              <a:t>次循环前，</a:t>
            </a:r>
            <a:r>
              <a:rPr lang="en-US" altLang="zh-CN" dirty="0"/>
              <a:t>f[0 ~ V]</a:t>
            </a:r>
            <a:r>
              <a:rPr lang="zh-CN" altLang="en-US" dirty="0"/>
              <a:t>中保存的是第</a:t>
            </a:r>
            <a:r>
              <a:rPr lang="en-US" altLang="zh-CN" dirty="0" err="1"/>
              <a:t>i</a:t>
            </a:r>
            <a:r>
              <a:rPr lang="en-US" altLang="zh-CN" dirty="0"/>
              <a:t> - 1</a:t>
            </a:r>
            <a:r>
              <a:rPr lang="zh-CN" altLang="en-US" dirty="0"/>
              <a:t>次循环的结果，即是前</a:t>
            </a:r>
            <a:r>
              <a:rPr lang="en-US" altLang="zh-CN" dirty="0" err="1"/>
              <a:t>i</a:t>
            </a:r>
            <a:r>
              <a:rPr lang="en-US" altLang="zh-CN" dirty="0"/>
              <a:t> - 1</a:t>
            </a:r>
            <a:r>
              <a:rPr lang="zh-CN" altLang="en-US" dirty="0"/>
              <a:t>个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物体分别放到容量</a:t>
            </a:r>
            <a:r>
              <a:rPr lang="en-US" altLang="zh-CN" dirty="0"/>
              <a:t>0 ~ V</a:t>
            </a:r>
            <a:r>
              <a:rPr lang="zh-CN" altLang="en-US" dirty="0"/>
              <a:t>时的最大价值，即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 - 1][0 ~ V]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则，在执行完第</a:t>
            </a:r>
            <a:r>
              <a:rPr lang="en-US" altLang="zh-CN" dirty="0" err="1"/>
              <a:t>i</a:t>
            </a:r>
            <a:r>
              <a:rPr lang="zh-CN" altLang="en-US" dirty="0"/>
              <a:t>次循环前，</a:t>
            </a:r>
            <a:r>
              <a:rPr lang="en-US" altLang="zh-CN" dirty="0"/>
              <a:t>f </a:t>
            </a:r>
            <a:r>
              <a:rPr lang="zh-CN" altLang="en-US" dirty="0"/>
              <a:t>数组中</a:t>
            </a:r>
            <a:r>
              <a:rPr lang="en-US" altLang="zh-CN" dirty="0"/>
              <a:t>v - weight[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的位置存储就是我们要找的（</a:t>
            </a:r>
            <a:r>
              <a:rPr lang="en-US" altLang="zh-CN" dirty="0"/>
              <a:t>f[v-weight[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） 前</a:t>
            </a:r>
            <a:r>
              <a:rPr lang="en-US" altLang="zh-CN" dirty="0" err="1"/>
              <a:t>i</a:t>
            </a:r>
            <a:r>
              <a:rPr lang="en-US" altLang="zh-CN" dirty="0"/>
              <a:t> - 1</a:t>
            </a:r>
            <a:r>
              <a:rPr lang="zh-CN" altLang="en-US" dirty="0"/>
              <a:t>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物品放到容量为</a:t>
            </a:r>
            <a:r>
              <a:rPr lang="en-US" altLang="zh-CN" dirty="0"/>
              <a:t>v - weight[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的背包中带来的收益 </a:t>
            </a:r>
            <a:r>
              <a:rPr lang="en-US" altLang="zh-CN" dirty="0"/>
              <a:t>(</a:t>
            </a:r>
            <a:r>
              <a:rPr lang="zh-CN" altLang="en-US" dirty="0"/>
              <a:t>即之前的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 - 1][v - weight[</a:t>
            </a:r>
            <a:r>
              <a:rPr lang="en-US" altLang="zh-CN" dirty="0" err="1"/>
              <a:t>i</a:t>
            </a:r>
            <a:r>
              <a:rPr lang="en-US" altLang="zh-CN" dirty="0"/>
              <a:t>]])</a:t>
            </a:r>
          </a:p>
        </p:txBody>
      </p:sp>
    </p:spTree>
    <p:extLst>
      <p:ext uri="{BB962C8B-B14F-4D97-AF65-F5344CB8AC3E}">
        <p14:creationId xmlns:p14="http://schemas.microsoft.com/office/powerpoint/2010/main" val="13495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03ECD-1DFC-41D5-83F2-825A65E8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利用滚动数组优化状态转移方程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034E2-4286-45C2-B05B-F15914F2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f[v]</a:t>
            </a:r>
            <a:r>
              <a:rPr lang="zh-CN" altLang="en-US" dirty="0"/>
              <a:t>（一维的）</a:t>
            </a:r>
            <a:r>
              <a:rPr lang="en-US" altLang="zh-CN" dirty="0"/>
              <a:t> = f[i-1][v]</a:t>
            </a:r>
            <a:r>
              <a:rPr lang="zh-CN" altLang="en-US" dirty="0"/>
              <a:t>（二维的）</a:t>
            </a:r>
            <a:endParaRPr lang="en-US" altLang="zh-CN" dirty="0"/>
          </a:p>
          <a:p>
            <a:r>
              <a:rPr lang="en-US" altLang="zh-CN" dirty="0"/>
              <a:t>f[v-weight[</a:t>
            </a:r>
            <a:r>
              <a:rPr lang="en-US" altLang="zh-CN" dirty="0" err="1"/>
              <a:t>i</a:t>
            </a:r>
            <a:r>
              <a:rPr lang="en-US" altLang="zh-CN" dirty="0"/>
              <a:t>]] = f[i-1][v-weight[</a:t>
            </a:r>
            <a:r>
              <a:rPr lang="en-US" altLang="zh-CN" dirty="0" err="1"/>
              <a:t>i</a:t>
            </a:r>
            <a:r>
              <a:rPr lang="en-US" altLang="zh-CN" dirty="0"/>
              <a:t>]] + cost[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伪代码</a:t>
            </a:r>
            <a:endParaRPr lang="en-US" altLang="zh-CN" dirty="0"/>
          </a:p>
          <a:p>
            <a:r>
              <a:rPr lang="en-US" altLang="zh-CN" b="1" dirty="0"/>
              <a:t>for</a:t>
            </a:r>
            <a:r>
              <a:rPr lang="en-US" altLang="zh-CN" dirty="0"/>
              <a:t> </a:t>
            </a:r>
            <a:r>
              <a:rPr lang="en-US" altLang="zh-CN" dirty="0" err="1"/>
              <a:t>i</a:t>
            </a:r>
            <a:r>
              <a:rPr lang="en-US" altLang="zh-CN" dirty="0"/>
              <a:t>=1~N //</a:t>
            </a:r>
            <a:r>
              <a:rPr lang="zh-CN" altLang="en-US" dirty="0"/>
              <a:t>枚举物品  </a:t>
            </a:r>
          </a:p>
          <a:p>
            <a:r>
              <a:rPr lang="zh-CN" altLang="en-US" dirty="0"/>
              <a:t>    </a:t>
            </a:r>
            <a:r>
              <a:rPr lang="en-US" altLang="zh-CN" b="1" dirty="0"/>
              <a:t>for</a:t>
            </a:r>
            <a:r>
              <a:rPr lang="en-US" altLang="zh-CN" dirty="0"/>
              <a:t> v=V~0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//</a:t>
            </a:r>
            <a:r>
              <a:rPr lang="zh-CN" altLang="en-US" dirty="0"/>
              <a:t>枚举容量，从大到小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zh-CN" altLang="en-US" dirty="0"/>
              <a:t> </a:t>
            </a:r>
          </a:p>
          <a:p>
            <a:r>
              <a:rPr lang="zh-CN" altLang="en-US" dirty="0"/>
              <a:t>        </a:t>
            </a:r>
            <a:r>
              <a:rPr lang="en-US" altLang="zh-CN" dirty="0"/>
              <a:t>f[v]=max(f[v],f[v-weight[</a:t>
            </a:r>
            <a:r>
              <a:rPr lang="en-US" altLang="zh-CN" dirty="0" err="1"/>
              <a:t>i</a:t>
            </a:r>
            <a:r>
              <a:rPr lang="en-US" altLang="zh-CN" dirty="0"/>
              <a:t>]] + cost[</a:t>
            </a:r>
            <a:r>
              <a:rPr lang="en-US" altLang="zh-CN" dirty="0" err="1"/>
              <a:t>i</a:t>
            </a:r>
            <a:r>
              <a:rPr lang="en-US" altLang="zh-CN" dirty="0"/>
              <a:t>]); </a:t>
            </a:r>
          </a:p>
        </p:txBody>
      </p:sp>
    </p:spTree>
    <p:extLst>
      <p:ext uri="{BB962C8B-B14F-4D97-AF65-F5344CB8AC3E}">
        <p14:creationId xmlns:p14="http://schemas.microsoft.com/office/powerpoint/2010/main" val="126801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841BF-0F07-4B9B-8A13-523FDE66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为什么逆序枚举“容量”？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26971-72FC-4767-9108-49BC9CE7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60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02FF4-09B0-4012-9B21-9605B52F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F3AD9-3677-4379-A2C4-3D62B605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逆序枚举容量的原因：</a:t>
            </a:r>
          </a:p>
          <a:p>
            <a:r>
              <a:rPr lang="zh-CN" altLang="en-US" dirty="0"/>
              <a:t>注意一点，我们是由第 </a:t>
            </a:r>
            <a:r>
              <a:rPr lang="en-US" altLang="zh-CN" dirty="0" err="1"/>
              <a:t>i</a:t>
            </a:r>
            <a:r>
              <a:rPr lang="en-US" altLang="zh-CN" dirty="0"/>
              <a:t> - 1 </a:t>
            </a:r>
            <a:r>
              <a:rPr lang="zh-CN" altLang="en-US" dirty="0"/>
              <a:t>次循环的两个状态推出 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个状态的，而且 </a:t>
            </a:r>
            <a:r>
              <a:rPr lang="en-US" altLang="zh-CN" dirty="0"/>
              <a:t>v  &gt; v - weight[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，则对于第</a:t>
            </a:r>
            <a:r>
              <a:rPr lang="en-US" altLang="zh-CN" dirty="0" err="1"/>
              <a:t>i</a:t>
            </a:r>
            <a:r>
              <a:rPr lang="zh-CN" altLang="en-US" dirty="0"/>
              <a:t>次循环，背包容量只有当</a:t>
            </a:r>
            <a:r>
              <a:rPr lang="en-US" altLang="zh-CN" dirty="0"/>
              <a:t>V..0</a:t>
            </a:r>
            <a:r>
              <a:rPr lang="zh-CN" altLang="en-US" dirty="0"/>
              <a:t>循环时，才会先处理背包容量为</a:t>
            </a:r>
            <a:r>
              <a:rPr lang="en-US" altLang="zh-CN" dirty="0"/>
              <a:t>v</a:t>
            </a:r>
            <a:r>
              <a:rPr lang="zh-CN" altLang="en-US" dirty="0"/>
              <a:t>的状况，后处理背包容量为 </a:t>
            </a:r>
            <a:r>
              <a:rPr lang="en-US" altLang="zh-CN" dirty="0"/>
              <a:t>v-weight[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的情况。</a:t>
            </a:r>
          </a:p>
          <a:p>
            <a:r>
              <a:rPr lang="zh-CN" altLang="en-US" dirty="0"/>
              <a:t>具体来说，逆序枚举时，由于在执行</a:t>
            </a:r>
            <a:r>
              <a:rPr lang="en-US" altLang="zh-CN" dirty="0"/>
              <a:t>v</a:t>
            </a:r>
            <a:r>
              <a:rPr lang="zh-CN" altLang="en-US" dirty="0"/>
              <a:t>时，还没执行到</a:t>
            </a:r>
            <a:r>
              <a:rPr lang="en-US" altLang="zh-CN" dirty="0"/>
              <a:t>v - weight[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的，因此，</a:t>
            </a:r>
            <a:r>
              <a:rPr lang="en-US" altLang="zh-CN" dirty="0"/>
              <a:t>f[v - weight[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保存的还是第</a:t>
            </a:r>
            <a:r>
              <a:rPr lang="en-US" altLang="zh-CN" dirty="0" err="1"/>
              <a:t>i</a:t>
            </a:r>
            <a:r>
              <a:rPr lang="en-US" altLang="zh-CN" dirty="0"/>
              <a:t> - 1</a:t>
            </a:r>
            <a:r>
              <a:rPr lang="zh-CN" altLang="en-US" dirty="0"/>
              <a:t>次循环的结果。即</a:t>
            </a:r>
            <a:r>
              <a:rPr lang="zh-CN" altLang="en-US" dirty="0">
                <a:solidFill>
                  <a:srgbClr val="C00000"/>
                </a:solidFill>
              </a:rPr>
              <a:t>正在执行第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zh-CN" altLang="en-US" dirty="0">
                <a:solidFill>
                  <a:srgbClr val="C00000"/>
                </a:solidFill>
              </a:rPr>
              <a:t>次循环 且 背包容量为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  <a:r>
              <a:rPr lang="zh-CN" altLang="en-US" dirty="0">
                <a:solidFill>
                  <a:srgbClr val="C00000"/>
                </a:solidFill>
              </a:rPr>
              <a:t>时</a:t>
            </a:r>
            <a:r>
              <a:rPr lang="zh-CN" altLang="en-US" dirty="0"/>
              <a:t>，此时的</a:t>
            </a:r>
            <a:r>
              <a:rPr lang="en-US" altLang="zh-CN" dirty="0"/>
              <a:t>f[v]</a:t>
            </a:r>
            <a:r>
              <a:rPr lang="zh-CN" altLang="en-US" dirty="0"/>
              <a:t>存储的是 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 - 1][v] </a:t>
            </a:r>
            <a:r>
              <a:rPr lang="zh-CN" altLang="en-US" dirty="0"/>
              <a:t>，此时</a:t>
            </a:r>
            <a:r>
              <a:rPr lang="en-US" altLang="zh-CN" dirty="0"/>
              <a:t>f[v-weight[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存储的是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 - 1][v-weight[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32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DB742-7651-46D9-B83E-3C9EACB8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什么是背包问题？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DFAEA-9CFA-4007-A8FC-D93CE9221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可以描述为：给定一组物品，每种物品都有自己的重量和价格，在限定的总重量内，我们如何选择，才能使得物品的总价格最高。问题的名称来源于如何选择最合适的物品放置于给定背包中。相似问题经常出现在商业、组合数学，</a:t>
            </a:r>
            <a:r>
              <a:rPr lang="zh-CN" altLang="en-US" dirty="0">
                <a:hlinkClick r:id="rId2"/>
              </a:rPr>
              <a:t>计算复杂性理论</a:t>
            </a:r>
            <a:r>
              <a:rPr lang="zh-CN" altLang="en-US" dirty="0"/>
              <a:t>、密码学和应用数学等领域中。也可以将背包问题描述为</a:t>
            </a:r>
            <a:r>
              <a:rPr lang="zh-CN" altLang="en-US" dirty="0">
                <a:hlinkClick r:id="rId3"/>
              </a:rPr>
              <a:t>决定性问题</a:t>
            </a:r>
            <a:r>
              <a:rPr lang="zh-CN" altLang="en-US" dirty="0"/>
              <a:t>，即在总重量不超过</a:t>
            </a:r>
            <a:r>
              <a:rPr lang="en-US" altLang="zh-CN" dirty="0"/>
              <a:t>W</a:t>
            </a:r>
            <a:r>
              <a:rPr lang="zh-CN" altLang="en-US" dirty="0"/>
              <a:t>的前提下，总价值是否能达到</a:t>
            </a:r>
            <a:r>
              <a:rPr lang="en-US" altLang="zh-CN" dirty="0"/>
              <a:t>V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它是在</a:t>
            </a:r>
            <a:r>
              <a:rPr lang="en-US" altLang="zh-CN" dirty="0"/>
              <a:t>1978</a:t>
            </a:r>
            <a:r>
              <a:rPr lang="zh-CN" altLang="en-US" dirty="0"/>
              <a:t>年由</a:t>
            </a:r>
            <a:r>
              <a:rPr lang="en-US" altLang="zh-CN" dirty="0"/>
              <a:t>Merkel</a:t>
            </a:r>
            <a:r>
              <a:rPr lang="zh-CN" altLang="en-US" dirty="0"/>
              <a:t>和</a:t>
            </a:r>
            <a:r>
              <a:rPr lang="en-US" altLang="zh-CN" dirty="0"/>
              <a:t>Hellman</a:t>
            </a:r>
            <a:r>
              <a:rPr lang="zh-CN" altLang="en-US" dirty="0"/>
              <a:t>提出的。</a:t>
            </a:r>
          </a:p>
        </p:txBody>
      </p:sp>
    </p:spTree>
    <p:extLst>
      <p:ext uri="{BB962C8B-B14F-4D97-AF65-F5344CB8AC3E}">
        <p14:creationId xmlns:p14="http://schemas.microsoft.com/office/powerpoint/2010/main" val="1495023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CA1C2-3A00-480E-B6B4-2F3BEFC9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ABE30-B456-45AB-A48C-335755D96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相反，如果在执行第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次循环时，背包容量按照</a:t>
            </a:r>
            <a:r>
              <a:rPr lang="en-US" altLang="zh-CN" dirty="0"/>
              <a:t>0..V</a:t>
            </a:r>
            <a:r>
              <a:rPr lang="zh-CN" altLang="en-US" dirty="0"/>
              <a:t>的顺序遍历一遍，来检测第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件物品是否能放。此时在执行第</a:t>
            </a:r>
            <a:r>
              <a:rPr lang="en-US" altLang="zh-CN" dirty="0" err="1"/>
              <a:t>i</a:t>
            </a:r>
            <a:r>
              <a:rPr lang="zh-CN" altLang="en-US" dirty="0"/>
              <a:t>次循环 且 背包容量为</a:t>
            </a:r>
            <a:r>
              <a:rPr lang="en-US" altLang="zh-CN" dirty="0"/>
              <a:t>v</a:t>
            </a:r>
            <a:r>
              <a:rPr lang="zh-CN" altLang="en-US" dirty="0"/>
              <a:t>时，此时的</a:t>
            </a:r>
            <a:r>
              <a:rPr lang="en-US" altLang="zh-CN" dirty="0"/>
              <a:t>f[v]</a:t>
            </a:r>
            <a:r>
              <a:rPr lang="zh-CN" altLang="en-US" dirty="0"/>
              <a:t>存储的是 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 – 1][v] </a:t>
            </a:r>
            <a:r>
              <a:rPr lang="zh-CN" altLang="en-US" dirty="0"/>
              <a:t>，但是，此时</a:t>
            </a:r>
            <a:r>
              <a:rPr lang="en-US" altLang="zh-CN" dirty="0"/>
              <a:t>f[v-weight[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存储的是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][v-weight[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因为，</a:t>
            </a:r>
            <a:r>
              <a:rPr lang="en-US" altLang="zh-CN" dirty="0"/>
              <a:t>v  &gt; v - weight[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，第</a:t>
            </a:r>
            <a:r>
              <a:rPr lang="en-US" altLang="zh-CN" dirty="0" err="1"/>
              <a:t>i</a:t>
            </a:r>
            <a:r>
              <a:rPr lang="zh-CN" altLang="en-US" dirty="0"/>
              <a:t>次循环中，执行背包容量为</a:t>
            </a:r>
            <a:r>
              <a:rPr lang="en-US" altLang="zh-CN" dirty="0"/>
              <a:t>v</a:t>
            </a:r>
            <a:r>
              <a:rPr lang="zh-CN" altLang="en-US" dirty="0"/>
              <a:t>时，容量为</a:t>
            </a:r>
            <a:r>
              <a:rPr lang="en-US" altLang="zh-CN" dirty="0"/>
              <a:t>v - weight[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的背包已经计算过，即</a:t>
            </a:r>
            <a:r>
              <a:rPr lang="en-US" altLang="zh-CN" dirty="0"/>
              <a:t>f[v - weight[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中存储的是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][v - weight[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。即，</a:t>
            </a:r>
            <a:r>
              <a:rPr lang="zh-CN" altLang="en-US" dirty="0">
                <a:solidFill>
                  <a:srgbClr val="C00000"/>
                </a:solidFill>
              </a:rPr>
              <a:t>对于</a:t>
            </a:r>
            <a:r>
              <a:rPr lang="en-US" altLang="zh-CN" dirty="0">
                <a:solidFill>
                  <a:srgbClr val="C00000"/>
                </a:solidFill>
              </a:rPr>
              <a:t>01</a:t>
            </a:r>
            <a:r>
              <a:rPr lang="zh-CN" altLang="en-US" dirty="0">
                <a:solidFill>
                  <a:srgbClr val="C00000"/>
                </a:solidFill>
              </a:rPr>
              <a:t>背包，按照增序枚举背包容量是不对的。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00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4379F-13D9-461C-90A9-5B2ED296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D44E9A-2171-4447-9573-2130457F0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66" y="3145303"/>
            <a:ext cx="8866667" cy="895238"/>
          </a:xfrm>
        </p:spPr>
      </p:pic>
    </p:spTree>
    <p:extLst>
      <p:ext uri="{BB962C8B-B14F-4D97-AF65-F5344CB8AC3E}">
        <p14:creationId xmlns:p14="http://schemas.microsoft.com/office/powerpoint/2010/main" val="843517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62EF4-F2A8-4BDF-B695-E378E78A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Are you clear</a:t>
            </a:r>
            <a:r>
              <a:rPr lang="zh-CN" altLang="en-US" b="1" dirty="0"/>
              <a:t>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3F1107-24BB-4203-B629-76AD961DC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72" y="1825625"/>
            <a:ext cx="4308255" cy="4351338"/>
          </a:xfrm>
        </p:spPr>
      </p:pic>
    </p:spTree>
    <p:extLst>
      <p:ext uri="{BB962C8B-B14F-4D97-AF65-F5344CB8AC3E}">
        <p14:creationId xmlns:p14="http://schemas.microsoft.com/office/powerpoint/2010/main" val="2247718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46E2B-CE85-4D3E-9837-6D07050A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为什么逆序就能保证只有一个物品？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B75794-3313-4A27-A7A4-C2CD755EA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84" y="1604747"/>
            <a:ext cx="7633425" cy="3056030"/>
          </a:xfrm>
        </p:spPr>
      </p:pic>
    </p:spTree>
    <p:extLst>
      <p:ext uri="{BB962C8B-B14F-4D97-AF65-F5344CB8AC3E}">
        <p14:creationId xmlns:p14="http://schemas.microsoft.com/office/powerpoint/2010/main" val="3651404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46E2B-CE85-4D3E-9837-6D07050A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5D17B-C637-4F87-8D3F-A3B086C4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 err="1"/>
              <a:t>i</a:t>
            </a:r>
            <a:r>
              <a:rPr lang="en-US" altLang="zh-CN" dirty="0"/>
              <a:t> = 2</a:t>
            </a:r>
            <a:r>
              <a:rPr lang="zh-CN" altLang="en-US" dirty="0"/>
              <a:t>，求</a:t>
            </a:r>
            <a:r>
              <a:rPr lang="en-US" altLang="zh-CN" dirty="0"/>
              <a:t>f[5]</a:t>
            </a:r>
            <a:r>
              <a:rPr lang="zh-CN" altLang="en-US" dirty="0"/>
              <a:t>时</a:t>
            </a:r>
            <a:r>
              <a:rPr lang="en-US" altLang="zh-CN" dirty="0"/>
              <a:t>f</a:t>
            </a:r>
            <a:r>
              <a:rPr lang="zh-CN" altLang="en-US" dirty="0"/>
              <a:t>数组的状况，</a:t>
            </a:r>
          </a:p>
          <a:p>
            <a:r>
              <a:rPr lang="zh-CN" altLang="en-US" dirty="0"/>
              <a:t>绿色为数组现在存储的值，这些值是</a:t>
            </a:r>
            <a:r>
              <a:rPr lang="en-US" altLang="zh-CN" dirty="0" err="1"/>
              <a:t>i</a:t>
            </a:r>
            <a:r>
              <a:rPr lang="en-US" altLang="zh-CN" dirty="0"/>
              <a:t> = 1</a:t>
            </a:r>
            <a:r>
              <a:rPr lang="zh-CN" altLang="en-US" dirty="0"/>
              <a:t>时</a:t>
            </a:r>
            <a:r>
              <a:rPr lang="en-US" altLang="zh-CN" dirty="0"/>
              <a:t>(</a:t>
            </a:r>
            <a:r>
              <a:rPr lang="zh-CN" altLang="en-US" dirty="0"/>
              <a:t>上一次循环</a:t>
            </a:r>
            <a:r>
              <a:rPr lang="en-US" altLang="zh-CN" dirty="0"/>
              <a:t>)</a:t>
            </a:r>
            <a:r>
              <a:rPr lang="zh-CN" altLang="en-US" dirty="0"/>
              <a:t>存入数组 </a:t>
            </a:r>
            <a:r>
              <a:rPr lang="en-US" altLang="zh-CN" dirty="0"/>
              <a:t>f </a:t>
            </a:r>
            <a:r>
              <a:rPr lang="zh-CN" altLang="en-US" dirty="0"/>
              <a:t>的。相当于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 - 1][v]</a:t>
            </a:r>
            <a:endParaRPr lang="zh-CN" altLang="en-US" dirty="0"/>
          </a:p>
          <a:p>
            <a:r>
              <a:rPr lang="zh-CN" altLang="en-US" dirty="0"/>
              <a:t>而黄色使我们要求的值，在求</a:t>
            </a:r>
            <a:r>
              <a:rPr lang="en-US" altLang="zh-CN" dirty="0"/>
              <a:t>f[5]</a:t>
            </a:r>
            <a:r>
              <a:rPr lang="zh-CN" altLang="en-US" dirty="0"/>
              <a:t>之前，</a:t>
            </a:r>
            <a:r>
              <a:rPr lang="en-US" altLang="zh-CN" dirty="0"/>
              <a:t>f[5]= 5</a:t>
            </a:r>
            <a:r>
              <a:rPr lang="zh-CN" altLang="en-US" dirty="0"/>
              <a:t>，即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 - 1][5] = 5</a:t>
            </a:r>
            <a:endParaRPr lang="zh-CN" altLang="en-US" dirty="0"/>
          </a:p>
          <a:p>
            <a:r>
              <a:rPr lang="zh-CN" altLang="en-US" dirty="0"/>
              <a:t>现在要求 </a:t>
            </a:r>
            <a:r>
              <a:rPr lang="en-US" altLang="zh-CN" dirty="0" err="1"/>
              <a:t>i</a:t>
            </a:r>
            <a:r>
              <a:rPr lang="en-US" altLang="zh-CN" dirty="0"/>
              <a:t> = 2 </a:t>
            </a:r>
            <a:r>
              <a:rPr lang="zh-CN" altLang="en-US" dirty="0"/>
              <a:t>时的</a:t>
            </a:r>
            <a:r>
              <a:rPr lang="en-US" altLang="zh-CN" dirty="0"/>
              <a:t>f[5] = f[5 - 2] + 10 = 5 + 10 = 15  &gt;  f[</a:t>
            </a:r>
            <a:r>
              <a:rPr lang="en-US" altLang="zh-CN" dirty="0" err="1"/>
              <a:t>i</a:t>
            </a:r>
            <a:r>
              <a:rPr lang="en-US" altLang="zh-CN" dirty="0"/>
              <a:t> - 1][5] = 5</a:t>
            </a:r>
            <a:r>
              <a:rPr lang="zh-CN" altLang="en-US" dirty="0"/>
              <a:t>，故，</a:t>
            </a:r>
            <a:r>
              <a:rPr lang="en-US" altLang="zh-CN" dirty="0"/>
              <a:t>f[5] = 15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注意一点，在求</a:t>
            </a:r>
            <a:r>
              <a:rPr lang="en-US" altLang="zh-CN" dirty="0"/>
              <a:t>f[v]</a:t>
            </a:r>
            <a:r>
              <a:rPr lang="zh-CN" altLang="en-US" dirty="0"/>
              <a:t>时，它引用的 </a:t>
            </a:r>
            <a:r>
              <a:rPr lang="en-US" altLang="zh-CN" dirty="0"/>
              <a:t>f[v - weight[</a:t>
            </a:r>
            <a:r>
              <a:rPr lang="en-US" altLang="zh-CN" dirty="0" err="1"/>
              <a:t>i</a:t>
            </a:r>
            <a:r>
              <a:rPr lang="en-US" altLang="zh-CN" dirty="0"/>
              <a:t>]] </a:t>
            </a:r>
            <a:r>
              <a:rPr lang="zh-CN" altLang="en-US" dirty="0"/>
              <a:t>和 </a:t>
            </a:r>
            <a:r>
              <a:rPr lang="en-US" altLang="zh-CN" dirty="0"/>
              <a:t>f[v]</a:t>
            </a:r>
            <a:r>
              <a:rPr lang="zh-CN" altLang="en-US" dirty="0"/>
              <a:t>都是上一次循环的结果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0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46E2B-CE85-4D3E-9837-6D07050A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5D17B-C637-4F87-8D3F-A3B086C4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因此逆序枚举背包容量时，对于每个背包只能继承之前没有当前物品的状态，之后枚举小容量也是这样，只能继承之前选择物品的状态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7451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46E2B-CE85-4D3E-9837-6D07050A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如果是顺序枚举呢？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49BD97-4A53-469F-99F3-F39C8BE1C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14" y="2377484"/>
            <a:ext cx="6228571" cy="3247619"/>
          </a:xfrm>
        </p:spPr>
      </p:pic>
    </p:spTree>
    <p:extLst>
      <p:ext uri="{BB962C8B-B14F-4D97-AF65-F5344CB8AC3E}">
        <p14:creationId xmlns:p14="http://schemas.microsoft.com/office/powerpoint/2010/main" val="4152332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46E2B-CE85-4D3E-9837-6D07050A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5D17B-C637-4F87-8D3F-A3B086C4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顺序枚举时，对于当前物品，由于大容量可以继承小容量的状态，所以相当于可以重复多次放入同一个物品，等价于同一种物品有无穷多个，此时我们可以无限的选择某一个物品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下面讲完全背包</a:t>
            </a:r>
          </a:p>
        </p:txBody>
      </p:sp>
    </p:spTree>
    <p:extLst>
      <p:ext uri="{BB962C8B-B14F-4D97-AF65-F5344CB8AC3E}">
        <p14:creationId xmlns:p14="http://schemas.microsoft.com/office/powerpoint/2010/main" val="71253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46E2B-CE85-4D3E-9837-6D07050A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完全背包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5D17B-C637-4F87-8D3F-A3B086C4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问题描述：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种物品和一个容量为</a:t>
            </a:r>
            <a:r>
              <a:rPr lang="en-US" altLang="zh-CN" dirty="0"/>
              <a:t>V</a:t>
            </a:r>
            <a:r>
              <a:rPr lang="zh-CN" altLang="en-US" dirty="0"/>
              <a:t>的背包，每种物品都有</a:t>
            </a:r>
            <a:r>
              <a:rPr lang="zh-CN" altLang="en-US" dirty="0">
                <a:solidFill>
                  <a:srgbClr val="C00000"/>
                </a:solidFill>
              </a:rPr>
              <a:t>无限件</a:t>
            </a:r>
            <a:r>
              <a:rPr lang="zh-CN" altLang="en-US" dirty="0"/>
              <a:t>可用。</a:t>
            </a:r>
          </a:p>
          <a:p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种物品的体积是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，价值是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。求解将哪些物品装入背包可使这些物品的体积总和不超过背包容量，且价值总和最大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讲完了。。。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6727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46E2B-CE85-4D3E-9837-6D07050A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5D17B-C637-4F87-8D3F-A3B086C4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知道怎么敲代码吗？</a:t>
            </a:r>
            <a:endParaRPr lang="en-US" altLang="zh-CN" sz="6600" dirty="0"/>
          </a:p>
          <a:p>
            <a:endParaRPr lang="en-US" altLang="zh-CN" sz="6600" dirty="0"/>
          </a:p>
          <a:p>
            <a:r>
              <a:rPr lang="zh-CN" altLang="en-US" dirty="0"/>
              <a:t>自己尝试一下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相关习题：</a:t>
            </a:r>
            <a:r>
              <a:rPr lang="en-US" altLang="zh-CN" dirty="0"/>
              <a:t>SDNUOJ 1043 </a:t>
            </a:r>
            <a:r>
              <a:rPr lang="zh-CN" altLang="en-US" dirty="0"/>
              <a:t>采药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34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8BDB8-EED3-4694-900D-A40BE9AF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01</a:t>
            </a:r>
            <a:r>
              <a:rPr lang="zh-CN" altLang="en-US" b="1" dirty="0"/>
              <a:t>背包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2755F-0196-4FBC-B1D7-CCFAB8D7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r>
              <a:rPr lang="zh-CN" altLang="en-US" dirty="0"/>
              <a:t>背包是在</a:t>
            </a:r>
            <a:r>
              <a:rPr lang="en-US" altLang="zh-CN" dirty="0"/>
              <a:t>M</a:t>
            </a:r>
            <a:r>
              <a:rPr lang="zh-CN" altLang="en-US" dirty="0"/>
              <a:t>件物品取出若干件放在空间为</a:t>
            </a:r>
            <a:r>
              <a:rPr lang="en-US" altLang="zh-CN" dirty="0"/>
              <a:t>W</a:t>
            </a:r>
            <a:r>
              <a:rPr lang="zh-CN" altLang="en-US" dirty="0"/>
              <a:t>的背包里，每件物品的体积为</a:t>
            </a:r>
            <a:r>
              <a:rPr lang="en-US" altLang="zh-CN" dirty="0"/>
              <a:t>W1</a:t>
            </a:r>
            <a:r>
              <a:rPr lang="zh-CN" altLang="en-US" dirty="0"/>
              <a:t>，</a:t>
            </a:r>
            <a:r>
              <a:rPr lang="en-US" altLang="zh-CN" dirty="0"/>
              <a:t>W2</a:t>
            </a:r>
            <a:r>
              <a:rPr lang="zh-CN" altLang="en-US" dirty="0"/>
              <a:t>至</a:t>
            </a:r>
            <a:r>
              <a:rPr lang="en-US" altLang="zh-CN" dirty="0" err="1"/>
              <a:t>Wn</a:t>
            </a:r>
            <a:r>
              <a:rPr lang="zh-CN" altLang="en-US" dirty="0"/>
              <a:t>，与之相对应的价值为</a:t>
            </a:r>
            <a:r>
              <a:rPr lang="en-US" altLang="zh-CN" dirty="0"/>
              <a:t>P1,P2</a:t>
            </a:r>
            <a:r>
              <a:rPr lang="zh-CN" altLang="en-US" dirty="0"/>
              <a:t>至</a:t>
            </a:r>
            <a:r>
              <a:rPr lang="en-US" altLang="zh-CN" dirty="0" err="1"/>
              <a:t>Pn</a:t>
            </a:r>
            <a:r>
              <a:rPr lang="zh-CN" altLang="en-US" dirty="0"/>
              <a:t>。</a:t>
            </a:r>
            <a:r>
              <a:rPr lang="en-US" altLang="zh-CN" dirty="0"/>
              <a:t>01</a:t>
            </a:r>
            <a:r>
              <a:rPr lang="zh-CN" altLang="en-US" dirty="0"/>
              <a:t>背包是背包问题中最简单的问题。</a:t>
            </a:r>
            <a:endParaRPr lang="en-US" altLang="zh-CN" dirty="0"/>
          </a:p>
          <a:p>
            <a:r>
              <a:rPr lang="en-US" altLang="zh-CN" dirty="0"/>
              <a:t>01</a:t>
            </a:r>
            <a:r>
              <a:rPr lang="zh-CN" altLang="en-US" dirty="0"/>
              <a:t>背包的约束条件是给定几种物品，</a:t>
            </a:r>
            <a:r>
              <a:rPr lang="zh-CN" altLang="en-US" b="1" dirty="0">
                <a:solidFill>
                  <a:srgbClr val="C00000"/>
                </a:solidFill>
              </a:rPr>
              <a:t>每种物品有且只有一个</a:t>
            </a:r>
            <a:r>
              <a:rPr lang="zh-CN" altLang="en-US" dirty="0"/>
              <a:t>，并且有权值和体积两个属性。在</a:t>
            </a:r>
            <a:r>
              <a:rPr lang="en-US" altLang="zh-CN" dirty="0"/>
              <a:t>01</a:t>
            </a:r>
            <a:r>
              <a:rPr lang="zh-CN" altLang="en-US" dirty="0"/>
              <a:t>背包问题中，因为每种物品只有一个，对于每个物品只需要考虑选与不选两种情况。如果不选择将其放入背包中，则不需要处理。</a:t>
            </a:r>
          </a:p>
        </p:txBody>
      </p:sp>
    </p:spTree>
    <p:extLst>
      <p:ext uri="{BB962C8B-B14F-4D97-AF65-F5344CB8AC3E}">
        <p14:creationId xmlns:p14="http://schemas.microsoft.com/office/powerpoint/2010/main" val="1395067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46E2B-CE85-4D3E-9837-6D07050A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自主学习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5D17B-C637-4F87-8D3F-A3B086C4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分组背包，多重背包，二维费用背包等背包问题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6401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B3C44-EF68-4090-A4A0-6C2F74A5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01</a:t>
            </a:r>
            <a:r>
              <a:rPr lang="zh-CN" altLang="en-US" b="1" dirty="0"/>
              <a:t>背包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F6ABF-4E57-4F91-B6EA-28D711F4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0-1 </a:t>
            </a:r>
            <a:r>
              <a:rPr lang="zh-CN" altLang="en-US" dirty="0"/>
              <a:t>背包问题：给定 </a:t>
            </a:r>
            <a:r>
              <a:rPr lang="en-US" altLang="zh-CN" dirty="0"/>
              <a:t>n </a:t>
            </a:r>
            <a:r>
              <a:rPr lang="zh-CN" altLang="en-US" dirty="0"/>
              <a:t>种物品和一个容量为 </a:t>
            </a:r>
            <a:r>
              <a:rPr lang="en-US" altLang="zh-CN" dirty="0"/>
              <a:t>C </a:t>
            </a:r>
            <a:r>
              <a:rPr lang="zh-CN" altLang="en-US" dirty="0"/>
              <a:t>的背包，物品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的重量是 </a:t>
            </a:r>
            <a:r>
              <a:rPr lang="en-US" altLang="zh-CN" dirty="0" err="1"/>
              <a:t>wi</a:t>
            </a:r>
            <a:r>
              <a:rPr lang="zh-CN" altLang="en-US" dirty="0"/>
              <a:t>，其价值为 </a:t>
            </a:r>
            <a:r>
              <a:rPr lang="en-US" altLang="zh-CN" dirty="0"/>
              <a:t>vi 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问：应该如何选择装入背包的物品，使得装入背包中的物品的总价值最大？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面对每个物品，我们只有选择拿取或者不拿两种选择，不能选择装入某物品的一部分，也不能装入同一物品多次。</a:t>
            </a:r>
          </a:p>
        </p:txBody>
      </p:sp>
    </p:spTree>
    <p:extLst>
      <p:ext uri="{BB962C8B-B14F-4D97-AF65-F5344CB8AC3E}">
        <p14:creationId xmlns:p14="http://schemas.microsoft.com/office/powerpoint/2010/main" val="99524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38D74-C67C-474C-99FE-F6F0E84C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01</a:t>
            </a:r>
            <a:r>
              <a:rPr lang="zh-CN" altLang="en-US" b="1" dirty="0"/>
              <a:t>背包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12CC2-F46A-4DDE-B462-6955A53BB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解决办法：声明一个 大小为  </a:t>
            </a:r>
            <a:r>
              <a:rPr lang="en-US" altLang="zh-CN" dirty="0"/>
              <a:t>m[n][c] </a:t>
            </a:r>
            <a:r>
              <a:rPr lang="zh-CN" altLang="en-US" dirty="0"/>
              <a:t>的二维数组，</a:t>
            </a:r>
            <a:r>
              <a:rPr lang="en-US" altLang="zh-CN" dirty="0"/>
              <a:t>m[ </a:t>
            </a:r>
            <a:r>
              <a:rPr lang="en-US" altLang="zh-CN" dirty="0" err="1"/>
              <a:t>i</a:t>
            </a:r>
            <a:r>
              <a:rPr lang="en-US" altLang="zh-CN" dirty="0"/>
              <a:t> ][ j ] </a:t>
            </a:r>
            <a:r>
              <a:rPr lang="zh-CN" altLang="en-US" dirty="0"/>
              <a:t>表示 在面对第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件物品，且背包容量为  </a:t>
            </a:r>
            <a:r>
              <a:rPr lang="en-US" altLang="zh-CN" dirty="0"/>
              <a:t>j </a:t>
            </a:r>
            <a:r>
              <a:rPr lang="zh-CN" altLang="en-US" dirty="0"/>
              <a:t>时所能获得的最大价值 ，那么我们可以很容易分析得出 </a:t>
            </a:r>
            <a:r>
              <a:rPr lang="en-US" altLang="zh-CN" dirty="0"/>
              <a:t>m[</a:t>
            </a:r>
            <a:r>
              <a:rPr lang="en-US" altLang="zh-CN" dirty="0" err="1"/>
              <a:t>i</a:t>
            </a:r>
            <a:r>
              <a:rPr lang="en-US" altLang="zh-CN" dirty="0"/>
              <a:t>][j] </a:t>
            </a:r>
            <a:r>
              <a:rPr lang="zh-CN" altLang="en-US" dirty="0"/>
              <a:t>的计算方法，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 j &lt; w[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的情况，这时候背包容量不足以放下第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件物品，只能选择不拿</a:t>
            </a:r>
            <a:r>
              <a:rPr lang="en-US" altLang="zh-CN" dirty="0">
                <a:solidFill>
                  <a:srgbClr val="C00000"/>
                </a:solidFill>
              </a:rPr>
              <a:t>m[ 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 ][ j ] = m[ i-1 ][ j ]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 j&gt;=w[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的情况，这时背包容量可以放下第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件物品，我们就要考虑拿这件物品是否能获取更大的价值。如果拿取，</a:t>
            </a:r>
            <a:r>
              <a:rPr lang="en-US" altLang="zh-CN" dirty="0"/>
              <a:t>m[ </a:t>
            </a:r>
            <a:r>
              <a:rPr lang="en-US" altLang="zh-CN" dirty="0" err="1"/>
              <a:t>i</a:t>
            </a:r>
            <a:r>
              <a:rPr lang="en-US" altLang="zh-CN" dirty="0"/>
              <a:t> ][ j ]=m[ i-1 ][ j-w[ </a:t>
            </a:r>
            <a:r>
              <a:rPr lang="en-US" altLang="zh-CN" dirty="0" err="1"/>
              <a:t>i</a:t>
            </a:r>
            <a:r>
              <a:rPr lang="en-US" altLang="zh-CN" dirty="0"/>
              <a:t> ] ] + v[ </a:t>
            </a:r>
            <a:r>
              <a:rPr lang="en-US" altLang="zh-CN" dirty="0" err="1"/>
              <a:t>i</a:t>
            </a:r>
            <a:r>
              <a:rPr lang="en-US" altLang="zh-CN" dirty="0"/>
              <a:t> ]</a:t>
            </a:r>
            <a:r>
              <a:rPr lang="zh-CN" altLang="en-US" dirty="0"/>
              <a:t>。 这里的</a:t>
            </a:r>
            <a:r>
              <a:rPr lang="en-US" altLang="zh-CN" dirty="0"/>
              <a:t>m[ i-1 ][ j-w[ </a:t>
            </a:r>
            <a:r>
              <a:rPr lang="en-US" altLang="zh-CN" dirty="0" err="1"/>
              <a:t>i</a:t>
            </a:r>
            <a:r>
              <a:rPr lang="en-US" altLang="zh-CN" dirty="0"/>
              <a:t> ] ]</a:t>
            </a:r>
            <a:r>
              <a:rPr lang="zh-CN" altLang="en-US" dirty="0"/>
              <a:t>指的就是考虑了</a:t>
            </a:r>
            <a:r>
              <a:rPr lang="en-US" altLang="zh-CN" dirty="0"/>
              <a:t>i-1</a:t>
            </a:r>
            <a:r>
              <a:rPr lang="zh-CN" altLang="en-US" dirty="0"/>
              <a:t>件物品，背包容量为</a:t>
            </a:r>
            <a:r>
              <a:rPr lang="en-US" altLang="zh-CN" dirty="0"/>
              <a:t>j-w[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时的最大价值，也是相当于为第</a:t>
            </a:r>
            <a:r>
              <a:rPr lang="en-US" altLang="zh-CN" dirty="0" err="1"/>
              <a:t>i</a:t>
            </a:r>
            <a:r>
              <a:rPr lang="zh-CN" altLang="en-US" dirty="0"/>
              <a:t>件物品腾出了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的空间。如果不拿，</a:t>
            </a:r>
            <a:r>
              <a:rPr lang="en-US" altLang="zh-CN" dirty="0"/>
              <a:t>m[ </a:t>
            </a:r>
            <a:r>
              <a:rPr lang="en-US" altLang="zh-CN" dirty="0" err="1"/>
              <a:t>i</a:t>
            </a:r>
            <a:r>
              <a:rPr lang="en-US" altLang="zh-CN" dirty="0"/>
              <a:t> ][ j ] = m[ i-1 ][ j ] , </a:t>
            </a:r>
            <a:r>
              <a:rPr lang="zh-CN" altLang="en-US" dirty="0"/>
              <a:t>同（</a:t>
            </a:r>
            <a:r>
              <a:rPr lang="en-US" altLang="zh-CN" dirty="0"/>
              <a:t>1</a:t>
            </a:r>
            <a:r>
              <a:rPr lang="zh-CN" altLang="en-US" dirty="0"/>
              <a:t>）究竟是拿还是不拿，自然是比较这两种情况那种价值最大。</a:t>
            </a:r>
          </a:p>
        </p:txBody>
      </p:sp>
    </p:spTree>
    <p:extLst>
      <p:ext uri="{BB962C8B-B14F-4D97-AF65-F5344CB8AC3E}">
        <p14:creationId xmlns:p14="http://schemas.microsoft.com/office/powerpoint/2010/main" val="219146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D3EF1-8BE4-4BA1-B703-B0A82494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01</a:t>
            </a:r>
            <a:r>
              <a:rPr lang="zh-CN" altLang="en-US" b="1" dirty="0"/>
              <a:t>背包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2E2D5-D3F4-4066-88E7-5B9848BF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状态转移方程：</a:t>
            </a:r>
            <a:endParaRPr lang="en-US" altLang="zh-CN" dirty="0"/>
          </a:p>
          <a:p>
            <a:pPr marL="0" indent="0">
              <a:buNone/>
            </a:pPr>
            <a:r>
              <a:rPr lang="pl-PL" altLang="zh-CN" dirty="0"/>
              <a:t>if(j&gt;=w[i])</a:t>
            </a:r>
          </a:p>
          <a:p>
            <a:pPr marL="0" indent="0">
              <a:buNone/>
            </a:pPr>
            <a:r>
              <a:rPr lang="pl-PL" altLang="zh-CN" dirty="0"/>
              <a:t>    m[i][j]=max(m[i-1][j],m[i-1][j-w[i]]+v[i]);</a:t>
            </a:r>
          </a:p>
          <a:p>
            <a:pPr marL="0" indent="0">
              <a:buNone/>
            </a:pPr>
            <a:r>
              <a:rPr lang="pl-PL" altLang="zh-CN" dirty="0"/>
              <a:t>else</a:t>
            </a:r>
          </a:p>
          <a:p>
            <a:pPr marL="0" indent="0">
              <a:buNone/>
            </a:pPr>
            <a:r>
              <a:rPr lang="pl-PL" altLang="zh-CN" dirty="0"/>
              <a:t>    m[i][j]=m[i-1][j];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517DA-D46C-4BCE-BB07-625AE77A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01</a:t>
            </a:r>
            <a:r>
              <a:rPr lang="zh-CN" altLang="en-US" b="1" dirty="0"/>
              <a:t>背包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3D892-8EE6-46BC-BCB1-F35EBB47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背包问题。在使用动态规划算法求解</a:t>
            </a:r>
            <a:r>
              <a:rPr lang="en-US" altLang="zh-CN" dirty="0"/>
              <a:t>0-1</a:t>
            </a:r>
            <a:r>
              <a:rPr lang="zh-CN" altLang="en-US" dirty="0"/>
              <a:t>背包问题时，使用二维数组</a:t>
            </a:r>
            <a:r>
              <a:rPr lang="en-US" altLang="zh-CN" dirty="0"/>
              <a:t>m[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>
                <a:solidFill>
                  <a:srgbClr val="FF0000"/>
                </a:solidFill>
              </a:rPr>
              <a:t>存储背包剩余容量为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zh-CN" altLang="en-US" dirty="0">
                <a:solidFill>
                  <a:srgbClr val="FF0000"/>
                </a:solidFill>
              </a:rPr>
              <a:t>，可选物品为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i+1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时</a:t>
            </a:r>
            <a:r>
              <a:rPr lang="en-US" altLang="zh-CN" dirty="0">
                <a:solidFill>
                  <a:srgbClr val="FF0000"/>
                </a:solidFill>
              </a:rPr>
              <a:t>0-1</a:t>
            </a:r>
            <a:r>
              <a:rPr lang="zh-CN" altLang="en-US" dirty="0">
                <a:solidFill>
                  <a:srgbClr val="FF0000"/>
                </a:solidFill>
              </a:rPr>
              <a:t>背包问题的最优值</a:t>
            </a:r>
            <a:r>
              <a:rPr lang="zh-CN" altLang="en-US" dirty="0"/>
              <a:t>。绘制</a:t>
            </a:r>
            <a:endParaRPr lang="en-US" altLang="zh-CN" dirty="0"/>
          </a:p>
          <a:p>
            <a:r>
              <a:rPr lang="zh-CN" altLang="en-US" dirty="0"/>
              <a:t>价值数组</a:t>
            </a:r>
            <a:r>
              <a:rPr lang="en-US" altLang="zh-CN" dirty="0"/>
              <a:t>v = {8, 10, 6, 3, 7, 2}</a:t>
            </a:r>
          </a:p>
          <a:p>
            <a:r>
              <a:rPr lang="zh-CN" altLang="en-US" dirty="0"/>
              <a:t>重量数组</a:t>
            </a:r>
            <a:r>
              <a:rPr lang="en-US" altLang="zh-CN" dirty="0"/>
              <a:t>w = {4, 6, 2, 2, 5, 1}</a:t>
            </a:r>
          </a:p>
          <a:p>
            <a:r>
              <a:rPr lang="zh-CN" altLang="en-US" dirty="0"/>
              <a:t>背包容量</a:t>
            </a:r>
            <a:r>
              <a:rPr lang="en-US" altLang="zh-CN" dirty="0"/>
              <a:t>C = 12</a:t>
            </a:r>
            <a:r>
              <a:rPr lang="zh-CN" altLang="en-US" dirty="0"/>
              <a:t>时对应的</a:t>
            </a:r>
            <a:r>
              <a:rPr lang="en-US" altLang="zh-CN" dirty="0"/>
              <a:t>m[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96939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0C47B-7164-4F9A-981A-D5A45382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E7A34-AE36-4A60-A19C-E1EE5E5A1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 : 1 ~ n)   </a:t>
            </a:r>
          </a:p>
          <a:p>
            <a:pPr marL="0" indent="0">
              <a:buNone/>
            </a:pP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for(j : 1 ~ c)</a:t>
            </a:r>
          </a:p>
          <a:p>
            <a:pPr marL="0" indent="0">
              <a:buNone/>
            </a:pPr>
            <a:r>
              <a:rPr lang="en-US" altLang="zh-CN" dirty="0"/>
              <a:t>        {     if(j&gt;=w[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pPr marL="0" indent="0">
              <a:buNone/>
            </a:pPr>
            <a:r>
              <a:rPr lang="en-US" altLang="zh-CN" dirty="0"/>
              <a:t>                m[</a:t>
            </a:r>
            <a:r>
              <a:rPr lang="en-US" altLang="zh-CN" dirty="0" err="1"/>
              <a:t>i</a:t>
            </a:r>
            <a:r>
              <a:rPr lang="en-US" altLang="zh-CN" dirty="0"/>
              <a:t>][j]=max(m[i-1][j],m[i-1][j-w[</a:t>
            </a:r>
            <a:r>
              <a:rPr lang="en-US" altLang="zh-CN" dirty="0" err="1"/>
              <a:t>i</a:t>
            </a:r>
            <a:r>
              <a:rPr lang="en-US" altLang="zh-CN" dirty="0"/>
              <a:t>]]+v[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pPr marL="0" indent="0">
              <a:buNone/>
            </a:pPr>
            <a:r>
              <a:rPr lang="en-US" altLang="zh-CN" dirty="0"/>
              <a:t>              else</a:t>
            </a:r>
          </a:p>
          <a:p>
            <a:pPr marL="0" indent="0">
              <a:buNone/>
            </a:pPr>
            <a:r>
              <a:rPr lang="en-US" altLang="zh-CN" dirty="0"/>
              <a:t>                m[</a:t>
            </a:r>
            <a:r>
              <a:rPr lang="en-US" altLang="zh-CN" dirty="0" err="1"/>
              <a:t>i</a:t>
            </a:r>
            <a:r>
              <a:rPr lang="en-US" altLang="zh-CN" dirty="0"/>
              <a:t>][j]=m[i-1][j];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7601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4BC82-FDED-49A9-B259-2A0402D1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A5647C-0D0B-4ABA-A765-AD51ACD6D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13" y="2370338"/>
            <a:ext cx="10185654" cy="3245241"/>
          </a:xfrm>
        </p:spPr>
      </p:pic>
    </p:spTree>
    <p:extLst>
      <p:ext uri="{BB962C8B-B14F-4D97-AF65-F5344CB8AC3E}">
        <p14:creationId xmlns:p14="http://schemas.microsoft.com/office/powerpoint/2010/main" val="177368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1956</Words>
  <Application>Microsoft Office PowerPoint</Application>
  <PresentationFormat>宽屏</PresentationFormat>
  <Paragraphs>114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背包问题</vt:lpstr>
      <vt:lpstr>什么是背包问题？</vt:lpstr>
      <vt:lpstr>01背包</vt:lpstr>
      <vt:lpstr>01背包</vt:lpstr>
      <vt:lpstr>01背包</vt:lpstr>
      <vt:lpstr>01背包</vt:lpstr>
      <vt:lpstr>01背包</vt:lpstr>
      <vt:lpstr>PowerPoint 演示文稿</vt:lpstr>
      <vt:lpstr>PowerPoint 演示文稿</vt:lpstr>
      <vt:lpstr>例题：SDNUOJ 1033 采药</vt:lpstr>
      <vt:lpstr>PowerPoint 演示文稿</vt:lpstr>
      <vt:lpstr>PowerPoint 演示文稿</vt:lpstr>
      <vt:lpstr>Memory Limit</vt:lpstr>
      <vt:lpstr>空间复杂度优化：</vt:lpstr>
      <vt:lpstr>PowerPoint 演示文稿</vt:lpstr>
      <vt:lpstr>PowerPoint 演示文稿</vt:lpstr>
      <vt:lpstr>利用滚动数组优化状态转移方程</vt:lpstr>
      <vt:lpstr>为什么逆序枚举“容量”？</vt:lpstr>
      <vt:lpstr>PowerPoint 演示文稿</vt:lpstr>
      <vt:lpstr>PowerPoint 演示文稿</vt:lpstr>
      <vt:lpstr>PowerPoint 演示文稿</vt:lpstr>
      <vt:lpstr>Are you clear？</vt:lpstr>
      <vt:lpstr>为什么逆序就能保证只有一个物品？</vt:lpstr>
      <vt:lpstr>PowerPoint 演示文稿</vt:lpstr>
      <vt:lpstr>PowerPoint 演示文稿</vt:lpstr>
      <vt:lpstr>如果是顺序枚举呢？</vt:lpstr>
      <vt:lpstr>PowerPoint 演示文稿</vt:lpstr>
      <vt:lpstr>完全背包</vt:lpstr>
      <vt:lpstr>PowerPoint 演示文稿</vt:lpstr>
      <vt:lpstr>自主学习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背包问题</dc:title>
  <dc:creator>wfc</dc:creator>
  <cp:lastModifiedBy>wfc</cp:lastModifiedBy>
  <cp:revision>23</cp:revision>
  <dcterms:created xsi:type="dcterms:W3CDTF">2018-11-11T12:31:53Z</dcterms:created>
  <dcterms:modified xsi:type="dcterms:W3CDTF">2018-11-29T06:57:27Z</dcterms:modified>
</cp:coreProperties>
</file>