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59640" y="1237320"/>
            <a:ext cx="7559640" cy="121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259640" y="1237320"/>
            <a:ext cx="7559640" cy="121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59640" y="1237320"/>
            <a:ext cx="7559640" cy="121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E4D7D4-55C6-41F6-BC89-813CC944EC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7/12/18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3C2554-B32D-40DF-B1E4-A5793181256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编辑母版文本样式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b="0" lang="zh-CN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b="0" lang="zh-CN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7/12/18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FB36A2-0B27-430F-9260-01001C8C24B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6" descr=""/>
          <p:cNvPicPr/>
          <p:nvPr/>
        </p:nvPicPr>
        <p:blipFill>
          <a:blip r:embed="rId1"/>
          <a:srcRect l="0" t="0" r="0" b="16668"/>
          <a:stretch/>
        </p:blipFill>
        <p:spPr>
          <a:xfrm>
            <a:off x="-7920" y="0"/>
            <a:ext cx="10087200" cy="7559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267200" y="1420560"/>
            <a:ext cx="7549560" cy="48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 novel 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for 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2018.7.12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59840" y="5034960"/>
            <a:ext cx="255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Made by Xue Minglong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 rot="1800">
            <a:off x="837720" y="458640"/>
            <a:ext cx="4043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2.Lipschitz  norm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1" name="Formula 5"/>
              <p:cNvSpPr txBox="1"/>
              <p:nvPr/>
            </p:nvSpPr>
            <p:spPr>
              <a:xfrm>
                <a:off x="1920240" y="2394360"/>
                <a:ext cx="5432040" cy="531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Lipschitz</m:t>
                    </m:r>
                    <m:r>
                      <m:t xml:space="preserve">norm</m:t>
                    </m:r>
                    <m:r>
                      <m:t xml:space="preserve">=</m:t>
                    </m:r>
                    <m:r>
                      <m:t xml:space="preserve">s</m:t>
                    </m:r>
                    <m:r>
                      <m:t xml:space="preserve">u</m:t>
                    </m:r>
                    <m:r>
                      <m:t xml:space="preserve">p</m:t>
                    </m:r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g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h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62" name="CustomShape 6"/>
          <p:cNvSpPr/>
          <p:nvPr/>
        </p:nvSpPr>
        <p:spPr>
          <a:xfrm>
            <a:off x="822960" y="3840480"/>
            <a:ext cx="766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3" name="Formula 7"/>
              <p:cNvSpPr txBox="1"/>
              <p:nvPr/>
            </p:nvSpPr>
            <p:spPr>
              <a:xfrm>
                <a:off x="1828800" y="5158800"/>
                <a:ext cx="5821560" cy="115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</m:e>
                    </m:d>
                    <m:r>
                      <m:t xml:space="preserve">:</m:t>
                    </m:r>
                    <m:r>
                      <m:t xml:space="preserve">=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r>
                          <m:t xml:space="preserve">h</m:t>
                        </m:r>
                        <m:r>
                          <m:t xml:space="preserve">:</m:t>
                        </m:r>
                        <m:r>
                          <m:t xml:space="preserve">h</m:t>
                        </m:r>
                        <m:r>
                          <m:t xml:space="preserve">≠</m:t>
                        </m:r>
                        <m:r>
                          <m:t xml:space="preserve">0</m:t>
                        </m:r>
                      </m:lim>
                    </m:limLow>
                    <m:f>
                      <m:num>
                        <m:sSub>
                          <m:e>
                            <m:d>
                              <m:dPr>
                                <m:begChr m:val="‖"/>
                                <m:endChr m:val="‖"/>
                              </m:dPr>
                              <m:e>
                                <m:r>
                                  <m:t xml:space="preserve">Ah</m:t>
                                </m:r>
                              </m:e>
                            </m:d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h</m:t>
                            </m:r>
                          </m:e>
                        </m:d>
                      </m:den>
                    </m:f>
                    <m:r>
                      <m:t xml:space="preserve">=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sSub>
                          <m:e>
                            <m:d>
                              <m:dPr>
                                <m:begChr m:val="‖"/>
                                <m:endChr m:val="‖"/>
                              </m:dPr>
                              <m:e>
                                <m:r>
                                  <m:t xml:space="preserve">h</m:t>
                                </m:r>
                              </m:e>
                            </m:d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1</m:t>
                        </m:r>
                      </m:lim>
                    </m:limLow>
                    <m:sSub>
                      <m:e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Ah</m:t>
                            </m:r>
                          </m:e>
                        </m:d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 rot="1800">
            <a:off x="486000" y="459000"/>
            <a:ext cx="4746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3.Lipschitz 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8" name="Formula 5"/>
              <p:cNvSpPr txBox="1"/>
              <p:nvPr/>
            </p:nvSpPr>
            <p:spPr>
              <a:xfrm>
                <a:off x="3566160" y="2760120"/>
                <a:ext cx="1883880" cy="531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</m:t>
                        </m:r>
                      </m:e>
                    </m:d>
                    <m:r>
                      <m:t xml:space="preserve">=</m:t>
                    </m:r>
                    <m:r>
                      <m:t xml:space="preserve">Wh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69" name="CustomShape 6"/>
          <p:cNvSpPr/>
          <p:nvPr/>
        </p:nvSpPr>
        <p:spPr>
          <a:xfrm>
            <a:off x="473040" y="1828800"/>
            <a:ext cx="766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For a linear layer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73040" y="3694320"/>
            <a:ext cx="766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The norm is given by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1" name="Formula 8"/>
              <p:cNvSpPr txBox="1"/>
              <p:nvPr/>
            </p:nvSpPr>
            <p:spPr>
              <a:xfrm>
                <a:off x="1005840" y="4937760"/>
                <a:ext cx="8702640" cy="56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g</m:t>
                            </m:r>
                          </m:e>
                        </m:d>
                      </m:e>
                      <m:sub>
                        <m:r>
                          <m:t xml:space="preserve">Lip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</m:t>
                    </m:r>
                    <m:r>
                      <m:t xml:space="preserve">u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h</m:t>
                        </m:r>
                      </m:sub>
                    </m:sSub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∇</m:t>
                            </m:r>
                            <m:r>
                              <m:t xml:space="preserve">g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h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r>
                      <m:t xml:space="preserve">u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h</m:t>
                        </m:r>
                      </m:sub>
                    </m:sSub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</m:e>
                    </m:d>
                    <m:r>
                      <m:t xml:space="preserve">=</m:t>
                    </m:r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 rot="1800">
            <a:off x="235800" y="458640"/>
            <a:ext cx="524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4.Lipschitz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76" name="Formula 5"/>
              <p:cNvSpPr txBox="1"/>
              <p:nvPr/>
            </p:nvSpPr>
            <p:spPr>
              <a:xfrm>
                <a:off x="3474720" y="3521880"/>
                <a:ext cx="2986560" cy="1050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r>
                      <m:t xml:space="preserve">=</m:t>
                    </m:r>
                    <m:r>
                      <m:t xml:space="preserve">W</m:t>
                    </m:r>
                    <m:r>
                      <m:t xml:space="preserve">+</m:t>
                    </m:r>
                    <m:r>
                      <m:t xml:space="preserve">λ</m:t>
                    </m:r>
                    <m:r>
                      <m:t xml:space="preserve">∗</m:t>
                    </m:r>
                    <m:f>
                      <m:num>
                        <m:r>
                          <m:t xml:space="preserve">∂</m:t>
                        </m:r>
                        <m:r>
                          <m:t xml:space="preserve">y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W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77" name="CustomShape 6"/>
          <p:cNvSpPr/>
          <p:nvPr/>
        </p:nvSpPr>
        <p:spPr>
          <a:xfrm>
            <a:off x="473040" y="1828800"/>
            <a:ext cx="7665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When doing back propagation in a single layer: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8" name="Formula 7"/>
              <p:cNvSpPr txBox="1"/>
              <p:nvPr/>
            </p:nvSpPr>
            <p:spPr>
              <a:xfrm>
                <a:off x="3584520" y="4572000"/>
                <a:ext cx="2450520" cy="1050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r>
                      <m:t xml:space="preserve">h</m:t>
                    </m:r>
                    <m:r>
                      <m:t xml:space="preserve">+</m:t>
                    </m:r>
                    <m:r>
                      <m:t xml:space="preserve">λ</m:t>
                    </m:r>
                    <m:r>
                      <m:t xml:space="preserve">∗</m:t>
                    </m:r>
                    <m:f>
                      <m:num>
                        <m:r>
                          <m:t xml:space="preserve">∂</m:t>
                        </m:r>
                        <m:r>
                          <m:t xml:space="preserve">y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h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865920" y="5212080"/>
            <a:ext cx="2552400" cy="2219040"/>
          </a:xfrm>
          <a:prstGeom prst="rect">
            <a:avLst/>
          </a:prstGeom>
          <a:ln>
            <a:noFill/>
          </a:ln>
        </p:spPr>
      </p:pic>
      <p:sp>
        <p:nvSpPr>
          <p:cNvPr id="180" name="CustomShape 8"/>
          <p:cNvSpPr/>
          <p:nvPr/>
        </p:nvSpPr>
        <p:spPr>
          <a:xfrm>
            <a:off x="381600" y="5671080"/>
            <a:ext cx="7665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Due to the Relu activation method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1" name="Formula 9"/>
              <p:cNvSpPr txBox="1"/>
              <p:nvPr/>
            </p:nvSpPr>
            <p:spPr>
              <a:xfrm>
                <a:off x="4065120" y="6400800"/>
                <a:ext cx="1329840" cy="1050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r>
                          <m:t xml:space="preserve">y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x</m:t>
                        </m:r>
                      </m:den>
                    </m:f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 rot="1800">
            <a:off x="182520" y="457200"/>
            <a:ext cx="5789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5.Spectral 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6" name="Formula 5"/>
              <p:cNvSpPr txBox="1"/>
              <p:nvPr/>
            </p:nvSpPr>
            <p:spPr>
              <a:xfrm>
                <a:off x="1097280" y="2651760"/>
                <a:ext cx="8005320" cy="58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σ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p>
                                  <m:e>
                                    <m:r>
                                      <m:t xml:space="preserve">W</m:t>
                                    </m:r>
                                  </m:e>
                                  <m:sup>
                                    <m:r>
                                      <m:t xml:space="preserve">L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...</m:t>
                                    </m:r>
                                    <m:sSup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p>
                                        <m:r>
                                          <m:t xml:space="preserve">1</m:t>
                                        </m:r>
                                      </m:sup>
                                    </m:sSup>
                                    <m:r>
                                      <m:t xml:space="preserve">x</m:t>
                                    </m:r>
                                    <m:r>
                                      <m:t xml:space="preserve">+</m:t>
                                    </m:r>
                                    <m:sSup>
                                      <m:e>
                                        <m:r>
                                          <m:t xml:space="preserve">b</m:t>
                                        </m:r>
                                      </m:e>
                                      <m:sup>
                                        <m:r>
                                          <m:t xml:space="preserve">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b</m:t>
                                    </m:r>
                                  </m:e>
                                  <m:sup>
                                    <m:r>
                                      <m:t xml:space="preserve">L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m:t xml:space="preserve">+</m:t>
                        </m:r>
                        <m:sSup>
                          <m:e>
                            <m:r>
                              <m:t xml:space="preserve">b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7" name="Formula 6"/>
              <p:cNvSpPr txBox="1"/>
              <p:nvPr/>
            </p:nvSpPr>
            <p:spPr>
              <a:xfrm>
                <a:off x="3474720" y="4663440"/>
                <a:ext cx="3103920" cy="56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W</m:t>
                            </m:r>
                          </m:e>
                        </m:acc>
                      </m:e>
                      <m:sub>
                        <m:r>
                          <m:t xml:space="preserve">SN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W</m:t>
                        </m:r>
                      </m:num>
                      <m:den>
                        <m:r>
                          <m:t xml:space="preserve">σ</m:t>
                        </m:r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 rot="1800">
            <a:off x="639720" y="457200"/>
            <a:ext cx="38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5.Power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473040" y="1828800"/>
            <a:ext cx="9493920" cy="62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a6a6a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Initialize                                  with a random vector (isotropic distribution)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a6a6a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For each update and each layer 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Apply power iteration method to unnormalized weight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Calculate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Update      with SGD on mini-batch dataset with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3" name="Formula 6"/>
              <p:cNvSpPr txBox="1"/>
              <p:nvPr/>
            </p:nvSpPr>
            <p:spPr>
              <a:xfrm>
                <a:off x="2212920" y="1748880"/>
                <a:ext cx="3090600" cy="537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u</m:t>
                            </m:r>
                          </m:e>
                        </m:acc>
                      </m:e>
                      <m:sub>
                        <m:r>
                          <m:t xml:space="preserve">l</m:t>
                        </m:r>
                      </m:sub>
                    </m:sSub>
                    <m:r>
                      <m:t xml:space="preserve">∈</m:t>
                    </m:r>
                    <m:sSup>
                      <m:e>
                        <m:r>
                          <m:t xml:space="preserve">R</m:t>
                        </m:r>
                      </m:e>
                      <m:sup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l</m:t>
                            </m:r>
                          </m:sub>
                        </m:sSub>
                      </m:sup>
                    </m:sSup>
                    <m:r>
                      <m:t xml:space="preserve">for</m:t>
                    </m:r>
                    <m:r>
                      <m:t xml:space="preserve">l</m:t>
                    </m:r>
                    <m:r>
                      <m:t xml:space="preserve">=</m:t>
                    </m:r>
                    <m:r>
                      <m:t xml:space="preserve">1,.</m:t>
                    </m:r>
                    <m:r>
                      <m:t xml:space="preserve">..</m:t>
                    </m:r>
                    <m:r>
                      <m:t xml:space="preserve">,</m:t>
                    </m:r>
                    <m:r>
                      <m:t xml:space="preserve">L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4" name="Formula 7"/>
              <p:cNvSpPr txBox="1"/>
              <p:nvPr/>
            </p:nvSpPr>
            <p:spPr>
              <a:xfrm>
                <a:off x="2761560" y="3394800"/>
                <a:ext cx="509400" cy="477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l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5" name="Formula 8"/>
              <p:cNvSpPr txBox="1"/>
              <p:nvPr/>
            </p:nvSpPr>
            <p:spPr>
              <a:xfrm>
                <a:off x="2984040" y="3840480"/>
                <a:ext cx="3599640" cy="53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~"/>
                      </m:accPr>
                      <m:e>
                        <m:r>
                          <m:t xml:space="preserve">v</m:t>
                        </m:r>
                      </m:e>
                    </m:acc>
                    <m:r>
                      <m:t xml:space="preserve">←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l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f>
                      <m:fPr>
                        <m:type m:val="lin"/>
                      </m:fPr>
                      <m:num>
                        <m:acc>
                          <m:accPr>
                            <m:chr m:val="~"/>
                          </m:accPr>
                          <m:e>
                            <m:r>
                              <m:t xml:space="preserve">u</m:t>
                            </m:r>
                          </m:e>
                        </m:acc>
                      </m:num>
                      <m:den>
                        <m:sSub>
                          <m:e>
                            <m:d>
                              <m:dPr>
                                <m:begChr m:val="‖"/>
                                <m:endChr m:val="‖"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p>
                                          <m:e>
                                            <m:r>
                                              <m:t xml:space="preserve">W</m:t>
                                            </m:r>
                                          </m:e>
                                          <m:sup>
                                            <m:r>
                                              <m:t xml:space="preserve">l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acc>
                                  <m:accPr>
                                    <m:chr m:val="~"/>
                                  </m:accPr>
                                  <m:e>
                                    <m:r>
                                      <m:t xml:space="preserve">u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6" name="Formula 9"/>
              <p:cNvSpPr txBox="1"/>
              <p:nvPr/>
            </p:nvSpPr>
            <p:spPr>
              <a:xfrm>
                <a:off x="3017520" y="4480560"/>
                <a:ext cx="3610440" cy="53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~"/>
                      </m:accPr>
                      <m:e>
                        <m:r>
                          <m:t xml:space="preserve">w</m:t>
                        </m:r>
                      </m:e>
                    </m:acc>
                    <m:r>
                      <m:t xml:space="preserve">←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l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f>
                      <m:fPr>
                        <m:type m:val="lin"/>
                      </m:fPr>
                      <m:num>
                        <m:acc>
                          <m:accPr>
                            <m:chr m:val="~"/>
                          </m:accPr>
                          <m:e>
                            <m:r>
                              <m:t xml:space="preserve">v</m:t>
                            </m:r>
                          </m:e>
                        </m:acc>
                      </m:num>
                      <m:den>
                        <m:sSub>
                          <m:e>
                            <m:d>
                              <m:dPr>
                                <m:begChr m:val="‖"/>
                                <m:endChr m:val="‖"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p>
                                          <m:e>
                                            <m:r>
                                              <m:t xml:space="preserve">W</m:t>
                                            </m:r>
                                          </m:e>
                                          <m:sup>
                                            <m:r>
                                              <m:t xml:space="preserve">l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acc>
                                  <m:accPr>
                                    <m:chr m:val="~"/>
                                  </m:accPr>
                                  <m:e>
                                    <m:r>
                                      <m:t xml:space="preserve">v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7" name="Formula 10"/>
              <p:cNvSpPr txBox="1"/>
              <p:nvPr/>
            </p:nvSpPr>
            <p:spPr>
              <a:xfrm>
                <a:off x="2011680" y="5640480"/>
                <a:ext cx="7069320" cy="53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W</m:t>
                            </m:r>
                          </m:e>
                        </m:acc>
                      </m:e>
                      <m:sub>
                        <m:r>
                          <m:t xml:space="preserve">SN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e>
                    </m:d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num>
                      <m:den>
                        <m:r>
                          <m:t xml:space="preserve">σ</m:t>
                        </m:r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e>
                    </m:d>
                    <m:r>
                      <m:t xml:space="preserve">,</m:t>
                    </m:r>
                    <m:r>
                      <m:t xml:space="preserve">where</m:t>
                    </m:r>
                    <m:r>
                      <m:t xml:space="preserve">σ</m:t>
                    </m:r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e>
                    </m:d>
                    <m:r>
                      <m:t xml:space="preserve">=</m:t>
                    </m:r>
                    <m:sSubSup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u</m:t>
                            </m:r>
                          </m:e>
                        </m:acc>
                      </m:e>
                      <m:sub>
                        <m:r>
                          <m:t xml:space="preserve">l</m:t>
                        </m:r>
                      </m:sub>
                      <m:sup>
                        <m:r>
                          <m:t xml:space="preserve">T</m:t>
                        </m:r>
                      </m:sup>
                    </m:sSubSup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l</m:t>
                        </m:r>
                      </m:sup>
                    </m:sSup>
                    <m:sSubSup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u</m:t>
                            </m:r>
                          </m:e>
                        </m:acc>
                      </m:e>
                      <m:sub>
                        <m:r>
                          <m:t xml:space="preserve">l</m:t>
                        </m:r>
                      </m:sub>
                      <m:sup>
                        <m:r>
                          <m:t xml:space="preserve">T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8" name="Formula 11"/>
              <p:cNvSpPr txBox="1"/>
              <p:nvPr/>
            </p:nvSpPr>
            <p:spPr>
              <a:xfrm>
                <a:off x="2873880" y="6289560"/>
                <a:ext cx="509400" cy="477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l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9" name="Formula 12"/>
              <p:cNvSpPr txBox="1"/>
              <p:nvPr/>
            </p:nvSpPr>
            <p:spPr>
              <a:xfrm>
                <a:off x="9091800" y="6460560"/>
                <a:ext cx="32580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α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0" name="Formula 13"/>
              <p:cNvSpPr txBox="1"/>
              <p:nvPr/>
            </p:nvSpPr>
            <p:spPr>
              <a:xfrm>
                <a:off x="2097000" y="6949440"/>
                <a:ext cx="5126760" cy="56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l</m:t>
                        </m:r>
                      </m:sup>
                    </m:sSup>
                    <m:r>
                      <m:t xml:space="preserve">←</m:t>
                    </m:r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l</m:t>
                        </m:r>
                      </m:sup>
                    </m:sSup>
                    <m:r>
                      <m:t xml:space="preserve">−</m:t>
                    </m:r>
                    <m:r>
                      <m:t xml:space="preserve">α</m:t>
                    </m:r>
                    <m:sSub>
                      <m:e>
                        <m:r>
                          <m:t xml:space="preserve">∇</m:t>
                        </m:r>
                      </m:e>
                      <m:sub>
                        <m:sSup>
                          <m:e>
                            <m:r>
                              <m:t xml:space="preserve">W</m:t>
                            </m:r>
                          </m:e>
                          <m:sup>
                            <m:r>
                              <m:t xml:space="preserve">l</m:t>
                            </m:r>
                          </m:sup>
                        </m:sSup>
                      </m:sub>
                    </m:sSub>
                    <m:r>
                      <m:t xml:space="preserve">l</m:t>
                    </m:r>
                    <m:d>
                      <m:dPr>
                        <m:begChr m:val="("/>
                        <m:endChr m:val=")"/>
                      </m:dPr>
                      <m:e>
                        <m:sSubSup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W</m:t>
                                </m:r>
                              </m:e>
                            </m:acc>
                          </m:e>
                          <m:sub>
                            <m:r>
                              <m:t xml:space="preserve">SN</m:t>
                            </m:r>
                          </m:sub>
                          <m:sup>
                            <m:r>
                              <m:t xml:space="preserve">l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l</m:t>
                                </m:r>
                              </m:sup>
                            </m:sSup>
                          </m:e>
                        </m:d>
                        <m:r>
                          <m:t xml:space="preserve">,</m:t>
                        </m:r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M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2880" y="822960"/>
            <a:ext cx="9854280" cy="54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98840" y="1882080"/>
            <a:ext cx="16153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16840" y="3873240"/>
            <a:ext cx="38127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abb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The problem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abb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of 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262760" y="1721520"/>
            <a:ext cx="5312880" cy="4311720"/>
          </a:xfrm>
          <a:prstGeom prst="rect">
            <a:avLst/>
          </a:prstGeom>
          <a:noFill/>
          <a:ln w="127080">
            <a:solidFill>
              <a:srgbClr val="00abb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2560320" y="1645920"/>
            <a:ext cx="334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 rot="1800">
            <a:off x="866880" y="456840"/>
            <a:ext cx="5899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1.Low dimension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463040" y="5977080"/>
            <a:ext cx="7025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Arjovsky, M., &amp; Bottou, L. (2017). Towards principled methods for training generative adversarial networks. arXiv preprint arXiv:1701.04862.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005840" y="2007720"/>
            <a:ext cx="7498080" cy="347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 rot="1800">
            <a:off x="905040" y="366840"/>
            <a:ext cx="4763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2.Vanishing 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478880" y="6342840"/>
            <a:ext cx="7025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Arjovsky, M., &amp; Bottou, L. (2017). Towards principled methods for training generative adversarial networks. arXiv preprint arXiv:1701.04862.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64880" y="1842480"/>
            <a:ext cx="5167440" cy="40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 rot="1800">
            <a:off x="905040" y="366840"/>
            <a:ext cx="4763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2.Vanishing 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478880" y="6342840"/>
            <a:ext cx="7025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Arjovsky, M., &amp; Bottou, L. (2017). Towards principled methods for training generative adversarial networks. arXiv preprint arXiv:1701.04862.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31520" y="2377440"/>
            <a:ext cx="8915040" cy="17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80808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If the discriminator behaves badly, the generator does not have accurate feedback and the loss function cannot represent the reality.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0808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0808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If the discriminator does a great job, the gradient of the loss function drops down to close to zero and the learning becomes super slow or even jammed.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686160" y="4566240"/>
            <a:ext cx="89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80808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This dilemma clearly is capable to make the GAN training very tough!!!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 rot="1800">
            <a:off x="960120" y="457920"/>
            <a:ext cx="3794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3.Mode collapse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463040" y="5763240"/>
            <a:ext cx="7025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Arjovsky, M., &amp; Bottou, L. (2017). Towards principled methods for training generative adversarial networks. arXiv preprint arXiv:1701.04862.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5160" y="1737360"/>
            <a:ext cx="9810360" cy="255240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398840" y="1882080"/>
            <a:ext cx="16153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64920" y="3873240"/>
            <a:ext cx="41205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abb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The spectral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abb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262760" y="1721520"/>
            <a:ext cx="5312880" cy="4311720"/>
          </a:xfrm>
          <a:prstGeom prst="rect">
            <a:avLst/>
          </a:prstGeom>
          <a:noFill/>
          <a:ln w="127080">
            <a:solidFill>
              <a:srgbClr val="00abb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920" y="1440"/>
            <a:ext cx="8869680" cy="11887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"/>
          <p:cNvSpPr/>
          <p:nvPr/>
        </p:nvSpPr>
        <p:spPr>
          <a:xfrm>
            <a:off x="365760" y="1463040"/>
            <a:ext cx="95097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 rot="1800">
            <a:off x="185040" y="458640"/>
            <a:ext cx="5348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1.Lipschitz 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759320" y="4333320"/>
            <a:ext cx="64702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54" name="Formula 5"/>
              <p:cNvSpPr txBox="1"/>
              <p:nvPr/>
            </p:nvSpPr>
            <p:spPr>
              <a:xfrm>
                <a:off x="2011680" y="1937160"/>
                <a:ext cx="5280480" cy="531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u</m:t>
                            </m:r>
                          </m:e>
                        </m:d>
                        <m:r>
                          <m:t xml:space="preserve">−</m:t>
                        </m:r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</m:e>
                        </m:d>
                      </m:e>
                    </m:d>
                    <m:r>
                      <m:t xml:space="preserve">≤</m:t>
                    </m:r>
                    <m:r>
                      <m:t xml:space="preserve">C</m:t>
                    </m:r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∇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y</m:t>
                            </m:r>
                          </m:e>
                        </m:d>
                        <m:r>
                          <m:t xml:space="preserve">−</m:t>
                        </m:r>
                        <m:r>
                          <m:t xml:space="preserve">x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55" name="CustomShape 6"/>
          <p:cNvSpPr/>
          <p:nvPr/>
        </p:nvSpPr>
        <p:spPr>
          <a:xfrm>
            <a:off x="1371600" y="3108960"/>
            <a:ext cx="76651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In image processing tasks,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Roboto Cn"/>
              </a:rPr>
              <a:t>the smaller C is, the less effect the perturbation will make to the final image!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6" name="Formula 7"/>
              <p:cNvSpPr txBox="1"/>
              <p:nvPr/>
            </p:nvSpPr>
            <p:spPr>
              <a:xfrm>
                <a:off x="2377440" y="5861160"/>
                <a:ext cx="4054680" cy="108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r>
                      <m:t xml:space="preserve">s</m:t>
                    </m:r>
                    <m:r>
                      <m:t xml:space="preserve">u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f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y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f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</m:e>
                            </m:d>
                          </m:num>
                          <m:den>
                            <m:r>
                              <m:t xml:space="preserve">y</m:t>
                            </m:r>
                            <m:r>
                              <m:t xml:space="preserve">−</m:t>
                            </m:r>
                            <m:r>
                              <m:t xml:space="preserve">x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2018-07-11T18:51:46Z</dcterms:created>
  <dc:creator/>
  <dc:description/>
  <dc:language>en-US</dc:language>
  <cp:lastModifiedBy/>
  <dcterms:modified xsi:type="dcterms:W3CDTF">2018-07-12T17:21:16Z</dcterms:modified>
  <cp:revision>12</cp:revision>
  <dc:subject/>
  <dc:title/>
</cp:coreProperties>
</file>