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6" r:id="rId5"/>
    <p:sldId id="261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学生成绩管理平台</a:t>
            </a:r>
            <a:br>
              <a:rPr lang="zh-CN" altLang="zh-CN" dirty="0"/>
            </a:br>
            <a:r>
              <a:rPr lang="zh-CN" altLang="zh-CN" dirty="0"/>
              <a:t>软件设计汇报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58336" y="3751728"/>
            <a:ext cx="2075329" cy="900953"/>
          </a:xfrm>
        </p:spPr>
        <p:txBody>
          <a:bodyPr/>
          <a:lstStyle/>
          <a:p>
            <a:r>
              <a:rPr lang="zh-CN" altLang="en-US" dirty="0"/>
              <a:t>干翻沈师</a:t>
            </a:r>
            <a:endParaRPr lang="en-US" altLang="zh-CN" dirty="0"/>
          </a:p>
          <a:p>
            <a:r>
              <a:rPr lang="en-US" altLang="zh-CN" dirty="0"/>
              <a:t>2017.12.4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7A8B1D5-C7C8-4C96-8FDE-5C45B67B7E57}"/>
              </a:ext>
            </a:extLst>
          </p:cNvPr>
          <p:cNvSpPr txBox="1">
            <a:spLocks/>
          </p:cNvSpPr>
          <p:nvPr/>
        </p:nvSpPr>
        <p:spPr>
          <a:xfrm>
            <a:off x="8928847" y="5735637"/>
            <a:ext cx="2566147" cy="49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汇报人：宝港凯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开发环境与工具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4042281798"/>
              </p:ext>
            </p:extLst>
          </p:nvPr>
        </p:nvGraphicFramePr>
        <p:xfrm>
          <a:off x="1829435" y="1905000"/>
          <a:ext cx="85331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后台服务语言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Flask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Web</a:t>
                      </a:r>
                      <a:r>
                        <a:rPr lang="zh-CN" altLang="en-US" dirty="0"/>
                        <a:t>框架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8472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Vue.js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前端视图语言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1840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err="1"/>
                        <a:t>Iview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前端框架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0898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err="1"/>
                        <a:t>Axios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前后端请求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err="1"/>
                        <a:t>Echartjs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图表显示框架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8288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/>
                        <a:t>处理</a:t>
                      </a:r>
                      <a:r>
                        <a:rPr lang="en-US" altLang="zh-CN" dirty="0"/>
                        <a:t>csv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4318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  <a:r>
              <a:rPr lang="en-US" altLang="zh-CN" dirty="0"/>
              <a:t>——</a:t>
            </a:r>
            <a:r>
              <a:rPr lang="zh-CN" altLang="en-US" dirty="0">
                <a:sym typeface="+mn-ea"/>
              </a:rPr>
              <a:t>基本设计描述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后端：为学生成绩及成绩等级录入和学生成绩查询分别创建一个类。学生成绩及成绩等级录入单独运行生成原始文件作为数据文件。为学生成绩查询创建一个文件，将查询动作分别写入文件作为请求控制器。控制器负责整个网站运行的流程控制。</a:t>
            </a:r>
            <a:endParaRPr lang="en-US" altLang="zh-CN" dirty="0"/>
          </a:p>
          <a:p>
            <a:r>
              <a:rPr lang="zh-CN" altLang="en-US" dirty="0"/>
              <a:t>前端：分别创建相应的页面，向后台发出与页面相对应的查询动作控制器。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D3BD402-4669-4BC5-BCA9-B61FEE5C958E}"/>
              </a:ext>
            </a:extLst>
          </p:cNvPr>
          <p:cNvSpPr/>
          <p:nvPr/>
        </p:nvSpPr>
        <p:spPr>
          <a:xfrm>
            <a:off x="3765886" y="3425413"/>
            <a:ext cx="1881879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主模块（</a:t>
            </a:r>
            <a:r>
              <a:rPr lang="en-US" altLang="zh-CN" b="1" dirty="0"/>
              <a:t>TeamProject.py</a:t>
            </a:r>
            <a:r>
              <a:rPr lang="zh-CN" altLang="en-US" b="1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963003-7681-4D3F-899F-98A8F5168911}"/>
              </a:ext>
            </a:extLst>
          </p:cNvPr>
          <p:cNvSpPr/>
          <p:nvPr/>
        </p:nvSpPr>
        <p:spPr>
          <a:xfrm>
            <a:off x="327175" y="4966559"/>
            <a:ext cx="2295001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配置模块（</a:t>
            </a:r>
            <a:r>
              <a:rPr lang="en-US" altLang="zh-CN" dirty="0"/>
              <a:t>config.py</a:t>
            </a:r>
            <a:r>
              <a:rPr lang="zh-CN" altLang="en-US" dirty="0"/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D4A0D5-B1D8-4B74-8CEB-DE22233F40E4}"/>
              </a:ext>
            </a:extLst>
          </p:cNvPr>
          <p:cNvSpPr/>
          <p:nvPr/>
        </p:nvSpPr>
        <p:spPr>
          <a:xfrm>
            <a:off x="327174" y="3613666"/>
            <a:ext cx="2295002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创建数据模块（ CreateCsv</a:t>
            </a:r>
            <a:r>
              <a:rPr lang="en-US" altLang="zh-CN" dirty="0"/>
              <a:t>.py</a:t>
            </a:r>
            <a:r>
              <a:rPr lang="zh-CN" altLang="en-US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58CFAB-A2C2-476D-83DD-D08EC324C6C1}"/>
              </a:ext>
            </a:extLst>
          </p:cNvPr>
          <p:cNvSpPr/>
          <p:nvPr/>
        </p:nvSpPr>
        <p:spPr>
          <a:xfrm>
            <a:off x="327174" y="2260773"/>
            <a:ext cx="2295002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查询数据模块（ </a:t>
            </a:r>
            <a:r>
              <a:rPr lang="en-US" altLang="zh-CN" dirty="0"/>
              <a:t>CountmarkImpl.py</a:t>
            </a:r>
            <a:r>
              <a:rPr lang="zh-CN" altLang="en-US" dirty="0"/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35D92E-694C-431D-81AD-AB06235657AC}"/>
              </a:ext>
            </a:extLst>
          </p:cNvPr>
          <p:cNvSpPr/>
          <p:nvPr/>
        </p:nvSpPr>
        <p:spPr>
          <a:xfrm>
            <a:off x="7114205" y="3137423"/>
            <a:ext cx="1881879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入口模块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main.js</a:t>
            </a:r>
            <a:r>
              <a:rPr lang="zh-CN" altLang="en-US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92E755-0E31-4979-BFFC-428B48F990E4}"/>
              </a:ext>
            </a:extLst>
          </p:cNvPr>
          <p:cNvSpPr/>
          <p:nvPr/>
        </p:nvSpPr>
        <p:spPr>
          <a:xfrm>
            <a:off x="9583980" y="1623258"/>
            <a:ext cx="2280845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登陆模块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login.vue</a:t>
            </a:r>
            <a:r>
              <a:rPr lang="zh-CN" altLang="en-US" dirty="0"/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394444-BF1A-452A-8C5C-4609779BD6FC}"/>
              </a:ext>
            </a:extLst>
          </p:cNvPr>
          <p:cNvSpPr/>
          <p:nvPr/>
        </p:nvSpPr>
        <p:spPr>
          <a:xfrm>
            <a:off x="9598137" y="2699280"/>
            <a:ext cx="2280845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成绩排名页面（</a:t>
            </a:r>
            <a:r>
              <a:rPr lang="en-US" altLang="zh-CN" dirty="0" err="1"/>
              <a:t>AllRank.vue</a:t>
            </a:r>
            <a:r>
              <a:rPr lang="zh-CN" altLang="en-US" dirty="0"/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6A2A8F7-574D-48D3-AD47-D4552D7AB28D}"/>
              </a:ext>
            </a:extLst>
          </p:cNvPr>
          <p:cNvSpPr/>
          <p:nvPr/>
        </p:nvSpPr>
        <p:spPr>
          <a:xfrm>
            <a:off x="9615356" y="3613666"/>
            <a:ext cx="2295002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单科成绩排名页面（</a:t>
            </a:r>
            <a:r>
              <a:rPr lang="en-US" altLang="zh-CN" dirty="0" err="1"/>
              <a:t>AllRank.vue</a:t>
            </a:r>
            <a:r>
              <a:rPr lang="zh-CN" altLang="en-US" dirty="0"/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8A155F-8B51-4B24-8877-58D86D0680EE}"/>
              </a:ext>
            </a:extLst>
          </p:cNvPr>
          <p:cNvSpPr/>
          <p:nvPr/>
        </p:nvSpPr>
        <p:spPr>
          <a:xfrm>
            <a:off x="9615356" y="4651588"/>
            <a:ext cx="2295002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个人成绩页面（</a:t>
            </a:r>
            <a:r>
              <a:rPr lang="en-US" altLang="zh-CN" dirty="0" err="1"/>
              <a:t>Details.vue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937A36-4630-4B38-9BB1-5D4B3380B327}"/>
              </a:ext>
            </a:extLst>
          </p:cNvPr>
          <p:cNvSpPr/>
          <p:nvPr/>
        </p:nvSpPr>
        <p:spPr>
          <a:xfrm>
            <a:off x="6847149" y="4651588"/>
            <a:ext cx="2295002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错误页面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404.vue</a:t>
            </a:r>
            <a:r>
              <a:rPr lang="zh-CN" altLang="en-US" dirty="0"/>
              <a:t>、</a:t>
            </a:r>
            <a:r>
              <a:rPr lang="en-US" altLang="zh-CN" dirty="0"/>
              <a:t>500.vue</a:t>
            </a:r>
            <a:r>
              <a:rPr lang="zh-CN" altLang="en-US" dirty="0"/>
              <a:t>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CA569A-FC5A-42C6-A4C5-0A265269FCBE}"/>
              </a:ext>
            </a:extLst>
          </p:cNvPr>
          <p:cNvSpPr/>
          <p:nvPr/>
        </p:nvSpPr>
        <p:spPr>
          <a:xfrm>
            <a:off x="6847149" y="1623258"/>
            <a:ext cx="2295002" cy="647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主页面（</a:t>
            </a:r>
            <a:r>
              <a:rPr lang="en-US" altLang="zh-CN" dirty="0" err="1"/>
              <a:t>Dashboard.vue</a:t>
            </a:r>
            <a:r>
              <a:rPr lang="zh-CN" altLang="en-US" dirty="0"/>
              <a:t>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8C448A-5426-4647-A53F-D1D61456C8CC}"/>
              </a:ext>
            </a:extLst>
          </p:cNvPr>
          <p:cNvSpPr/>
          <p:nvPr/>
        </p:nvSpPr>
        <p:spPr>
          <a:xfrm>
            <a:off x="121025" y="1612924"/>
            <a:ext cx="5849470" cy="50568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F6326E-3C7A-4ABF-904A-0207EB989A7D}"/>
              </a:ext>
            </a:extLst>
          </p:cNvPr>
          <p:cNvSpPr/>
          <p:nvPr/>
        </p:nvSpPr>
        <p:spPr>
          <a:xfrm>
            <a:off x="6791475" y="1544853"/>
            <a:ext cx="5279502" cy="505681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1E1CCB-01AE-44CA-A9CE-96C2F387E4EA}"/>
              </a:ext>
            </a:extLst>
          </p:cNvPr>
          <p:cNvSpPr txBox="1"/>
          <p:nvPr/>
        </p:nvSpPr>
        <p:spPr>
          <a:xfrm>
            <a:off x="2399429" y="6068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4D194D-4EF4-483C-9BFC-F0E471FF20A9}"/>
              </a:ext>
            </a:extLst>
          </p:cNvPr>
          <p:cNvSpPr txBox="1"/>
          <p:nvPr/>
        </p:nvSpPr>
        <p:spPr>
          <a:xfrm>
            <a:off x="8969461" y="6068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前台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6B609E-2364-4F23-B55D-38058B6D475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2622176" y="2585893"/>
            <a:ext cx="1143710" cy="1163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CD7DC0-C1F8-4135-8D93-1D60D9EA281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77026" y="3749338"/>
            <a:ext cx="1188860" cy="101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B828C54-A19C-4118-9D08-80CBCF4F4D8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57788" y="3749338"/>
            <a:ext cx="1208098" cy="1480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9918D8B-2CB6-4AD4-A014-9A4CCCF1FC75}"/>
              </a:ext>
            </a:extLst>
          </p:cNvPr>
          <p:cNvCxnSpPr>
            <a:cxnSpLocks/>
          </p:cNvCxnSpPr>
          <p:nvPr/>
        </p:nvCxnSpPr>
        <p:spPr>
          <a:xfrm flipH="1">
            <a:off x="5667473" y="3850706"/>
            <a:ext cx="1124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A019247-C5D8-4E4D-9F86-F9484BA6F89C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H="1" flipV="1">
            <a:off x="7994650" y="2271107"/>
            <a:ext cx="60495" cy="86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6B2B08-D83D-462E-97D6-5C9B1642CCE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208125" y="2271107"/>
            <a:ext cx="2516278" cy="851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60DA139-594E-4D51-98DC-9C14A639CD2E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8996084" y="3023205"/>
            <a:ext cx="602053" cy="438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D8EBD1-6D71-4119-945E-99FC8A6B22A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8996084" y="3461348"/>
            <a:ext cx="619272" cy="47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BD8B33-D372-4BD7-B9EE-0DBFB0059D7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8996084" y="3461348"/>
            <a:ext cx="619272" cy="1514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6FE6A3C-A82B-45C6-AD41-94440962B29F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7994650" y="3785272"/>
            <a:ext cx="60495" cy="866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BDCBE3A1-555C-4825-BD6A-60B9694BB5D0}"/>
              </a:ext>
            </a:extLst>
          </p:cNvPr>
          <p:cNvSpPr txBox="1"/>
          <p:nvPr/>
        </p:nvSpPr>
        <p:spPr>
          <a:xfrm>
            <a:off x="6015047" y="3514803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axios</a:t>
            </a:r>
            <a:endParaRPr lang="zh-CN" altLang="en-US" dirty="0"/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0FCB7597-B026-4787-BC17-D13E280D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总体设计</a:t>
            </a:r>
            <a:r>
              <a:rPr lang="en-US" altLang="zh-CN" dirty="0"/>
              <a:t>——</a:t>
            </a:r>
            <a:r>
              <a:rPr lang="zh-CN" altLang="en-US" dirty="0">
                <a:sym typeface="+mn-ea"/>
              </a:rPr>
              <a:t>系统总体逻辑结构图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06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总体设计</a:t>
            </a:r>
            <a:r>
              <a:rPr lang="en-US" altLang="zh-CN"/>
              <a:t>——</a:t>
            </a:r>
            <a:r>
              <a:rPr lang="zh-CN" altLang="en-US"/>
              <a:t>主要界面流程描述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  <a:r>
              <a:rPr lang="en-US" altLang="zh-CN" dirty="0"/>
              <a:t>1</a:t>
            </a:r>
            <a:r>
              <a:rPr lang="zh-CN" altLang="en-US" dirty="0"/>
              <a:t>：登陆界面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FDFBC8-7879-4C43-B25F-D3B3233C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2288330"/>
            <a:ext cx="8695765" cy="4204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总体设计</a:t>
            </a:r>
            <a:r>
              <a:rPr lang="en-US" altLang="zh-CN"/>
              <a:t>——</a:t>
            </a:r>
            <a:r>
              <a:rPr lang="zh-CN" altLang="en-US"/>
              <a:t>主要界面流程描述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  <a:r>
              <a:rPr lang="en-US" altLang="zh-CN" dirty="0"/>
              <a:t>2</a:t>
            </a:r>
            <a:r>
              <a:rPr lang="zh-CN" altLang="en-US" dirty="0"/>
              <a:t>：主页面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3F48E4-2F8E-402D-8CDA-7F7A7B20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6" y="2286254"/>
            <a:ext cx="8641976" cy="42438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总体设计</a:t>
            </a:r>
            <a:r>
              <a:rPr lang="en-US" altLang="zh-CN"/>
              <a:t>——</a:t>
            </a:r>
            <a:r>
              <a:rPr lang="zh-CN" altLang="en-US"/>
              <a:t>主要界面流程描述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</a:t>
            </a:r>
            <a:r>
              <a:rPr lang="en-US" altLang="zh-CN" dirty="0"/>
              <a:t>3</a:t>
            </a:r>
            <a:r>
              <a:rPr lang="zh-CN" altLang="en-US" dirty="0"/>
              <a:t>：总体排名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54938D-D16E-4ECD-81F9-225F1BAC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3" y="2515679"/>
            <a:ext cx="8695765" cy="41343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  <a:r>
              <a:rPr lang="en-US" altLang="zh-CN" dirty="0"/>
              <a:t>——</a:t>
            </a:r>
            <a:r>
              <a:rPr lang="zh-CN" altLang="en-US" dirty="0"/>
              <a:t>主要界面流程描述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界面</a:t>
            </a:r>
            <a:r>
              <a:rPr lang="en-US" altLang="zh-CN" dirty="0"/>
              <a:t>4</a:t>
            </a:r>
            <a:r>
              <a:rPr lang="zh-CN" altLang="en-US" dirty="0"/>
              <a:t>：单科排名成绩范围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4A6A26-4258-4851-9F14-BCC027E99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53" y="2349021"/>
            <a:ext cx="8789894" cy="42697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210160CF-B754-4855-B3D4-B84B3764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总体设计</a:t>
            </a:r>
            <a:r>
              <a:rPr lang="en-US" altLang="zh-CN" dirty="0"/>
              <a:t>——</a:t>
            </a:r>
            <a:r>
              <a:rPr lang="zh-CN" altLang="en-US" dirty="0"/>
              <a:t>主要界面流程描述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4E9552-C2DB-4B60-9425-78B0E82935A4}"/>
              </a:ext>
            </a:extLst>
          </p:cNvPr>
          <p:cNvSpPr/>
          <p:nvPr/>
        </p:nvSpPr>
        <p:spPr>
          <a:xfrm>
            <a:off x="838200" y="1690688"/>
            <a:ext cx="454804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界面</a:t>
            </a:r>
            <a:r>
              <a:rPr lang="en-US" altLang="zh-CN" sz="2800" dirty="0"/>
              <a:t>4</a:t>
            </a:r>
            <a:r>
              <a:rPr lang="zh-CN" altLang="en-US" sz="2800" dirty="0"/>
              <a:t>：单科排名成绩范围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7DFB8F-7905-483D-86D5-BED5C202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924" y="2210987"/>
            <a:ext cx="8978153" cy="42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4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292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学生成绩管理平台 软件设计汇报</vt:lpstr>
      <vt:lpstr>开发环境与工具</vt:lpstr>
      <vt:lpstr>总体设计——基本设计描述</vt:lpstr>
      <vt:lpstr>总体设计——系统总体逻辑结构图</vt:lpstr>
      <vt:lpstr>总体设计——主要界面流程描述</vt:lpstr>
      <vt:lpstr>总体设计——主要界面流程描述</vt:lpstr>
      <vt:lpstr>总体设计——主要界面流程描述</vt:lpstr>
      <vt:lpstr>总体设计——主要界面流程描述</vt:lpstr>
      <vt:lpstr>总体设计——主要界面流程描述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学生成绩管理平台 软件设计汇报</dc:title>
  <dc:creator>Administrator</dc:creator>
  <cp:lastModifiedBy>lius</cp:lastModifiedBy>
  <cp:revision>80</cp:revision>
  <dcterms:created xsi:type="dcterms:W3CDTF">2015-05-05T08:02:00Z</dcterms:created>
  <dcterms:modified xsi:type="dcterms:W3CDTF">2017-12-04T01:58:00Z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