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94638"/>
  </p:normalViewPr>
  <p:slideViewPr>
    <p:cSldViewPr snapToGrid="0">
      <p:cViewPr varScale="1">
        <p:scale>
          <a:sx n="128" d="100"/>
          <a:sy n="128" d="100"/>
        </p:scale>
        <p:origin x="1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0T03:24:37.885"/>
    </inkml:context>
    <inkml:brush xml:id="br0">
      <inkml:brushProperty name="width" value="0.05" units="cm"/>
      <inkml:brushProperty name="height" value="0.05" units="cm"/>
      <inkml:brushProperty name="color" value="#E71224"/>
    </inkml:brush>
  </inkml:definitions>
  <inkml:trace contextRef="#ctx0" brushRef="#br0">1 1 24575,'4'9'0,"0"-1"0,1-3 0,0 3 0,-1-4 0,-2 3 0,-2-3 0,0-1 0,0 1 0,1 0 0,1-1 0,2 2 0,0 2 0,0 0 0,1 2 0,0-1 0,-1-1 0,-1 1 0,0-1 0,-1-1 0,0-1 0,-2 0 0,0-2 0,0-1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0T03:24:41.269"/>
    </inkml:context>
    <inkml:brush xml:id="br0">
      <inkml:brushProperty name="width" value="0.05" units="cm"/>
      <inkml:brushProperty name="height" value="0.05" units="cm"/>
      <inkml:brushProperty name="color" value="#E71224"/>
    </inkml:brush>
  </inkml:definitions>
  <inkml:trace contextRef="#ctx0" brushRef="#br0">95 0 24575,'-5'9'0,"-8"5"0,6-5 0,-8 8 0,10-8 0,-1 3 0,2 3 0,1-6 0,2 2 0,1-6 0,0 2 0,-1 0 0,-2 4 0,-2 2 0,-1 0 0,0 0 0,2-4 0,-1-1 0,2 1 0,1-1 0,1 0 0,1 0 0,0 0 0,0 1 0,0 1 0,0 2 0,0 4 0,0 0 0,0 0 0,0-2 0,0-2 0,0 0 0,0-5 0,0 3 0,0-5 0,0 4 0,0 2 0,1 1 0,1-1 0,1-1 0,1-1 0,0-1 0,1 0 0,0-1 0,1-1 0,-1-4 0,-1-1 0,-1-1 0,1 0 0,0 0 0,-1 0 0,3 0 0,0 0 0,1 0 0,1 0 0,2 0 0,8 0 0,-7 0 0,9 0 0,-11 0 0,2 0 0,-1 0 0,-2 0 0,0 0 0,-1-1 0,-1-2 0,-3-1 0,-1-1 0,-2-1 0,0 0 0,1-1 0,1 0 0,1 1 0,-2 0 0,0 1 0,-1-1 0,0 2 0,0 0 0,0-1 0,0-1 0,0 0 0,0 0 0,0 0 0,0-3 0,2-2 0,0-2 0,0 0 0,0 2 0,0 0 0,0 2 0,0 0 0,0 1 0,-2 1 0,0 2 0,0 0 0,0 1 0,0 1 0,0-2 0,0-1 0,0-3 0,0-4 0,0-2 0,0-4 0,0 1 0,0-1 0,0 0 0,0 3 0,0 1 0,-4 2 0,2 7 0,-6 0 0,3 6 0,-3 0 0,1 0 0,1 0 0,0 0 0,-1 0 0,-2 0 0,-3 0 0,-4 0 0,-2-1 0,-1-1 0,2-1 0,2-1 0,3 1 0,4 1 0,2 0 0,1 2 0,1 0 0,0 0 0,2 0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0T03:24:42.867"/>
    </inkml:context>
    <inkml:brush xml:id="br0">
      <inkml:brushProperty name="width" value="0.05" units="cm"/>
      <inkml:brushProperty name="height" value="0.05" units="cm"/>
      <inkml:brushProperty name="color" value="#E71224"/>
    </inkml:brush>
  </inkml:definitions>
  <inkml:trace contextRef="#ctx0" brushRef="#br0">1 0 24575,'7'0'0,"0"0"0,-1 0 0,-1 0 0,-1 0 0,-1 0 0,1 0 0,1 0 0,1 0 0,0 0 0,2 0 0,5 0 0,7 0 0,3 0 0,0 0 0,-4 0 0,-2 0 0,-3 0 0,-1 0 0,-3 0 0,-2 0 0,-4 0 0,-4 0 0,-3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6250C1-B38A-AB4A-B017-A5E7C3833C98}" type="datetimeFigureOut">
              <a:rPr lang="en-US" smtClean="0"/>
              <a:t>2/13/23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7C10FF-7501-9F4E-AEDD-F62CD58E44CE}" type="slidenum">
              <a:rPr lang="en-US" smtClean="0"/>
              <a:t>‹#›</a:t>
            </a:fld>
            <a:endParaRPr lang="en-US"/>
          </a:p>
        </p:txBody>
      </p:sp>
    </p:spTree>
    <p:extLst>
      <p:ext uri="{BB962C8B-B14F-4D97-AF65-F5344CB8AC3E}">
        <p14:creationId xmlns:p14="http://schemas.microsoft.com/office/powerpoint/2010/main" val="2799584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C10FF-7501-9F4E-AEDD-F62CD58E44CE}" type="slidenum">
              <a:rPr lang="en-US" smtClean="0"/>
              <a:t>7</a:t>
            </a:fld>
            <a:endParaRPr lang="en-US"/>
          </a:p>
        </p:txBody>
      </p:sp>
    </p:spTree>
    <p:extLst>
      <p:ext uri="{BB962C8B-B14F-4D97-AF65-F5344CB8AC3E}">
        <p14:creationId xmlns:p14="http://schemas.microsoft.com/office/powerpoint/2010/main" val="1533157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5F99F-67D3-5009-3EEE-B673B1295A9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77B6ACC-2CFD-44EA-F60C-025BDA7258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66940E0-F63D-A711-97E7-13CFEF4BD04F}"/>
              </a:ext>
            </a:extLst>
          </p:cNvPr>
          <p:cNvSpPr>
            <a:spLocks noGrp="1"/>
          </p:cNvSpPr>
          <p:nvPr>
            <p:ph type="dt" sz="half" idx="10"/>
          </p:nvPr>
        </p:nvSpPr>
        <p:spPr/>
        <p:txBody>
          <a:bodyPr/>
          <a:lstStyle/>
          <a:p>
            <a:fld id="{BBCD541D-54C1-1649-A725-3503C28BA423}" type="datetimeFigureOut">
              <a:rPr lang="en-US" smtClean="0"/>
              <a:t>2/13/23</a:t>
            </a:fld>
            <a:endParaRPr lang="en-US"/>
          </a:p>
        </p:txBody>
      </p:sp>
      <p:sp>
        <p:nvSpPr>
          <p:cNvPr id="5" name="Footer Placeholder 4">
            <a:extLst>
              <a:ext uri="{FF2B5EF4-FFF2-40B4-BE49-F238E27FC236}">
                <a16:creationId xmlns:a16="http://schemas.microsoft.com/office/drawing/2014/main" id="{B4690EDB-F02B-455F-B242-C4B8830BD8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D21147-CCCD-395A-9AE1-9C7EEB204A19}"/>
              </a:ext>
            </a:extLst>
          </p:cNvPr>
          <p:cNvSpPr>
            <a:spLocks noGrp="1"/>
          </p:cNvSpPr>
          <p:nvPr>
            <p:ph type="sldNum" sz="quarter" idx="12"/>
          </p:nvPr>
        </p:nvSpPr>
        <p:spPr/>
        <p:txBody>
          <a:bodyPr/>
          <a:lstStyle/>
          <a:p>
            <a:fld id="{54473DD3-86BE-0247-9361-3963066D38C9}" type="slidenum">
              <a:rPr lang="en-US" smtClean="0"/>
              <a:t>‹#›</a:t>
            </a:fld>
            <a:endParaRPr lang="en-US"/>
          </a:p>
        </p:txBody>
      </p:sp>
    </p:spTree>
    <p:extLst>
      <p:ext uri="{BB962C8B-B14F-4D97-AF65-F5344CB8AC3E}">
        <p14:creationId xmlns:p14="http://schemas.microsoft.com/office/powerpoint/2010/main" val="999708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DC681-F1BE-0AE0-EC20-A1C917BB9CE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004A691-25B7-0CBA-B491-B7AB0E14AF1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F46978-D92D-DB71-DED1-3FBB85E91E0D}"/>
              </a:ext>
            </a:extLst>
          </p:cNvPr>
          <p:cNvSpPr>
            <a:spLocks noGrp="1"/>
          </p:cNvSpPr>
          <p:nvPr>
            <p:ph type="dt" sz="half" idx="10"/>
          </p:nvPr>
        </p:nvSpPr>
        <p:spPr/>
        <p:txBody>
          <a:bodyPr/>
          <a:lstStyle/>
          <a:p>
            <a:fld id="{BBCD541D-54C1-1649-A725-3503C28BA423}" type="datetimeFigureOut">
              <a:rPr lang="en-US" smtClean="0"/>
              <a:t>2/13/23</a:t>
            </a:fld>
            <a:endParaRPr lang="en-US"/>
          </a:p>
        </p:txBody>
      </p:sp>
      <p:sp>
        <p:nvSpPr>
          <p:cNvPr id="5" name="Footer Placeholder 4">
            <a:extLst>
              <a:ext uri="{FF2B5EF4-FFF2-40B4-BE49-F238E27FC236}">
                <a16:creationId xmlns:a16="http://schemas.microsoft.com/office/drawing/2014/main" id="{F3ECBA66-6F79-D015-9251-F0EBB0B38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AACA2-D70A-40A6-21E4-F1FB01D9A2E7}"/>
              </a:ext>
            </a:extLst>
          </p:cNvPr>
          <p:cNvSpPr>
            <a:spLocks noGrp="1"/>
          </p:cNvSpPr>
          <p:nvPr>
            <p:ph type="sldNum" sz="quarter" idx="12"/>
          </p:nvPr>
        </p:nvSpPr>
        <p:spPr/>
        <p:txBody>
          <a:bodyPr/>
          <a:lstStyle/>
          <a:p>
            <a:fld id="{54473DD3-86BE-0247-9361-3963066D38C9}" type="slidenum">
              <a:rPr lang="en-US" smtClean="0"/>
              <a:t>‹#›</a:t>
            </a:fld>
            <a:endParaRPr lang="en-US"/>
          </a:p>
        </p:txBody>
      </p:sp>
    </p:spTree>
    <p:extLst>
      <p:ext uri="{BB962C8B-B14F-4D97-AF65-F5344CB8AC3E}">
        <p14:creationId xmlns:p14="http://schemas.microsoft.com/office/powerpoint/2010/main" val="407235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9FCAF5-7817-32FE-CA16-105D02D5DDE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6F8EC5C-6DA5-382B-DB59-2D726C94EBA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F15E254-0CB5-D7ED-1F0F-BCE6E9202C40}"/>
              </a:ext>
            </a:extLst>
          </p:cNvPr>
          <p:cNvSpPr>
            <a:spLocks noGrp="1"/>
          </p:cNvSpPr>
          <p:nvPr>
            <p:ph type="dt" sz="half" idx="10"/>
          </p:nvPr>
        </p:nvSpPr>
        <p:spPr/>
        <p:txBody>
          <a:bodyPr/>
          <a:lstStyle/>
          <a:p>
            <a:fld id="{BBCD541D-54C1-1649-A725-3503C28BA423}" type="datetimeFigureOut">
              <a:rPr lang="en-US" smtClean="0"/>
              <a:t>2/13/23</a:t>
            </a:fld>
            <a:endParaRPr lang="en-US"/>
          </a:p>
        </p:txBody>
      </p:sp>
      <p:sp>
        <p:nvSpPr>
          <p:cNvPr id="5" name="Footer Placeholder 4">
            <a:extLst>
              <a:ext uri="{FF2B5EF4-FFF2-40B4-BE49-F238E27FC236}">
                <a16:creationId xmlns:a16="http://schemas.microsoft.com/office/drawing/2014/main" id="{897542A2-53D2-1B86-1E2A-8D2BBCEDE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DE5CD-0839-747E-8083-3D0F804B1822}"/>
              </a:ext>
            </a:extLst>
          </p:cNvPr>
          <p:cNvSpPr>
            <a:spLocks noGrp="1"/>
          </p:cNvSpPr>
          <p:nvPr>
            <p:ph type="sldNum" sz="quarter" idx="12"/>
          </p:nvPr>
        </p:nvSpPr>
        <p:spPr/>
        <p:txBody>
          <a:bodyPr/>
          <a:lstStyle/>
          <a:p>
            <a:fld id="{54473DD3-86BE-0247-9361-3963066D38C9}" type="slidenum">
              <a:rPr lang="en-US" smtClean="0"/>
              <a:t>‹#›</a:t>
            </a:fld>
            <a:endParaRPr lang="en-US"/>
          </a:p>
        </p:txBody>
      </p:sp>
    </p:spTree>
    <p:extLst>
      <p:ext uri="{BB962C8B-B14F-4D97-AF65-F5344CB8AC3E}">
        <p14:creationId xmlns:p14="http://schemas.microsoft.com/office/powerpoint/2010/main" val="451418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FDCC8-1BCC-AB6F-EA3F-C574449C333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4D87CA3-38D2-E6E2-2476-61BD8B69A67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BFA07EE-1E31-3C56-2442-A56C2693598D}"/>
              </a:ext>
            </a:extLst>
          </p:cNvPr>
          <p:cNvSpPr>
            <a:spLocks noGrp="1"/>
          </p:cNvSpPr>
          <p:nvPr>
            <p:ph type="dt" sz="half" idx="10"/>
          </p:nvPr>
        </p:nvSpPr>
        <p:spPr/>
        <p:txBody>
          <a:bodyPr/>
          <a:lstStyle/>
          <a:p>
            <a:fld id="{BBCD541D-54C1-1649-A725-3503C28BA423}" type="datetimeFigureOut">
              <a:rPr lang="en-US" smtClean="0"/>
              <a:t>2/13/23</a:t>
            </a:fld>
            <a:endParaRPr lang="en-US"/>
          </a:p>
        </p:txBody>
      </p:sp>
      <p:sp>
        <p:nvSpPr>
          <p:cNvPr id="5" name="Footer Placeholder 4">
            <a:extLst>
              <a:ext uri="{FF2B5EF4-FFF2-40B4-BE49-F238E27FC236}">
                <a16:creationId xmlns:a16="http://schemas.microsoft.com/office/drawing/2014/main" id="{7FA37C0B-8F97-E403-AA95-827A361B3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11E75-7326-172F-4F65-CCF439FC77EF}"/>
              </a:ext>
            </a:extLst>
          </p:cNvPr>
          <p:cNvSpPr>
            <a:spLocks noGrp="1"/>
          </p:cNvSpPr>
          <p:nvPr>
            <p:ph type="sldNum" sz="quarter" idx="12"/>
          </p:nvPr>
        </p:nvSpPr>
        <p:spPr/>
        <p:txBody>
          <a:bodyPr/>
          <a:lstStyle/>
          <a:p>
            <a:fld id="{54473DD3-86BE-0247-9361-3963066D38C9}" type="slidenum">
              <a:rPr lang="en-US" smtClean="0"/>
              <a:t>‹#›</a:t>
            </a:fld>
            <a:endParaRPr lang="en-US"/>
          </a:p>
        </p:txBody>
      </p:sp>
    </p:spTree>
    <p:extLst>
      <p:ext uri="{BB962C8B-B14F-4D97-AF65-F5344CB8AC3E}">
        <p14:creationId xmlns:p14="http://schemas.microsoft.com/office/powerpoint/2010/main" val="1720046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81322-3444-9786-E24A-4DAD95FC632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716CEF2-C99C-5D17-20C8-117FAFBFFF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AD1D13B-1EF1-CB20-36D5-764BB25E3591}"/>
              </a:ext>
            </a:extLst>
          </p:cNvPr>
          <p:cNvSpPr>
            <a:spLocks noGrp="1"/>
          </p:cNvSpPr>
          <p:nvPr>
            <p:ph type="dt" sz="half" idx="10"/>
          </p:nvPr>
        </p:nvSpPr>
        <p:spPr/>
        <p:txBody>
          <a:bodyPr/>
          <a:lstStyle/>
          <a:p>
            <a:fld id="{BBCD541D-54C1-1649-A725-3503C28BA423}" type="datetimeFigureOut">
              <a:rPr lang="en-US" smtClean="0"/>
              <a:t>2/13/23</a:t>
            </a:fld>
            <a:endParaRPr lang="en-US"/>
          </a:p>
        </p:txBody>
      </p:sp>
      <p:sp>
        <p:nvSpPr>
          <p:cNvPr id="5" name="Footer Placeholder 4">
            <a:extLst>
              <a:ext uri="{FF2B5EF4-FFF2-40B4-BE49-F238E27FC236}">
                <a16:creationId xmlns:a16="http://schemas.microsoft.com/office/drawing/2014/main" id="{608FA3C6-D1D6-4ACB-1CBE-CE81730484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99B88-D097-B299-55F9-DE215DCEECC3}"/>
              </a:ext>
            </a:extLst>
          </p:cNvPr>
          <p:cNvSpPr>
            <a:spLocks noGrp="1"/>
          </p:cNvSpPr>
          <p:nvPr>
            <p:ph type="sldNum" sz="quarter" idx="12"/>
          </p:nvPr>
        </p:nvSpPr>
        <p:spPr/>
        <p:txBody>
          <a:bodyPr/>
          <a:lstStyle/>
          <a:p>
            <a:fld id="{54473DD3-86BE-0247-9361-3963066D38C9}" type="slidenum">
              <a:rPr lang="en-US" smtClean="0"/>
              <a:t>‹#›</a:t>
            </a:fld>
            <a:endParaRPr lang="en-US"/>
          </a:p>
        </p:txBody>
      </p:sp>
    </p:spTree>
    <p:extLst>
      <p:ext uri="{BB962C8B-B14F-4D97-AF65-F5344CB8AC3E}">
        <p14:creationId xmlns:p14="http://schemas.microsoft.com/office/powerpoint/2010/main" val="2594997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178E-26A2-3039-B4B6-D6FE66FBD59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5286032-7035-D8A1-EFC0-22BDF6E5D08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CE8776D-FD5E-9876-C99A-226E66B7204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584E93C-86B9-2706-8BFF-B6CD75249A1A}"/>
              </a:ext>
            </a:extLst>
          </p:cNvPr>
          <p:cNvSpPr>
            <a:spLocks noGrp="1"/>
          </p:cNvSpPr>
          <p:nvPr>
            <p:ph type="dt" sz="half" idx="10"/>
          </p:nvPr>
        </p:nvSpPr>
        <p:spPr/>
        <p:txBody>
          <a:bodyPr/>
          <a:lstStyle/>
          <a:p>
            <a:fld id="{BBCD541D-54C1-1649-A725-3503C28BA423}" type="datetimeFigureOut">
              <a:rPr lang="en-US" smtClean="0"/>
              <a:t>2/13/23</a:t>
            </a:fld>
            <a:endParaRPr lang="en-US"/>
          </a:p>
        </p:txBody>
      </p:sp>
      <p:sp>
        <p:nvSpPr>
          <p:cNvPr id="6" name="Footer Placeholder 5">
            <a:extLst>
              <a:ext uri="{FF2B5EF4-FFF2-40B4-BE49-F238E27FC236}">
                <a16:creationId xmlns:a16="http://schemas.microsoft.com/office/drawing/2014/main" id="{ECFFAE93-A9E6-4CE4-F77D-7DF5F395FA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8680B-CA40-4812-D9DC-DCC8CE34147D}"/>
              </a:ext>
            </a:extLst>
          </p:cNvPr>
          <p:cNvSpPr>
            <a:spLocks noGrp="1"/>
          </p:cNvSpPr>
          <p:nvPr>
            <p:ph type="sldNum" sz="quarter" idx="12"/>
          </p:nvPr>
        </p:nvSpPr>
        <p:spPr/>
        <p:txBody>
          <a:bodyPr/>
          <a:lstStyle/>
          <a:p>
            <a:fld id="{54473DD3-86BE-0247-9361-3963066D38C9}" type="slidenum">
              <a:rPr lang="en-US" smtClean="0"/>
              <a:t>‹#›</a:t>
            </a:fld>
            <a:endParaRPr lang="en-US"/>
          </a:p>
        </p:txBody>
      </p:sp>
    </p:spTree>
    <p:extLst>
      <p:ext uri="{BB962C8B-B14F-4D97-AF65-F5344CB8AC3E}">
        <p14:creationId xmlns:p14="http://schemas.microsoft.com/office/powerpoint/2010/main" val="4107668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F3DC2-582D-C98D-C616-2039A08DB19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7D066BD-BB2E-5B2E-D59E-0485BF917C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933B0B1-E8B4-D82F-6CE7-B483FDEB45A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7B56C58-4D69-191D-BDA6-89EA977A34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E43F338-E21E-D726-255C-925541CDFA4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8CB160B-4BC1-48F6-18DF-9EF7B8AEAB72}"/>
              </a:ext>
            </a:extLst>
          </p:cNvPr>
          <p:cNvSpPr>
            <a:spLocks noGrp="1"/>
          </p:cNvSpPr>
          <p:nvPr>
            <p:ph type="dt" sz="half" idx="10"/>
          </p:nvPr>
        </p:nvSpPr>
        <p:spPr/>
        <p:txBody>
          <a:bodyPr/>
          <a:lstStyle/>
          <a:p>
            <a:fld id="{BBCD541D-54C1-1649-A725-3503C28BA423}" type="datetimeFigureOut">
              <a:rPr lang="en-US" smtClean="0"/>
              <a:t>2/13/23</a:t>
            </a:fld>
            <a:endParaRPr lang="en-US"/>
          </a:p>
        </p:txBody>
      </p:sp>
      <p:sp>
        <p:nvSpPr>
          <p:cNvPr id="8" name="Footer Placeholder 7">
            <a:extLst>
              <a:ext uri="{FF2B5EF4-FFF2-40B4-BE49-F238E27FC236}">
                <a16:creationId xmlns:a16="http://schemas.microsoft.com/office/drawing/2014/main" id="{18971B46-870C-FC46-3D0C-60F8DDFA6B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9BC543-82BC-9116-2743-F2833926057A}"/>
              </a:ext>
            </a:extLst>
          </p:cNvPr>
          <p:cNvSpPr>
            <a:spLocks noGrp="1"/>
          </p:cNvSpPr>
          <p:nvPr>
            <p:ph type="sldNum" sz="quarter" idx="12"/>
          </p:nvPr>
        </p:nvSpPr>
        <p:spPr/>
        <p:txBody>
          <a:bodyPr/>
          <a:lstStyle/>
          <a:p>
            <a:fld id="{54473DD3-86BE-0247-9361-3963066D38C9}" type="slidenum">
              <a:rPr lang="en-US" smtClean="0"/>
              <a:t>‹#›</a:t>
            </a:fld>
            <a:endParaRPr lang="en-US"/>
          </a:p>
        </p:txBody>
      </p:sp>
    </p:spTree>
    <p:extLst>
      <p:ext uri="{BB962C8B-B14F-4D97-AF65-F5344CB8AC3E}">
        <p14:creationId xmlns:p14="http://schemas.microsoft.com/office/powerpoint/2010/main" val="2769461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B74B0-A2AB-9285-C835-1654718668C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AA607F1-ECF9-3D19-FDC3-A7191E2FE620}"/>
              </a:ext>
            </a:extLst>
          </p:cNvPr>
          <p:cNvSpPr>
            <a:spLocks noGrp="1"/>
          </p:cNvSpPr>
          <p:nvPr>
            <p:ph type="dt" sz="half" idx="10"/>
          </p:nvPr>
        </p:nvSpPr>
        <p:spPr/>
        <p:txBody>
          <a:bodyPr/>
          <a:lstStyle/>
          <a:p>
            <a:fld id="{BBCD541D-54C1-1649-A725-3503C28BA423}" type="datetimeFigureOut">
              <a:rPr lang="en-US" smtClean="0"/>
              <a:t>2/13/23</a:t>
            </a:fld>
            <a:endParaRPr lang="en-US"/>
          </a:p>
        </p:txBody>
      </p:sp>
      <p:sp>
        <p:nvSpPr>
          <p:cNvPr id="4" name="Footer Placeholder 3">
            <a:extLst>
              <a:ext uri="{FF2B5EF4-FFF2-40B4-BE49-F238E27FC236}">
                <a16:creationId xmlns:a16="http://schemas.microsoft.com/office/drawing/2014/main" id="{08731A71-EF8F-6969-6AF5-E62F007051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912677-7ECF-46A3-1521-B6696FF1BBF8}"/>
              </a:ext>
            </a:extLst>
          </p:cNvPr>
          <p:cNvSpPr>
            <a:spLocks noGrp="1"/>
          </p:cNvSpPr>
          <p:nvPr>
            <p:ph type="sldNum" sz="quarter" idx="12"/>
          </p:nvPr>
        </p:nvSpPr>
        <p:spPr/>
        <p:txBody>
          <a:bodyPr/>
          <a:lstStyle/>
          <a:p>
            <a:fld id="{54473DD3-86BE-0247-9361-3963066D38C9}" type="slidenum">
              <a:rPr lang="en-US" smtClean="0"/>
              <a:t>‹#›</a:t>
            </a:fld>
            <a:endParaRPr lang="en-US"/>
          </a:p>
        </p:txBody>
      </p:sp>
    </p:spTree>
    <p:extLst>
      <p:ext uri="{BB962C8B-B14F-4D97-AF65-F5344CB8AC3E}">
        <p14:creationId xmlns:p14="http://schemas.microsoft.com/office/powerpoint/2010/main" val="1417806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96F999-0140-9916-6128-8AA75B2A5B12}"/>
              </a:ext>
            </a:extLst>
          </p:cNvPr>
          <p:cNvSpPr>
            <a:spLocks noGrp="1"/>
          </p:cNvSpPr>
          <p:nvPr>
            <p:ph type="dt" sz="half" idx="10"/>
          </p:nvPr>
        </p:nvSpPr>
        <p:spPr/>
        <p:txBody>
          <a:bodyPr/>
          <a:lstStyle/>
          <a:p>
            <a:fld id="{BBCD541D-54C1-1649-A725-3503C28BA423}" type="datetimeFigureOut">
              <a:rPr lang="en-US" smtClean="0"/>
              <a:t>2/13/23</a:t>
            </a:fld>
            <a:endParaRPr lang="en-US"/>
          </a:p>
        </p:txBody>
      </p:sp>
      <p:sp>
        <p:nvSpPr>
          <p:cNvPr id="3" name="Footer Placeholder 2">
            <a:extLst>
              <a:ext uri="{FF2B5EF4-FFF2-40B4-BE49-F238E27FC236}">
                <a16:creationId xmlns:a16="http://schemas.microsoft.com/office/drawing/2014/main" id="{41F8E21F-6CBC-AB01-8BEA-D6BA8F9DB8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B7A32-B0B4-9CDE-2624-FFFE7847266D}"/>
              </a:ext>
            </a:extLst>
          </p:cNvPr>
          <p:cNvSpPr>
            <a:spLocks noGrp="1"/>
          </p:cNvSpPr>
          <p:nvPr>
            <p:ph type="sldNum" sz="quarter" idx="12"/>
          </p:nvPr>
        </p:nvSpPr>
        <p:spPr/>
        <p:txBody>
          <a:bodyPr/>
          <a:lstStyle/>
          <a:p>
            <a:fld id="{54473DD3-86BE-0247-9361-3963066D38C9}" type="slidenum">
              <a:rPr lang="en-US" smtClean="0"/>
              <a:t>‹#›</a:t>
            </a:fld>
            <a:endParaRPr lang="en-US"/>
          </a:p>
        </p:txBody>
      </p:sp>
    </p:spTree>
    <p:extLst>
      <p:ext uri="{BB962C8B-B14F-4D97-AF65-F5344CB8AC3E}">
        <p14:creationId xmlns:p14="http://schemas.microsoft.com/office/powerpoint/2010/main" val="4030990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D4950-3FA6-C320-515A-E077B629EDD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9E1B41F-2FCB-FBC3-30D7-21AA955E47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8A820D1-BA5B-2939-358E-6C1D81F658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3007384-3EC6-93C7-2C18-70BAE7539FC9}"/>
              </a:ext>
            </a:extLst>
          </p:cNvPr>
          <p:cNvSpPr>
            <a:spLocks noGrp="1"/>
          </p:cNvSpPr>
          <p:nvPr>
            <p:ph type="dt" sz="half" idx="10"/>
          </p:nvPr>
        </p:nvSpPr>
        <p:spPr/>
        <p:txBody>
          <a:bodyPr/>
          <a:lstStyle/>
          <a:p>
            <a:fld id="{BBCD541D-54C1-1649-A725-3503C28BA423}" type="datetimeFigureOut">
              <a:rPr lang="en-US" smtClean="0"/>
              <a:t>2/13/23</a:t>
            </a:fld>
            <a:endParaRPr lang="en-US"/>
          </a:p>
        </p:txBody>
      </p:sp>
      <p:sp>
        <p:nvSpPr>
          <p:cNvPr id="6" name="Footer Placeholder 5">
            <a:extLst>
              <a:ext uri="{FF2B5EF4-FFF2-40B4-BE49-F238E27FC236}">
                <a16:creationId xmlns:a16="http://schemas.microsoft.com/office/drawing/2014/main" id="{15EC3558-F1BF-FE3F-65AA-CD26566BFA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B16CBB-7965-454C-F890-86EB89B85B15}"/>
              </a:ext>
            </a:extLst>
          </p:cNvPr>
          <p:cNvSpPr>
            <a:spLocks noGrp="1"/>
          </p:cNvSpPr>
          <p:nvPr>
            <p:ph type="sldNum" sz="quarter" idx="12"/>
          </p:nvPr>
        </p:nvSpPr>
        <p:spPr/>
        <p:txBody>
          <a:bodyPr/>
          <a:lstStyle/>
          <a:p>
            <a:fld id="{54473DD3-86BE-0247-9361-3963066D38C9}" type="slidenum">
              <a:rPr lang="en-US" smtClean="0"/>
              <a:t>‹#›</a:t>
            </a:fld>
            <a:endParaRPr lang="en-US"/>
          </a:p>
        </p:txBody>
      </p:sp>
    </p:spTree>
    <p:extLst>
      <p:ext uri="{BB962C8B-B14F-4D97-AF65-F5344CB8AC3E}">
        <p14:creationId xmlns:p14="http://schemas.microsoft.com/office/powerpoint/2010/main" val="3960940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6D2D5-55A6-ED78-F14B-5B03B33FA5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6771CCB-B5FD-C520-6F18-A3ED082214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A87060-4957-3155-88A8-553CB9B53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FB6285-8DF6-405A-CBEB-4B204C6BA934}"/>
              </a:ext>
            </a:extLst>
          </p:cNvPr>
          <p:cNvSpPr>
            <a:spLocks noGrp="1"/>
          </p:cNvSpPr>
          <p:nvPr>
            <p:ph type="dt" sz="half" idx="10"/>
          </p:nvPr>
        </p:nvSpPr>
        <p:spPr/>
        <p:txBody>
          <a:bodyPr/>
          <a:lstStyle/>
          <a:p>
            <a:fld id="{BBCD541D-54C1-1649-A725-3503C28BA423}" type="datetimeFigureOut">
              <a:rPr lang="en-US" smtClean="0"/>
              <a:t>2/13/23</a:t>
            </a:fld>
            <a:endParaRPr lang="en-US"/>
          </a:p>
        </p:txBody>
      </p:sp>
      <p:sp>
        <p:nvSpPr>
          <p:cNvPr id="6" name="Footer Placeholder 5">
            <a:extLst>
              <a:ext uri="{FF2B5EF4-FFF2-40B4-BE49-F238E27FC236}">
                <a16:creationId xmlns:a16="http://schemas.microsoft.com/office/drawing/2014/main" id="{EA09C130-6756-34E8-D117-071126AF17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45CED9-2BD2-EFE2-182E-63AC31F2D767}"/>
              </a:ext>
            </a:extLst>
          </p:cNvPr>
          <p:cNvSpPr>
            <a:spLocks noGrp="1"/>
          </p:cNvSpPr>
          <p:nvPr>
            <p:ph type="sldNum" sz="quarter" idx="12"/>
          </p:nvPr>
        </p:nvSpPr>
        <p:spPr/>
        <p:txBody>
          <a:bodyPr/>
          <a:lstStyle/>
          <a:p>
            <a:fld id="{54473DD3-86BE-0247-9361-3963066D38C9}" type="slidenum">
              <a:rPr lang="en-US" smtClean="0"/>
              <a:t>‹#›</a:t>
            </a:fld>
            <a:endParaRPr lang="en-US"/>
          </a:p>
        </p:txBody>
      </p:sp>
    </p:spTree>
    <p:extLst>
      <p:ext uri="{BB962C8B-B14F-4D97-AF65-F5344CB8AC3E}">
        <p14:creationId xmlns:p14="http://schemas.microsoft.com/office/powerpoint/2010/main" val="3425380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9A894D-C6E6-553A-BED3-A678B99AF4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78F3F3B-E30C-176E-3C26-34AE6D9D92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C9336-0DD9-8941-70A9-346EF1819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D541D-54C1-1649-A725-3503C28BA423}" type="datetimeFigureOut">
              <a:rPr lang="en-US" smtClean="0"/>
              <a:t>2/13/23</a:t>
            </a:fld>
            <a:endParaRPr lang="en-US"/>
          </a:p>
        </p:txBody>
      </p:sp>
      <p:sp>
        <p:nvSpPr>
          <p:cNvPr id="5" name="Footer Placeholder 4">
            <a:extLst>
              <a:ext uri="{FF2B5EF4-FFF2-40B4-BE49-F238E27FC236}">
                <a16:creationId xmlns:a16="http://schemas.microsoft.com/office/drawing/2014/main" id="{FE56C493-12A8-256D-EA0D-500075418E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0A5E46-4AD1-4734-3A23-C26B70958C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73DD3-86BE-0247-9361-3963066D38C9}" type="slidenum">
              <a:rPr lang="en-US" smtClean="0"/>
              <a:t>‹#›</a:t>
            </a:fld>
            <a:endParaRPr lang="en-US"/>
          </a:p>
        </p:txBody>
      </p:sp>
    </p:spTree>
    <p:extLst>
      <p:ext uri="{BB962C8B-B14F-4D97-AF65-F5344CB8AC3E}">
        <p14:creationId xmlns:p14="http://schemas.microsoft.com/office/powerpoint/2010/main" val="2184599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9BE94-D9EB-4E12-200E-2F1DCC25B8AD}"/>
              </a:ext>
            </a:extLst>
          </p:cNvPr>
          <p:cNvSpPr>
            <a:spLocks noGrp="1"/>
          </p:cNvSpPr>
          <p:nvPr>
            <p:ph type="ctrTitle"/>
          </p:nvPr>
        </p:nvSpPr>
        <p:spPr/>
        <p:txBody>
          <a:bodyPr/>
          <a:lstStyle/>
          <a:p>
            <a:r>
              <a:rPr lang="en-US" dirty="0"/>
              <a:t>Tutorial 03: Lecture 04</a:t>
            </a:r>
          </a:p>
        </p:txBody>
      </p:sp>
      <p:sp>
        <p:nvSpPr>
          <p:cNvPr id="3" name="Subtitle 2">
            <a:extLst>
              <a:ext uri="{FF2B5EF4-FFF2-40B4-BE49-F238E27FC236}">
                <a16:creationId xmlns:a16="http://schemas.microsoft.com/office/drawing/2014/main" id="{8AA6B757-8962-2C5C-6F4F-23270EDACCEB}"/>
              </a:ext>
            </a:extLst>
          </p:cNvPr>
          <p:cNvSpPr>
            <a:spLocks noGrp="1"/>
          </p:cNvSpPr>
          <p:nvPr>
            <p:ph type="subTitle" idx="1"/>
          </p:nvPr>
        </p:nvSpPr>
        <p:spPr/>
        <p:txBody>
          <a:bodyPr/>
          <a:lstStyle/>
          <a:p>
            <a:r>
              <a:rPr lang="en-US" dirty="0"/>
              <a:t>TA: </a:t>
            </a:r>
            <a:r>
              <a:rPr lang="en-US" dirty="0" err="1"/>
              <a:t>Yuehan</a:t>
            </a:r>
            <a:r>
              <a:rPr lang="en-US" dirty="0"/>
              <a:t> Zhang</a:t>
            </a:r>
          </a:p>
          <a:p>
            <a:r>
              <a:rPr lang="en-US" dirty="0" err="1"/>
              <a:t>zyuehan@comp.nus.edu.sg</a:t>
            </a:r>
            <a:endParaRPr lang="en-US" dirty="0"/>
          </a:p>
        </p:txBody>
      </p:sp>
    </p:spTree>
    <p:extLst>
      <p:ext uri="{BB962C8B-B14F-4D97-AF65-F5344CB8AC3E}">
        <p14:creationId xmlns:p14="http://schemas.microsoft.com/office/powerpoint/2010/main" val="2583519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8D47-0E8B-5D96-50B4-357F33409B8F}"/>
              </a:ext>
            </a:extLst>
          </p:cNvPr>
          <p:cNvSpPr>
            <a:spLocks noGrp="1"/>
          </p:cNvSpPr>
          <p:nvPr>
            <p:ph type="title"/>
          </p:nvPr>
        </p:nvSpPr>
        <p:spPr/>
        <p:txBody>
          <a:bodyPr/>
          <a:lstStyle/>
          <a:p>
            <a:r>
              <a:rPr lang="en-US" dirty="0"/>
              <a:t>Theoretical Questions</a:t>
            </a:r>
          </a:p>
        </p:txBody>
      </p:sp>
      <p:sp>
        <p:nvSpPr>
          <p:cNvPr id="3" name="Content Placeholder 2">
            <a:extLst>
              <a:ext uri="{FF2B5EF4-FFF2-40B4-BE49-F238E27FC236}">
                <a16:creationId xmlns:a16="http://schemas.microsoft.com/office/drawing/2014/main" id="{3B5D013C-4241-AC10-C4BD-D9DE11540D2F}"/>
              </a:ext>
            </a:extLst>
          </p:cNvPr>
          <p:cNvSpPr>
            <a:spLocks noGrp="1"/>
          </p:cNvSpPr>
          <p:nvPr>
            <p:ph idx="1"/>
          </p:nvPr>
        </p:nvSpPr>
        <p:spPr/>
        <p:txBody>
          <a:bodyPr/>
          <a:lstStyle/>
          <a:p>
            <a:r>
              <a:rPr lang="en-US" dirty="0"/>
              <a:t>Question 1</a:t>
            </a:r>
          </a:p>
          <a:p>
            <a:pPr marL="0" indent="0">
              <a:buNone/>
            </a:pPr>
            <a:r>
              <a:rPr lang="en-SG" sz="1800" dirty="0">
                <a:effectLst/>
                <a:latin typeface="Calibri" panose="020F0502020204030204" pitchFamily="34" charset="0"/>
                <a:ea typeface="Times New Roman" panose="02020603050405020304" pitchFamily="18" charset="0"/>
              </a:rPr>
              <a:t>Consider the plot of a straight line in (a).  Give the equation of the line in slope-intercept, double-intercept and normal form.</a:t>
            </a:r>
            <a:r>
              <a:rPr lang="en-SG" sz="1200" dirty="0">
                <a:effectLst/>
              </a:rPr>
              <a:t> </a:t>
            </a:r>
          </a:p>
          <a:p>
            <a:pPr marL="0" indent="0">
              <a:buNone/>
            </a:pPr>
            <a:endParaRPr lang="en-US" dirty="0"/>
          </a:p>
        </p:txBody>
      </p:sp>
      <p:pic>
        <p:nvPicPr>
          <p:cNvPr id="4" name="Picture 3" descr="Chart, line chart&#10;&#10;Description automatically generated">
            <a:extLst>
              <a:ext uri="{FF2B5EF4-FFF2-40B4-BE49-F238E27FC236}">
                <a16:creationId xmlns:a16="http://schemas.microsoft.com/office/drawing/2014/main" id="{823742B1-7C93-2859-A8DB-8C3C3930CFA1}"/>
              </a:ext>
            </a:extLst>
          </p:cNvPr>
          <p:cNvPicPr>
            <a:picLocks noChangeAspect="1"/>
          </p:cNvPicPr>
          <p:nvPr/>
        </p:nvPicPr>
        <p:blipFill>
          <a:blip r:embed="rId2"/>
          <a:stretch>
            <a:fillRect/>
          </a:stretch>
        </p:blipFill>
        <p:spPr>
          <a:xfrm>
            <a:off x="751839" y="2942560"/>
            <a:ext cx="3700417" cy="3003331"/>
          </a:xfrm>
          <a:prstGeom prst="rect">
            <a:avLst/>
          </a:prstGeom>
        </p:spPr>
      </p:pic>
      <p:sp>
        <p:nvSpPr>
          <p:cNvPr id="5" name="TextBox 4">
            <a:extLst>
              <a:ext uri="{FF2B5EF4-FFF2-40B4-BE49-F238E27FC236}">
                <a16:creationId xmlns:a16="http://schemas.microsoft.com/office/drawing/2014/main" id="{E36D172D-BAD7-F9F1-6635-F77F8C10D8D7}"/>
              </a:ext>
            </a:extLst>
          </p:cNvPr>
          <p:cNvSpPr txBox="1"/>
          <p:nvPr/>
        </p:nvSpPr>
        <p:spPr>
          <a:xfrm>
            <a:off x="2068647" y="6091051"/>
            <a:ext cx="533400" cy="369332"/>
          </a:xfrm>
          <a:prstGeom prst="rect">
            <a:avLst/>
          </a:prstGeom>
          <a:noFill/>
        </p:spPr>
        <p:txBody>
          <a:bodyPr wrap="square" rtlCol="0">
            <a:spAutoFit/>
          </a:bodyPr>
          <a:lstStyle/>
          <a:p>
            <a:r>
              <a:rPr lang="en-US" dirty="0"/>
              <a:t>(a)</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75C4066-6B0B-4866-F960-041C9877F534}"/>
                  </a:ext>
                </a:extLst>
              </p:cNvPr>
              <p:cNvSpPr txBox="1"/>
              <p:nvPr/>
            </p:nvSpPr>
            <p:spPr>
              <a:xfrm>
                <a:off x="5497286" y="2942560"/>
                <a:ext cx="4876800" cy="2393027"/>
              </a:xfrm>
              <a:prstGeom prst="rect">
                <a:avLst/>
              </a:prstGeom>
              <a:noFill/>
            </p:spPr>
            <p:txBody>
              <a:bodyPr wrap="square" rtlCol="0">
                <a:spAutoFit/>
              </a:bodyPr>
              <a:lstStyle/>
              <a:p>
                <a:r>
                  <a:rPr lang="en-US" dirty="0"/>
                  <a:t>Slope-intercept form</a:t>
                </a:r>
              </a:p>
              <a:p>
                <a:r>
                  <a:rPr lang="en-SG" sz="1800" dirty="0">
                    <a:solidFill>
                      <a:srgbClr val="FF0000"/>
                    </a:solidFill>
                    <a:effectLst/>
                    <a:latin typeface="Times New Roman" panose="02020603050405020304" pitchFamily="18" charset="0"/>
                    <a:ea typeface="Times New Roman" panose="02020603050405020304" pitchFamily="18" charset="0"/>
                  </a:rPr>
                  <a:t>y=</a:t>
                </a:r>
                <a:r>
                  <a:rPr lang="en-SG" sz="1800" dirty="0" err="1">
                    <a:solidFill>
                      <a:srgbClr val="FF0000"/>
                    </a:solidFill>
                    <a:effectLst/>
                    <a:latin typeface="Times New Roman" panose="02020603050405020304" pitchFamily="18" charset="0"/>
                    <a:ea typeface="Times New Roman" panose="02020603050405020304" pitchFamily="18" charset="0"/>
                  </a:rPr>
                  <a:t>mx+b</a:t>
                </a:r>
                <a:r>
                  <a:rPr lang="en-SG" sz="1800" dirty="0">
                    <a:solidFill>
                      <a:srgbClr val="FF0000"/>
                    </a:solidFill>
                    <a:effectLst/>
                    <a:latin typeface="Times New Roman" panose="02020603050405020304" pitchFamily="18" charset="0"/>
                    <a:ea typeface="Times New Roman" panose="02020603050405020304" pitchFamily="18" charset="0"/>
                  </a:rPr>
                  <a:t> (m=&gt;slope, b=&gt;y-intercept)</a:t>
                </a:r>
                <a:r>
                  <a:rPr lang="en-SG" dirty="0">
                    <a:effectLst/>
                  </a:rPr>
                  <a:t> </a:t>
                </a:r>
                <a:endParaRPr lang="en-US" dirty="0"/>
              </a:p>
              <a:p>
                <a:r>
                  <a:rPr lang="en-US" dirty="0"/>
                  <a:t>Double-intercept form</a:t>
                </a:r>
              </a:p>
              <a:p>
                <a14:m>
                  <m:oMath xmlns:m="http://schemas.openxmlformats.org/officeDocument/2006/math">
                    <m:f>
                      <m:fPr>
                        <m:ctrlPr>
                          <a:rPr lang="en-SG" sz="1800" i="1"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SG"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𝑥</m:t>
                        </m:r>
                      </m:num>
                      <m:den>
                        <m:r>
                          <a:rPr lang="en-SG"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𝑎</m:t>
                        </m:r>
                      </m:den>
                    </m:f>
                    <m:r>
                      <a:rPr lang="en-SG" sz="180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SG"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SG"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𝑦</m:t>
                        </m:r>
                      </m:num>
                      <m:den>
                        <m:r>
                          <a:rPr lang="en-SG" sz="18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𝑏</m:t>
                        </m:r>
                      </m:den>
                    </m:f>
                    <m:r>
                      <a:rPr lang="en-SG" sz="180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=1</m:t>
                    </m:r>
                  </m:oMath>
                </a14:m>
                <a:r>
                  <a:rPr lang="en-SG"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(a=&gt;x-intercept, b=&gt;y-intercept)</a:t>
                </a:r>
                <a:endParaRPr lang="en-US" dirty="0"/>
              </a:p>
              <a:p>
                <a:r>
                  <a:rPr lang="en-US" dirty="0"/>
                  <a:t>Normal form</a:t>
                </a:r>
              </a:p>
              <a:p>
                <a:r>
                  <a:rPr lang="en-SG" sz="1800" dirty="0">
                    <a:solidFill>
                      <a:srgbClr val="FF0000"/>
                    </a:solidFill>
                    <a:effectLst/>
                    <a:latin typeface="Times New Roman" panose="02020603050405020304" pitchFamily="18" charset="0"/>
                    <a:ea typeface="Times New Roman" panose="02020603050405020304" pitchFamily="18" charset="0"/>
                  </a:rPr>
                  <a:t> </a:t>
                </a:r>
                <a14:m>
                  <m:oMath xmlns:m="http://schemas.openxmlformats.org/officeDocument/2006/math">
                    <m:r>
                      <m:rPr>
                        <m:sty m:val="p"/>
                      </m:rPr>
                      <a:rPr lang="en-SG" sz="18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x</m:t>
                    </m:r>
                    <m:func>
                      <m:funcPr>
                        <m:ctrlPr>
                          <a:rPr lang="en-SG" sz="1800" i="1">
                            <a:solidFill>
                              <a:srgbClr val="FF0000"/>
                            </a:solidFill>
                            <a:effectLst/>
                            <a:latin typeface="Cambria Math" panose="02040503050406030204" pitchFamily="18" charset="0"/>
                          </a:rPr>
                        </m:ctrlPr>
                      </m:funcPr>
                      <m:fName>
                        <m:r>
                          <m:rPr>
                            <m:sty m:val="p"/>
                          </m:rPr>
                          <a:rPr lang="en-SG" sz="18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cos</m:t>
                        </m:r>
                      </m:fName>
                      <m:e>
                        <m:r>
                          <a:rPr lang="en-SG"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𝜃</m:t>
                        </m:r>
                      </m:e>
                    </m:func>
                    <m:r>
                      <a:rPr lang="en-SG" sz="18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SG" sz="18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y</m:t>
                    </m:r>
                    <m:func>
                      <m:funcPr>
                        <m:ctrlPr>
                          <a:rPr lang="en-SG" sz="1800" i="1">
                            <a:solidFill>
                              <a:srgbClr val="FF0000"/>
                            </a:solidFill>
                            <a:effectLst/>
                            <a:latin typeface="Cambria Math" panose="02040503050406030204" pitchFamily="18" charset="0"/>
                          </a:rPr>
                        </m:ctrlPr>
                      </m:funcPr>
                      <m:fName>
                        <m:r>
                          <m:rPr>
                            <m:sty m:val="p"/>
                          </m:rPr>
                          <a:rPr lang="en-SG" sz="18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sin</m:t>
                        </m:r>
                      </m:fName>
                      <m:e>
                        <m:r>
                          <a:rPr lang="en-SG"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𝜃</m:t>
                        </m:r>
                      </m:e>
                    </m:func>
                    <m:r>
                      <a:rPr lang="en-SG" sz="18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SG" sz="18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ρ</m:t>
                    </m:r>
                  </m:oMath>
                </a14:m>
                <a:endParaRPr lang="en-SG" dirty="0">
                  <a:effectLst/>
                </a:endParaRPr>
              </a:p>
              <a:p>
                <a14:m>
                  <m:oMath xmlns:m="http://schemas.openxmlformats.org/officeDocument/2006/math">
                    <m:sSup>
                      <m:sSupPr>
                        <m:ctrlPr>
                          <a:rPr lang="en-SG" sz="1800" i="1" smtClean="0">
                            <a:solidFill>
                              <a:srgbClr val="FF0000"/>
                            </a:solidFill>
                            <a:effectLst/>
                            <a:latin typeface="Cambria Math" panose="02040503050406030204" pitchFamily="18" charset="0"/>
                          </a:rPr>
                        </m:ctrlPr>
                      </m:sSupPr>
                      <m:e>
                        <m:r>
                          <m:rPr>
                            <m:sty m:val="p"/>
                          </m:rPr>
                          <a:rPr lang="en-SG" sz="18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ρ</m:t>
                        </m:r>
                      </m:e>
                      <m:sup>
                        <m:r>
                          <a:rPr lang="en-SG" sz="18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SG" sz="18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SG" sz="1800" i="1">
                            <a:solidFill>
                              <a:srgbClr val="FF0000"/>
                            </a:solidFill>
                            <a:effectLst/>
                            <a:latin typeface="Cambria Math" panose="02040503050406030204" pitchFamily="18" charset="0"/>
                          </a:rPr>
                        </m:ctrlPr>
                      </m:fPr>
                      <m:num>
                        <m:r>
                          <a:rPr lang="en-SG" sz="18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sSup>
                          <m:sSupPr>
                            <m:ctrlPr>
                              <a:rPr lang="en-SG" sz="1800" i="1">
                                <a:solidFill>
                                  <a:srgbClr val="FF0000"/>
                                </a:solidFill>
                                <a:effectLst/>
                                <a:latin typeface="Cambria Math" panose="02040503050406030204" pitchFamily="18" charset="0"/>
                              </a:rPr>
                            </m:ctrlPr>
                          </m:sSupPr>
                          <m:e>
                            <m:f>
                              <m:fPr>
                                <m:ctrlPr>
                                  <a:rPr lang="en-SG" sz="1800" i="1">
                                    <a:solidFill>
                                      <a:srgbClr val="FF0000"/>
                                    </a:solidFill>
                                    <a:effectLst/>
                                    <a:latin typeface="Cambria Math" panose="02040503050406030204" pitchFamily="18" charset="0"/>
                                  </a:rPr>
                                </m:ctrlPr>
                              </m:fPr>
                              <m:num>
                                <m:r>
                                  <a:rPr lang="en-SG" sz="18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SG"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𝑎</m:t>
                                </m:r>
                              </m:den>
                            </m:f>
                          </m:e>
                          <m:sup>
                            <m:r>
                              <a:rPr lang="en-SG" sz="18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SG" sz="18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SG" sz="1800" i="1">
                                <a:solidFill>
                                  <a:srgbClr val="FF0000"/>
                                </a:solidFill>
                                <a:effectLst/>
                                <a:latin typeface="Cambria Math" panose="02040503050406030204" pitchFamily="18" charset="0"/>
                              </a:rPr>
                            </m:ctrlPr>
                          </m:sSupPr>
                          <m:e>
                            <m:f>
                              <m:fPr>
                                <m:ctrlPr>
                                  <a:rPr lang="en-SG" sz="1800" i="1">
                                    <a:solidFill>
                                      <a:srgbClr val="FF0000"/>
                                    </a:solidFill>
                                    <a:effectLst/>
                                    <a:latin typeface="Cambria Math" panose="02040503050406030204" pitchFamily="18" charset="0"/>
                                  </a:rPr>
                                </m:ctrlPr>
                              </m:fPr>
                              <m:num>
                                <m:r>
                                  <a:rPr lang="en-SG" sz="18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SG"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𝑏</m:t>
                                </m:r>
                              </m:den>
                            </m:f>
                          </m:e>
                          <m:sup>
                            <m:r>
                              <a:rPr lang="en-SG" sz="18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a14:m>
                <a:r>
                  <a:rPr lang="en-SG" dirty="0">
                    <a:effectLst/>
                  </a:rPr>
                  <a:t> </a:t>
                </a:r>
                <a:endParaRPr lang="en-US" dirty="0"/>
              </a:p>
            </p:txBody>
          </p:sp>
        </mc:Choice>
        <mc:Fallback xmlns="">
          <p:sp>
            <p:nvSpPr>
              <p:cNvPr id="6" name="TextBox 5">
                <a:extLst>
                  <a:ext uri="{FF2B5EF4-FFF2-40B4-BE49-F238E27FC236}">
                    <a16:creationId xmlns:a16="http://schemas.microsoft.com/office/drawing/2014/main" id="{A75C4066-6B0B-4866-F960-041C9877F534}"/>
                  </a:ext>
                </a:extLst>
              </p:cNvPr>
              <p:cNvSpPr txBox="1">
                <a:spLocks noRot="1" noChangeAspect="1" noMove="1" noResize="1" noEditPoints="1" noAdjustHandles="1" noChangeArrowheads="1" noChangeShapeType="1" noTextEdit="1"/>
              </p:cNvSpPr>
              <p:nvPr/>
            </p:nvSpPr>
            <p:spPr>
              <a:xfrm>
                <a:off x="5497286" y="2942560"/>
                <a:ext cx="4876800" cy="2393027"/>
              </a:xfrm>
              <a:prstGeom prst="rect">
                <a:avLst/>
              </a:prstGeom>
              <a:blipFill>
                <a:blip r:embed="rId3"/>
                <a:stretch>
                  <a:fillRect l="-1039" t="-1053"/>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C7564FB7-85E6-0936-10D9-FB4DB00FFD51}"/>
              </a:ext>
            </a:extLst>
          </p:cNvPr>
          <p:cNvCxnSpPr/>
          <p:nvPr/>
        </p:nvCxnSpPr>
        <p:spPr>
          <a:xfrm flipV="1">
            <a:off x="2514600" y="5072743"/>
            <a:ext cx="381000" cy="185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D2D9FEC3-520C-6F47-AC71-3CB8C5190902}"/>
                  </a:ext>
                </a:extLst>
              </p14:cNvPr>
              <p14:cNvContentPartPr/>
              <p14:nvPr/>
            </p14:nvContentPartPr>
            <p14:xfrm>
              <a:off x="2664411" y="5212800"/>
              <a:ext cx="23400" cy="50040"/>
            </p14:xfrm>
          </p:contentPart>
        </mc:Choice>
        <mc:Fallback xmlns="">
          <p:pic>
            <p:nvPicPr>
              <p:cNvPr id="9" name="Ink 8">
                <a:extLst>
                  <a:ext uri="{FF2B5EF4-FFF2-40B4-BE49-F238E27FC236}">
                    <a16:creationId xmlns:a16="http://schemas.microsoft.com/office/drawing/2014/main" id="{D2D9FEC3-520C-6F47-AC71-3CB8C5190902}"/>
                  </a:ext>
                </a:extLst>
              </p:cNvPr>
              <p:cNvPicPr/>
              <p:nvPr/>
            </p:nvPicPr>
            <p:blipFill>
              <a:blip r:embed="rId5"/>
              <a:stretch>
                <a:fillRect/>
              </a:stretch>
            </p:blipFill>
            <p:spPr>
              <a:xfrm>
                <a:off x="2655771" y="5204160"/>
                <a:ext cx="41040" cy="67680"/>
              </a:xfrm>
              <a:prstGeom prst="rect">
                <a:avLst/>
              </a:prstGeom>
            </p:spPr>
          </p:pic>
        </mc:Fallback>
      </mc:AlternateContent>
      <p:grpSp>
        <p:nvGrpSpPr>
          <p:cNvPr id="12" name="Group 11">
            <a:extLst>
              <a:ext uri="{FF2B5EF4-FFF2-40B4-BE49-F238E27FC236}">
                <a16:creationId xmlns:a16="http://schemas.microsoft.com/office/drawing/2014/main" id="{87BF1302-CBC5-D456-347C-60DC2087910C}"/>
              </a:ext>
            </a:extLst>
          </p:cNvPr>
          <p:cNvGrpSpPr/>
          <p:nvPr/>
        </p:nvGrpSpPr>
        <p:grpSpPr>
          <a:xfrm>
            <a:off x="2711571" y="5361120"/>
            <a:ext cx="94320" cy="167760"/>
            <a:chOff x="2711571" y="5361120"/>
            <a:chExt cx="94320" cy="167760"/>
          </a:xfrm>
        </p:grpSpPr>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207D8EC2-EED3-372C-184E-0EBC2FBCC549}"/>
                    </a:ext>
                  </a:extLst>
                </p14:cNvPr>
                <p14:cNvContentPartPr/>
                <p14:nvPr/>
              </p14:nvContentPartPr>
              <p14:xfrm>
                <a:off x="2711571" y="5361120"/>
                <a:ext cx="82080" cy="167760"/>
              </p14:xfrm>
            </p:contentPart>
          </mc:Choice>
          <mc:Fallback xmlns="">
            <p:pic>
              <p:nvPicPr>
                <p:cNvPr id="10" name="Ink 9">
                  <a:extLst>
                    <a:ext uri="{FF2B5EF4-FFF2-40B4-BE49-F238E27FC236}">
                      <a16:creationId xmlns:a16="http://schemas.microsoft.com/office/drawing/2014/main" id="{207D8EC2-EED3-372C-184E-0EBC2FBCC549}"/>
                    </a:ext>
                  </a:extLst>
                </p:cNvPr>
                <p:cNvPicPr/>
                <p:nvPr/>
              </p:nvPicPr>
              <p:blipFill>
                <a:blip r:embed="rId7"/>
                <a:stretch>
                  <a:fillRect/>
                </a:stretch>
              </p:blipFill>
              <p:spPr>
                <a:xfrm>
                  <a:off x="2702571" y="5352120"/>
                  <a:ext cx="9972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38235A9C-242B-5693-C6AD-6FC3F2DFFBDB}"/>
                    </a:ext>
                  </a:extLst>
                </p14:cNvPr>
                <p14:cNvContentPartPr/>
                <p14:nvPr/>
              </p14:nvContentPartPr>
              <p14:xfrm>
                <a:off x="2724171" y="5456880"/>
                <a:ext cx="81720" cy="360"/>
              </p14:xfrm>
            </p:contentPart>
          </mc:Choice>
          <mc:Fallback xmlns="">
            <p:pic>
              <p:nvPicPr>
                <p:cNvPr id="11" name="Ink 10">
                  <a:extLst>
                    <a:ext uri="{FF2B5EF4-FFF2-40B4-BE49-F238E27FC236}">
                      <a16:creationId xmlns:a16="http://schemas.microsoft.com/office/drawing/2014/main" id="{38235A9C-242B-5693-C6AD-6FC3F2DFFBDB}"/>
                    </a:ext>
                  </a:extLst>
                </p:cNvPr>
                <p:cNvPicPr/>
                <p:nvPr/>
              </p:nvPicPr>
              <p:blipFill>
                <a:blip r:embed="rId9"/>
                <a:stretch>
                  <a:fillRect/>
                </a:stretch>
              </p:blipFill>
              <p:spPr>
                <a:xfrm>
                  <a:off x="2715531" y="5447880"/>
                  <a:ext cx="99360" cy="18000"/>
                </a:xfrm>
                <a:prstGeom prst="rect">
                  <a:avLst/>
                </a:prstGeom>
              </p:spPr>
            </p:pic>
          </mc:Fallback>
        </mc:AlternateContent>
      </p:grpSp>
    </p:spTree>
    <p:extLst>
      <p:ext uri="{BB962C8B-B14F-4D97-AF65-F5344CB8AC3E}">
        <p14:creationId xmlns:p14="http://schemas.microsoft.com/office/powerpoint/2010/main" val="1824540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8D47-0E8B-5D96-50B4-357F33409B8F}"/>
              </a:ext>
            </a:extLst>
          </p:cNvPr>
          <p:cNvSpPr>
            <a:spLocks noGrp="1"/>
          </p:cNvSpPr>
          <p:nvPr>
            <p:ph type="title"/>
          </p:nvPr>
        </p:nvSpPr>
        <p:spPr/>
        <p:txBody>
          <a:bodyPr/>
          <a:lstStyle/>
          <a:p>
            <a:r>
              <a:rPr lang="en-US" dirty="0"/>
              <a:t>Theoretical Questions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5D013C-4241-AC10-C4BD-D9DE11540D2F}"/>
                  </a:ext>
                </a:extLst>
              </p:cNvPr>
              <p:cNvSpPr>
                <a:spLocks noGrp="1"/>
              </p:cNvSpPr>
              <p:nvPr>
                <p:ph idx="1"/>
              </p:nvPr>
            </p:nvSpPr>
            <p:spPr>
              <a:xfrm>
                <a:off x="838200" y="1825625"/>
                <a:ext cx="10515600" cy="1603375"/>
              </a:xfrm>
            </p:spPr>
            <p:txBody>
              <a:bodyPr/>
              <a:lstStyle/>
              <a:p>
                <a:r>
                  <a:rPr lang="en-US" dirty="0"/>
                  <a:t>Question 2</a:t>
                </a:r>
              </a:p>
              <a:p>
                <a:pPr marL="0" indent="0">
                  <a:buNone/>
                </a:pPr>
                <a:r>
                  <a:rPr lang="en-SG" sz="1800" dirty="0">
                    <a:effectLst/>
                    <a:latin typeface="Calibri" panose="020F0502020204030204" pitchFamily="34" charset="0"/>
                    <a:ea typeface="Times New Roman" panose="02020603050405020304" pitchFamily="18" charset="0"/>
                  </a:rPr>
                  <a:t>Consider the two points </a:t>
                </a:r>
                <a14:m>
                  <m:oMath xmlns:m="http://schemas.openxmlformats.org/officeDocument/2006/math">
                    <m:sSub>
                      <m:sSubPr>
                        <m:ctrlPr>
                          <a:rPr lang="en-SG" sz="1800" i="1">
                            <a:effectLst/>
                            <a:latin typeface="Cambria Math" panose="02040503050406030204" pitchFamily="18" charset="0"/>
                            <a:cs typeface="Calibri" panose="020F0502020204030204" pitchFamily="34" charset="0"/>
                          </a:rPr>
                        </m:ctrlPr>
                      </m:sSubPr>
                      <m:e>
                        <m:r>
                          <a:rPr lang="en-SG" sz="1800" i="1">
                            <a:effectLst/>
                            <a:latin typeface="Cambria Math" panose="02040503050406030204" pitchFamily="18" charset="0"/>
                            <a:ea typeface="Times New Roman" panose="02020603050405020304" pitchFamily="18" charset="0"/>
                            <a:cs typeface="Calibri" panose="020F0502020204030204" pitchFamily="34" charset="0"/>
                          </a:rPr>
                          <m:t>𝑝</m:t>
                        </m:r>
                      </m:e>
                      <m:sub>
                        <m:r>
                          <a:rPr lang="en-SG" sz="1800" i="1">
                            <a:effectLst/>
                            <a:latin typeface="Cambria Math" panose="02040503050406030204" pitchFamily="18" charset="0"/>
                            <a:ea typeface="Times New Roman" panose="02020603050405020304" pitchFamily="18" charset="0"/>
                            <a:cs typeface="Calibri" panose="020F0502020204030204" pitchFamily="34" charset="0"/>
                          </a:rPr>
                          <m:t>1</m:t>
                        </m:r>
                      </m:sub>
                    </m:sSub>
                    <m:r>
                      <a:rPr lang="en-SG" sz="1800" i="1">
                        <a:effectLst/>
                        <a:latin typeface="Cambria Math" panose="02040503050406030204" pitchFamily="18" charset="0"/>
                        <a:ea typeface="Times New Roman" panose="02020603050405020304" pitchFamily="18" charset="0"/>
                        <a:cs typeface="Calibri" panose="020F0502020204030204" pitchFamily="34" charset="0"/>
                      </a:rPr>
                      <m:t>=(2,1)</m:t>
                    </m:r>
                  </m:oMath>
                </a14:m>
                <a:r>
                  <a:rPr lang="en-SG" sz="1800" dirty="0">
                    <a:effectLst/>
                    <a:latin typeface="Calibri" panose="020F0502020204030204" pitchFamily="34" charset="0"/>
                    <a:ea typeface="Times New Roman" panose="02020603050405020304" pitchFamily="18" charset="0"/>
                  </a:rPr>
                  <a:t> and </a:t>
                </a:r>
                <a14:m>
                  <m:oMath xmlns:m="http://schemas.openxmlformats.org/officeDocument/2006/math">
                    <m:sSub>
                      <m:sSubPr>
                        <m:ctrlPr>
                          <a:rPr lang="en-SG" sz="1800" i="1">
                            <a:effectLst/>
                            <a:latin typeface="Cambria Math" panose="02040503050406030204" pitchFamily="18" charset="0"/>
                            <a:cs typeface="Calibri" panose="020F0502020204030204" pitchFamily="34" charset="0"/>
                          </a:rPr>
                        </m:ctrlPr>
                      </m:sSubPr>
                      <m:e>
                        <m:r>
                          <a:rPr lang="en-SG" sz="1800" i="1">
                            <a:effectLst/>
                            <a:latin typeface="Cambria Math" panose="02040503050406030204" pitchFamily="18" charset="0"/>
                            <a:ea typeface="Times New Roman" panose="02020603050405020304" pitchFamily="18" charset="0"/>
                            <a:cs typeface="Calibri" panose="020F0502020204030204" pitchFamily="34" charset="0"/>
                          </a:rPr>
                          <m:t>𝑝</m:t>
                        </m:r>
                      </m:e>
                      <m:sub>
                        <m:r>
                          <a:rPr lang="en-SG" sz="1800" i="1">
                            <a:effectLst/>
                            <a:latin typeface="Cambria Math" panose="02040503050406030204" pitchFamily="18" charset="0"/>
                            <a:ea typeface="Times New Roman" panose="02020603050405020304" pitchFamily="18" charset="0"/>
                            <a:cs typeface="Calibri" panose="020F0502020204030204" pitchFamily="34" charset="0"/>
                          </a:rPr>
                          <m:t>2</m:t>
                        </m:r>
                      </m:sub>
                    </m:sSub>
                    <m:r>
                      <a:rPr lang="en-SG" sz="1800" i="1">
                        <a:effectLst/>
                        <a:latin typeface="Cambria Math" panose="02040503050406030204" pitchFamily="18" charset="0"/>
                        <a:ea typeface="Times New Roman" panose="02020603050405020304" pitchFamily="18" charset="0"/>
                        <a:cs typeface="Calibri" panose="020F0502020204030204" pitchFamily="34" charset="0"/>
                      </a:rPr>
                      <m:t>=</m:t>
                    </m:r>
                    <m:d>
                      <m:dPr>
                        <m:ctrlPr>
                          <a:rPr lang="en-SG" sz="1800" i="1">
                            <a:effectLst/>
                            <a:latin typeface="Cambria Math" panose="02040503050406030204" pitchFamily="18" charset="0"/>
                            <a:cs typeface="Calibri" panose="020F0502020204030204" pitchFamily="34" charset="0"/>
                          </a:rPr>
                        </m:ctrlPr>
                      </m:dPr>
                      <m:e>
                        <m:r>
                          <a:rPr lang="en-SG" sz="1800" i="1">
                            <a:effectLst/>
                            <a:latin typeface="Cambria Math" panose="02040503050406030204" pitchFamily="18" charset="0"/>
                            <a:ea typeface="Times New Roman" panose="02020603050405020304" pitchFamily="18" charset="0"/>
                            <a:cs typeface="Calibri" panose="020F0502020204030204" pitchFamily="34" charset="0"/>
                          </a:rPr>
                          <m:t>−1,3</m:t>
                        </m:r>
                      </m:e>
                    </m:d>
                  </m:oMath>
                </a14:m>
                <a:r>
                  <a:rPr lang="en-SG" sz="1800" dirty="0">
                    <a:effectLst/>
                    <a:latin typeface="Calibri" panose="020F0502020204030204" pitchFamily="34" charset="0"/>
                    <a:ea typeface="Times New Roman" panose="02020603050405020304" pitchFamily="18" charset="0"/>
                  </a:rPr>
                  <a:t> shown in (b).  Using the slope-intercept form of a line (</a:t>
                </a:r>
                <a14:m>
                  <m:oMath xmlns:m="http://schemas.openxmlformats.org/officeDocument/2006/math">
                    <m:r>
                      <a:rPr lang="en-SG" sz="1800" i="1">
                        <a:effectLst/>
                        <a:latin typeface="Cambria Math" panose="02040503050406030204" pitchFamily="18" charset="0"/>
                        <a:ea typeface="Times New Roman" panose="02020603050405020304" pitchFamily="18" charset="0"/>
                        <a:cs typeface="Calibri" panose="020F0502020204030204" pitchFamily="34" charset="0"/>
                      </a:rPr>
                      <m:t>𝑦</m:t>
                    </m:r>
                    <m:r>
                      <a:rPr lang="en-SG" sz="1800" i="1">
                        <a:effectLst/>
                        <a:latin typeface="Cambria Math" panose="02040503050406030204" pitchFamily="18" charset="0"/>
                        <a:ea typeface="Times New Roman" panose="02020603050405020304" pitchFamily="18" charset="0"/>
                        <a:cs typeface="Calibri" panose="020F0502020204030204" pitchFamily="34" charset="0"/>
                      </a:rPr>
                      <m:t>=</m:t>
                    </m:r>
                    <m:r>
                      <a:rPr lang="en-SG" sz="1800" i="1">
                        <a:effectLst/>
                        <a:latin typeface="Cambria Math" panose="02040503050406030204" pitchFamily="18" charset="0"/>
                        <a:ea typeface="Times New Roman" panose="02020603050405020304" pitchFamily="18" charset="0"/>
                        <a:cs typeface="Calibri" panose="020F0502020204030204" pitchFamily="34" charset="0"/>
                      </a:rPr>
                      <m:t>𝑚𝑥</m:t>
                    </m:r>
                    <m:r>
                      <a:rPr lang="en-SG" sz="1800" i="1">
                        <a:effectLst/>
                        <a:latin typeface="Cambria Math" panose="02040503050406030204" pitchFamily="18" charset="0"/>
                        <a:ea typeface="Times New Roman" panose="02020603050405020304" pitchFamily="18" charset="0"/>
                        <a:cs typeface="Calibri" panose="020F0502020204030204" pitchFamily="34" charset="0"/>
                      </a:rPr>
                      <m:t>+</m:t>
                    </m:r>
                    <m:r>
                      <a:rPr lang="en-SG" sz="1800" i="1">
                        <a:effectLst/>
                        <a:latin typeface="Cambria Math" panose="02040503050406030204" pitchFamily="18" charset="0"/>
                        <a:ea typeface="Times New Roman" panose="02020603050405020304" pitchFamily="18" charset="0"/>
                        <a:cs typeface="Calibri" panose="020F0502020204030204" pitchFamily="34" charset="0"/>
                      </a:rPr>
                      <m:t>𝑏</m:t>
                    </m:r>
                  </m:oMath>
                </a14:m>
                <a:r>
                  <a:rPr lang="en-SG" sz="1800" dirty="0">
                    <a:effectLst/>
                    <a:latin typeface="Calibri" panose="020F0502020204030204" pitchFamily="34" charset="0"/>
                    <a:ea typeface="Times New Roman" panose="02020603050405020304" pitchFamily="18" charset="0"/>
                  </a:rPr>
                  <a:t>), estimate the Hough accumulator values for detecting a straight line.  For the accumulator </a:t>
                </a:r>
                <a14:m>
                  <m:oMath xmlns:m="http://schemas.openxmlformats.org/officeDocument/2006/math">
                    <m:r>
                      <a:rPr lang="en-SG" sz="1800" i="1">
                        <a:effectLst/>
                        <a:latin typeface="Cambria Math" panose="02040503050406030204" pitchFamily="18" charset="0"/>
                        <a:ea typeface="Times New Roman" panose="02020603050405020304" pitchFamily="18" charset="0"/>
                        <a:cs typeface="Calibri" panose="020F0502020204030204" pitchFamily="34" charset="0"/>
                      </a:rPr>
                      <m:t>𝐴</m:t>
                    </m:r>
                    <m:r>
                      <a:rPr lang="en-SG" sz="1800" i="1">
                        <a:effectLst/>
                        <a:latin typeface="Cambria Math" panose="02040503050406030204" pitchFamily="18" charset="0"/>
                        <a:ea typeface="Times New Roman" panose="02020603050405020304" pitchFamily="18" charset="0"/>
                        <a:cs typeface="Calibri" panose="020F0502020204030204" pitchFamily="34" charset="0"/>
                      </a:rPr>
                      <m:t>(</m:t>
                    </m:r>
                    <m:r>
                      <a:rPr lang="en-SG" sz="1800" i="1">
                        <a:effectLst/>
                        <a:latin typeface="Cambria Math" panose="02040503050406030204" pitchFamily="18" charset="0"/>
                        <a:ea typeface="Times New Roman" panose="02020603050405020304" pitchFamily="18" charset="0"/>
                        <a:cs typeface="Calibri" panose="020F0502020204030204" pitchFamily="34" charset="0"/>
                      </a:rPr>
                      <m:t>𝑚</m:t>
                    </m:r>
                    <m:r>
                      <a:rPr lang="en-SG" sz="1800" i="1">
                        <a:effectLst/>
                        <a:latin typeface="Cambria Math" panose="02040503050406030204" pitchFamily="18" charset="0"/>
                        <a:ea typeface="Times New Roman" panose="02020603050405020304" pitchFamily="18" charset="0"/>
                        <a:cs typeface="Calibri" panose="020F0502020204030204" pitchFamily="34" charset="0"/>
                      </a:rPr>
                      <m:t>,</m:t>
                    </m:r>
                    <m:r>
                      <a:rPr lang="en-SG" sz="1800" i="1">
                        <a:effectLst/>
                        <a:latin typeface="Cambria Math" panose="02040503050406030204" pitchFamily="18" charset="0"/>
                        <a:ea typeface="Times New Roman" panose="02020603050405020304" pitchFamily="18" charset="0"/>
                        <a:cs typeface="Calibri" panose="020F0502020204030204" pitchFamily="34" charset="0"/>
                      </a:rPr>
                      <m:t>𝑏</m:t>
                    </m:r>
                    <m:r>
                      <a:rPr lang="en-SG" sz="1800" i="1">
                        <a:effectLst/>
                        <a:latin typeface="Cambria Math" panose="02040503050406030204" pitchFamily="18" charset="0"/>
                        <a:ea typeface="Times New Roman" panose="02020603050405020304" pitchFamily="18" charset="0"/>
                        <a:cs typeface="Calibri" panose="020F0502020204030204" pitchFamily="34" charset="0"/>
                      </a:rPr>
                      <m:t>)</m:t>
                    </m:r>
                  </m:oMath>
                </a14:m>
                <a:r>
                  <a:rPr lang="en-SG" sz="1800" dirty="0">
                    <a:effectLst/>
                    <a:latin typeface="Calibri" panose="020F0502020204030204" pitchFamily="34" charset="0"/>
                    <a:ea typeface="Times New Roman" panose="02020603050405020304" pitchFamily="18" charset="0"/>
                  </a:rPr>
                  <a:t>, use a range of </a:t>
                </a:r>
                <a14:m>
                  <m:oMath xmlns:m="http://schemas.openxmlformats.org/officeDocument/2006/math">
                    <m:d>
                      <m:dPr>
                        <m:ctrlPr>
                          <a:rPr lang="en-SG" sz="1800" i="1">
                            <a:effectLst/>
                            <a:latin typeface="Cambria Math" panose="02040503050406030204" pitchFamily="18" charset="0"/>
                            <a:cs typeface="Calibri" panose="020F0502020204030204" pitchFamily="34" charset="0"/>
                          </a:rPr>
                        </m:ctrlPr>
                      </m:dPr>
                      <m:e>
                        <m:r>
                          <a:rPr lang="en-SG" sz="1800" i="1">
                            <a:effectLst/>
                            <a:latin typeface="Cambria Math" panose="02040503050406030204" pitchFamily="18" charset="0"/>
                            <a:ea typeface="Times New Roman" panose="02020603050405020304" pitchFamily="18" charset="0"/>
                            <a:cs typeface="Calibri" panose="020F0502020204030204" pitchFamily="34" charset="0"/>
                          </a:rPr>
                          <m:t>−1≤</m:t>
                        </m:r>
                        <m:r>
                          <a:rPr lang="en-SG" sz="1800" i="1">
                            <a:effectLst/>
                            <a:latin typeface="Cambria Math" panose="02040503050406030204" pitchFamily="18" charset="0"/>
                            <a:ea typeface="Times New Roman" panose="02020603050405020304" pitchFamily="18" charset="0"/>
                            <a:cs typeface="Calibri" panose="020F0502020204030204" pitchFamily="34" charset="0"/>
                          </a:rPr>
                          <m:t>𝑚</m:t>
                        </m:r>
                        <m:r>
                          <a:rPr lang="en-SG" sz="1800" i="1">
                            <a:effectLst/>
                            <a:latin typeface="Cambria Math" panose="02040503050406030204" pitchFamily="18" charset="0"/>
                            <a:ea typeface="Times New Roman" panose="02020603050405020304" pitchFamily="18" charset="0"/>
                            <a:cs typeface="Calibri" panose="020F0502020204030204" pitchFamily="34" charset="0"/>
                          </a:rPr>
                          <m:t>&lt;5, −1≤</m:t>
                        </m:r>
                        <m:r>
                          <a:rPr lang="en-SG" sz="1800" i="1">
                            <a:effectLst/>
                            <a:latin typeface="Cambria Math" panose="02040503050406030204" pitchFamily="18" charset="0"/>
                            <a:ea typeface="Times New Roman" panose="02020603050405020304" pitchFamily="18" charset="0"/>
                            <a:cs typeface="Calibri" panose="020F0502020204030204" pitchFamily="34" charset="0"/>
                          </a:rPr>
                          <m:t>𝑏</m:t>
                        </m:r>
                        <m:r>
                          <a:rPr lang="en-SG" sz="1800" i="1">
                            <a:effectLst/>
                            <a:latin typeface="Cambria Math" panose="02040503050406030204" pitchFamily="18" charset="0"/>
                            <a:ea typeface="Times New Roman" panose="02020603050405020304" pitchFamily="18" charset="0"/>
                            <a:cs typeface="Calibri" panose="020F0502020204030204" pitchFamily="34" charset="0"/>
                          </a:rPr>
                          <m:t>&lt;5</m:t>
                        </m:r>
                      </m:e>
                    </m:d>
                  </m:oMath>
                </a14:m>
                <a:r>
                  <a:rPr lang="en-SG" sz="1800" dirty="0">
                    <a:effectLst/>
                    <a:latin typeface="Calibri" panose="020F0502020204030204" pitchFamily="34" charset="0"/>
                    <a:ea typeface="Times New Roman" panose="02020603050405020304" pitchFamily="18" charset="0"/>
                  </a:rPr>
                  <a:t>, </a:t>
                </a:r>
                <a:r>
                  <a:rPr lang="en-SG" sz="1800" dirty="0">
                    <a:solidFill>
                      <a:srgbClr val="FF0000"/>
                    </a:solidFill>
                    <a:effectLst/>
                    <a:latin typeface="Calibri" panose="020F0502020204030204" pitchFamily="34" charset="0"/>
                    <a:ea typeface="Times New Roman" panose="02020603050405020304" pitchFamily="18" charset="0"/>
                  </a:rPr>
                  <a:t>where </a:t>
                </a:r>
                <a14:m>
                  <m:oMath xmlns:m="http://schemas.openxmlformats.org/officeDocument/2006/math">
                    <m:r>
                      <a:rPr lang="en-SG" sz="1800" i="1">
                        <a:solidFill>
                          <a:srgbClr val="FF0000"/>
                        </a:solidFill>
                        <a:effectLst/>
                        <a:latin typeface="Cambria Math" panose="02040503050406030204" pitchFamily="18" charset="0"/>
                        <a:ea typeface="Times New Roman" panose="02020603050405020304" pitchFamily="18" charset="0"/>
                        <a:cs typeface="Calibri" panose="020F0502020204030204" pitchFamily="34" charset="0"/>
                      </a:rPr>
                      <m:t>𝑚</m:t>
                    </m:r>
                  </m:oMath>
                </a14:m>
                <a:r>
                  <a:rPr lang="en-SG" sz="1800" dirty="0">
                    <a:solidFill>
                      <a:srgbClr val="FF0000"/>
                    </a:solidFill>
                    <a:effectLst/>
                    <a:latin typeface="Calibri" panose="020F0502020204030204" pitchFamily="34" charset="0"/>
                    <a:ea typeface="Times New Roman" panose="02020603050405020304" pitchFamily="18" charset="0"/>
                  </a:rPr>
                  <a:t> and </a:t>
                </a:r>
                <a14:m>
                  <m:oMath xmlns:m="http://schemas.openxmlformats.org/officeDocument/2006/math">
                    <m:r>
                      <a:rPr lang="en-SG" sz="1800" i="1">
                        <a:solidFill>
                          <a:srgbClr val="FF0000"/>
                        </a:solidFill>
                        <a:effectLst/>
                        <a:latin typeface="Cambria Math" panose="02040503050406030204" pitchFamily="18" charset="0"/>
                        <a:ea typeface="Times New Roman" panose="02020603050405020304" pitchFamily="18" charset="0"/>
                        <a:cs typeface="Calibri" panose="020F0502020204030204" pitchFamily="34" charset="0"/>
                      </a:rPr>
                      <m:t>𝑏</m:t>
                    </m:r>
                  </m:oMath>
                </a14:m>
                <a:r>
                  <a:rPr lang="en-SG" sz="1800" dirty="0">
                    <a:solidFill>
                      <a:srgbClr val="FF0000"/>
                    </a:solidFill>
                    <a:effectLst/>
                    <a:latin typeface="Calibri" panose="020F0502020204030204" pitchFamily="34" charset="0"/>
                    <a:ea typeface="Times New Roman" panose="02020603050405020304" pitchFamily="18" charset="0"/>
                  </a:rPr>
                  <a:t> increment by values of 1</a:t>
                </a:r>
                <a:r>
                  <a:rPr lang="en-SG" sz="1800" dirty="0">
                    <a:effectLst/>
                    <a:latin typeface="Calibri" panose="020F0502020204030204" pitchFamily="34" charset="0"/>
                    <a:ea typeface="Times New Roman" panose="02020603050405020304" pitchFamily="18" charset="0"/>
                  </a:rPr>
                  <a:t>.  What is the detected line based on the maximum found in the accumulator and how does this compare to the true line? </a:t>
                </a:r>
                <a:endParaRPr lang="en-US" dirty="0"/>
              </a:p>
            </p:txBody>
          </p:sp>
        </mc:Choice>
        <mc:Fallback xmlns="">
          <p:sp>
            <p:nvSpPr>
              <p:cNvPr id="3" name="Content Placeholder 2">
                <a:extLst>
                  <a:ext uri="{FF2B5EF4-FFF2-40B4-BE49-F238E27FC236}">
                    <a16:creationId xmlns:a16="http://schemas.microsoft.com/office/drawing/2014/main" id="{3B5D013C-4241-AC10-C4BD-D9DE11540D2F}"/>
                  </a:ext>
                </a:extLst>
              </p:cNvPr>
              <p:cNvSpPr>
                <a:spLocks noGrp="1" noRot="1" noChangeAspect="1" noMove="1" noResize="1" noEditPoints="1" noAdjustHandles="1" noChangeArrowheads="1" noChangeShapeType="1" noTextEdit="1"/>
              </p:cNvSpPr>
              <p:nvPr>
                <p:ph idx="1"/>
              </p:nvPr>
            </p:nvSpPr>
            <p:spPr>
              <a:xfrm>
                <a:off x="838200" y="1825625"/>
                <a:ext cx="10515600" cy="1603375"/>
              </a:xfrm>
              <a:blipFill>
                <a:blip r:embed="rId2"/>
                <a:stretch>
                  <a:fillRect l="-1086" t="-6250" b="-468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B592626D-3B3F-6C2D-12C3-97244FDAACA7}"/>
              </a:ext>
            </a:extLst>
          </p:cNvPr>
          <p:cNvSpPr txBox="1"/>
          <p:nvPr/>
        </p:nvSpPr>
        <p:spPr>
          <a:xfrm>
            <a:off x="936171" y="3559629"/>
            <a:ext cx="9056915" cy="369332"/>
          </a:xfrm>
          <a:prstGeom prst="rect">
            <a:avLst/>
          </a:prstGeom>
          <a:noFill/>
        </p:spPr>
        <p:txBody>
          <a:bodyPr wrap="square" rtlCol="0">
            <a:spAutoFit/>
          </a:bodyPr>
          <a:lstStyle/>
          <a:p>
            <a:r>
              <a:rPr lang="en-US" dirty="0">
                <a:solidFill>
                  <a:srgbClr val="FF0000"/>
                </a:solidFill>
              </a:rPr>
              <a:t>Similar to lecture slides 18, we can build the accumulator as follows:</a:t>
            </a:r>
          </a:p>
        </p:txBody>
      </p:sp>
      <p:pic>
        <p:nvPicPr>
          <p:cNvPr id="13" name="Picture 12" descr="A picture containing light, green, dark, night sky&#10;&#10;Description automatically generated">
            <a:extLst>
              <a:ext uri="{FF2B5EF4-FFF2-40B4-BE49-F238E27FC236}">
                <a16:creationId xmlns:a16="http://schemas.microsoft.com/office/drawing/2014/main" id="{D8C3DA46-BEE0-D7CB-675F-D6998663355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80" t="3183"/>
          <a:stretch/>
        </p:blipFill>
        <p:spPr bwMode="auto">
          <a:xfrm>
            <a:off x="936171" y="4059590"/>
            <a:ext cx="2634343" cy="2499072"/>
          </a:xfrm>
          <a:prstGeom prst="rect">
            <a:avLst/>
          </a:prstGeom>
          <a:ln>
            <a:noFill/>
          </a:ln>
          <a:extLst>
            <a:ext uri="{53640926-AAD7-44D8-BBD7-CCE9431645EC}">
              <a14:shadowObscured xmlns:a14="http://schemas.microsoft.com/office/drawing/2010/main"/>
            </a:ext>
          </a:extLst>
        </p:spPr>
      </p:pic>
      <p:sp>
        <p:nvSpPr>
          <p:cNvPr id="15" name="TextBox 14">
            <a:extLst>
              <a:ext uri="{FF2B5EF4-FFF2-40B4-BE49-F238E27FC236}">
                <a16:creationId xmlns:a16="http://schemas.microsoft.com/office/drawing/2014/main" id="{303B901D-5DE7-E19A-6396-BD2F9A3C325A}"/>
              </a:ext>
            </a:extLst>
          </p:cNvPr>
          <p:cNvSpPr txBox="1"/>
          <p:nvPr/>
        </p:nvSpPr>
        <p:spPr>
          <a:xfrm>
            <a:off x="3701143" y="4154964"/>
            <a:ext cx="4191000" cy="2308324"/>
          </a:xfrm>
          <a:prstGeom prst="rect">
            <a:avLst/>
          </a:prstGeom>
          <a:noFill/>
        </p:spPr>
        <p:txBody>
          <a:bodyPr wrap="square">
            <a:spAutoFit/>
          </a:bodyPr>
          <a:lstStyle/>
          <a:p>
            <a:pPr marL="457200"/>
            <a:r>
              <a:rPr lang="en-SG" sz="18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(denoted as blue numbers)</a:t>
            </a:r>
            <a:endParaRPr lang="en-SG" sz="28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SG"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b=3, y=mx+3 crosses (2,1), m=-1</a:t>
            </a:r>
            <a:endParaRPr lang="en-SG"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SG"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b=1, y=mx+1 crosses (2,1), m=0</a:t>
            </a:r>
            <a:endParaRPr lang="en-SG"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SG"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b=-1, y=mx-1 crosses (2,1), m=1</a:t>
            </a:r>
            <a:endParaRPr lang="en-SG"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SG"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(denoted as green numbers)</a:t>
            </a:r>
            <a:endParaRPr lang="en-SG" sz="2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SG"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b=2, y=mx+2 crosses (-1,3), m=-1</a:t>
            </a:r>
            <a:endParaRPr lang="en-SG"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SG"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b=3, y=mx+3 crosses (-1,3), m=0</a:t>
            </a:r>
            <a:endParaRPr lang="en-SG"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SG"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b=4, y=mx+4 crosses (-1,3), m=1</a:t>
            </a:r>
            <a:endParaRPr lang="en-SG"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Chart, scatter chart&#10;&#10;Description automatically generated">
            <a:extLst>
              <a:ext uri="{FF2B5EF4-FFF2-40B4-BE49-F238E27FC236}">
                <a16:creationId xmlns:a16="http://schemas.microsoft.com/office/drawing/2014/main" id="{F75387C1-755C-6C51-EDA6-436570D867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47643" y="3744295"/>
            <a:ext cx="2984183" cy="2783130"/>
          </a:xfrm>
          <a:prstGeom prst="rect">
            <a:avLst/>
          </a:prstGeom>
        </p:spPr>
      </p:pic>
    </p:spTree>
    <p:extLst>
      <p:ext uri="{BB962C8B-B14F-4D97-AF65-F5344CB8AC3E}">
        <p14:creationId xmlns:p14="http://schemas.microsoft.com/office/powerpoint/2010/main" val="2148594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E7D83-D21F-0BA5-BB88-7CDAC005BFB5}"/>
              </a:ext>
            </a:extLst>
          </p:cNvPr>
          <p:cNvSpPr>
            <a:spLocks noGrp="1"/>
          </p:cNvSpPr>
          <p:nvPr>
            <p:ph type="title"/>
          </p:nvPr>
        </p:nvSpPr>
        <p:spPr/>
        <p:txBody>
          <a:bodyPr/>
          <a:lstStyle/>
          <a:p>
            <a:r>
              <a:rPr lang="en-US" dirty="0"/>
              <a:t>Coding</a:t>
            </a:r>
          </a:p>
        </p:txBody>
      </p:sp>
      <p:sp>
        <p:nvSpPr>
          <p:cNvPr id="3" name="Content Placeholder 2">
            <a:extLst>
              <a:ext uri="{FF2B5EF4-FFF2-40B4-BE49-F238E27FC236}">
                <a16:creationId xmlns:a16="http://schemas.microsoft.com/office/drawing/2014/main" id="{8B50B065-58C7-2686-ACB8-A1ACCEEC3E4A}"/>
              </a:ext>
            </a:extLst>
          </p:cNvPr>
          <p:cNvSpPr>
            <a:spLocks noGrp="1"/>
          </p:cNvSpPr>
          <p:nvPr>
            <p:ph idx="1"/>
          </p:nvPr>
        </p:nvSpPr>
        <p:spPr/>
        <p:txBody>
          <a:bodyPr>
            <a:normAutofit/>
          </a:bodyPr>
          <a:lstStyle/>
          <a:p>
            <a:r>
              <a:rPr lang="en-US" sz="2400" dirty="0"/>
              <a:t>Task 1: Set appropriate threshold to decrease the number of false-positive detection.</a:t>
            </a:r>
          </a:p>
          <a:p>
            <a:r>
              <a:rPr lang="en-US" sz="2400" dirty="0"/>
              <a:t>Task 2: The explanation of parameters of cv2.HoughCircles()</a:t>
            </a:r>
          </a:p>
          <a:p>
            <a:pPr marL="457200" lvl="1" indent="0">
              <a:buNone/>
            </a:pPr>
            <a:r>
              <a:rPr lang="en-US" sz="2000" dirty="0" err="1"/>
              <a:t>minDist</a:t>
            </a:r>
            <a:r>
              <a:rPr lang="en-US" sz="2000" dirty="0"/>
              <a:t>: minimum distance between the centers of detected circles.</a:t>
            </a:r>
          </a:p>
          <a:p>
            <a:pPr marL="457200" lvl="1" indent="0">
              <a:buNone/>
            </a:pPr>
            <a:r>
              <a:rPr lang="en-US" sz="2000" dirty="0"/>
              <a:t>Param1: the higher threshold of the two passed to the Canny Edge Detector. Lower value will category more edges to “sure-edge”, and the number of false-positive edges increase.</a:t>
            </a:r>
          </a:p>
          <a:p>
            <a:pPr marL="457200" lvl="1" indent="0">
              <a:buNone/>
            </a:pPr>
            <a:r>
              <a:rPr lang="en-US" sz="2000" dirty="0"/>
              <a:t>Param2: accumulator threshold in the detection stage.</a:t>
            </a:r>
          </a:p>
        </p:txBody>
      </p:sp>
    </p:spTree>
    <p:extLst>
      <p:ext uri="{BB962C8B-B14F-4D97-AF65-F5344CB8AC3E}">
        <p14:creationId xmlns:p14="http://schemas.microsoft.com/office/powerpoint/2010/main" val="2201278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FF3F-2F13-AA55-D593-12D8D30DF6FF}"/>
              </a:ext>
            </a:extLst>
          </p:cNvPr>
          <p:cNvSpPr>
            <a:spLocks noGrp="1"/>
          </p:cNvSpPr>
          <p:nvPr>
            <p:ph type="title"/>
          </p:nvPr>
        </p:nvSpPr>
        <p:spPr/>
        <p:txBody>
          <a:bodyPr/>
          <a:lstStyle/>
          <a:p>
            <a:r>
              <a:rPr lang="en-US" dirty="0"/>
              <a:t>Past Quiz Question: AY2122-quiz 1: Q6</a:t>
            </a:r>
          </a:p>
        </p:txBody>
      </p:sp>
      <p:sp>
        <p:nvSpPr>
          <p:cNvPr id="3" name="Content Placeholder 2">
            <a:extLst>
              <a:ext uri="{FF2B5EF4-FFF2-40B4-BE49-F238E27FC236}">
                <a16:creationId xmlns:a16="http://schemas.microsoft.com/office/drawing/2014/main" id="{50418747-7EDA-B690-84F9-C37B918B0975}"/>
              </a:ext>
            </a:extLst>
          </p:cNvPr>
          <p:cNvSpPr>
            <a:spLocks noGrp="1"/>
          </p:cNvSpPr>
          <p:nvPr>
            <p:ph idx="1"/>
          </p:nvPr>
        </p:nvSpPr>
        <p:spPr>
          <a:xfrm>
            <a:off x="838200" y="1597025"/>
            <a:ext cx="10515600" cy="1831975"/>
          </a:xfrm>
        </p:spPr>
        <p:txBody>
          <a:bodyPr/>
          <a:lstStyle/>
          <a:p>
            <a:pPr marL="0" indent="0">
              <a:buNone/>
            </a:pPr>
            <a:r>
              <a:rPr lang="en-SG" sz="1800" dirty="0">
                <a:effectLst/>
                <a:latin typeface="Calibri" panose="020F0502020204030204" pitchFamily="34" charset="0"/>
              </a:rPr>
              <a:t>A bubble chamber is an imaging detector used in high-energy physics research. When atomic particles pass through the chamber, they produce tracks of tiny bubbles which can be photographed with a high-definition camera. Different particles produce different tracks; depending on their electric charge and mass, tracks can form straight lines, curved lines or even spiral patterns. A typical photograph obtained from a bubble chamber is shown below. Sample “straight” tracks are indicated by red arrows, while two sample spiral track are outlined with dashed red boxes. You are tasked to find the tracks in the image. </a:t>
            </a:r>
            <a:endParaRPr lang="en-SG" dirty="0">
              <a:effectLst/>
            </a:endParaRPr>
          </a:p>
        </p:txBody>
      </p:sp>
      <p:pic>
        <p:nvPicPr>
          <p:cNvPr id="7" name="Picture 6" descr="A map of a city&#10;&#10;Description automatically generated with medium confidence">
            <a:extLst>
              <a:ext uri="{FF2B5EF4-FFF2-40B4-BE49-F238E27FC236}">
                <a16:creationId xmlns:a16="http://schemas.microsoft.com/office/drawing/2014/main" id="{06A072B7-A4CD-61AE-F6B9-2C0408E19035}"/>
              </a:ext>
            </a:extLst>
          </p:cNvPr>
          <p:cNvPicPr>
            <a:picLocks noChangeAspect="1"/>
          </p:cNvPicPr>
          <p:nvPr/>
        </p:nvPicPr>
        <p:blipFill>
          <a:blip r:embed="rId2"/>
          <a:stretch>
            <a:fillRect/>
          </a:stretch>
        </p:blipFill>
        <p:spPr>
          <a:xfrm>
            <a:off x="3265715" y="3252899"/>
            <a:ext cx="5050064" cy="3118002"/>
          </a:xfrm>
          <a:prstGeom prst="rect">
            <a:avLst/>
          </a:prstGeom>
        </p:spPr>
      </p:pic>
    </p:spTree>
    <p:extLst>
      <p:ext uri="{BB962C8B-B14F-4D97-AF65-F5344CB8AC3E}">
        <p14:creationId xmlns:p14="http://schemas.microsoft.com/office/powerpoint/2010/main" val="3917679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638C73-9DCC-3378-E1A2-A36D02E0EF0C}"/>
              </a:ext>
            </a:extLst>
          </p:cNvPr>
          <p:cNvSpPr>
            <a:spLocks noGrp="1"/>
          </p:cNvSpPr>
          <p:nvPr>
            <p:ph idx="1"/>
          </p:nvPr>
        </p:nvSpPr>
        <p:spPr>
          <a:xfrm>
            <a:off x="544286" y="377825"/>
            <a:ext cx="10515600" cy="1603375"/>
          </a:xfrm>
        </p:spPr>
        <p:txBody>
          <a:bodyPr/>
          <a:lstStyle/>
          <a:p>
            <a:pPr marL="0" indent="0">
              <a:buNone/>
            </a:pPr>
            <a:r>
              <a:rPr lang="en-SG" sz="1800" dirty="0">
                <a:effectLst/>
                <a:latin typeface="Calibri" panose="020F0502020204030204" pitchFamily="34" charset="0"/>
              </a:rPr>
              <a:t>(a) Consider the following operations: (1) sharpening, (2) intensity-based thresholding, (3) histogram stretching, (4) histogram equalization, (5) Canny edge detection. For each operation, state whether or not it will be </a:t>
            </a:r>
            <a:r>
              <a:rPr lang="en-SG" sz="1800" dirty="0">
                <a:solidFill>
                  <a:srgbClr val="FF0000"/>
                </a:solidFill>
                <a:effectLst/>
                <a:latin typeface="Calibri" panose="020F0502020204030204" pitchFamily="34" charset="0"/>
              </a:rPr>
              <a:t>beneficial as a pre-processing step for our task of detecting tracks </a:t>
            </a:r>
            <a:r>
              <a:rPr lang="en-SG" sz="1800" dirty="0">
                <a:effectLst/>
                <a:latin typeface="Calibri" panose="020F0502020204030204" pitchFamily="34" charset="0"/>
              </a:rPr>
              <a:t>and explain why. In your explanation, either describe how the operation would benefit the task, or why we should not be applying the method. Note that your answer should be compatible with the parameter setting, i.e. a degenerate parameter value can always render an operation meaningless. </a:t>
            </a:r>
            <a:endParaRPr lang="en-SG" dirty="0">
              <a:effectLst/>
            </a:endParaRPr>
          </a:p>
        </p:txBody>
      </p:sp>
      <p:sp>
        <p:nvSpPr>
          <p:cNvPr id="4" name="TextBox 3">
            <a:extLst>
              <a:ext uri="{FF2B5EF4-FFF2-40B4-BE49-F238E27FC236}">
                <a16:creationId xmlns:a16="http://schemas.microsoft.com/office/drawing/2014/main" id="{9A37DDDE-E345-6876-0BED-2584B8ACA8C7}"/>
              </a:ext>
            </a:extLst>
          </p:cNvPr>
          <p:cNvSpPr txBox="1"/>
          <p:nvPr/>
        </p:nvSpPr>
        <p:spPr>
          <a:xfrm>
            <a:off x="631371" y="2155371"/>
            <a:ext cx="9459686" cy="923330"/>
          </a:xfrm>
          <a:prstGeom prst="rect">
            <a:avLst/>
          </a:prstGeom>
          <a:noFill/>
        </p:spPr>
        <p:txBody>
          <a:bodyPr wrap="square" rtlCol="0">
            <a:spAutoFit/>
          </a:bodyPr>
          <a:lstStyle/>
          <a:p>
            <a:r>
              <a:rPr lang="en-US" dirty="0">
                <a:solidFill>
                  <a:srgbClr val="FF0000"/>
                </a:solidFill>
              </a:rPr>
              <a:t>The pre-processing that achieve following effects should be helpful:</a:t>
            </a:r>
          </a:p>
          <a:p>
            <a:pPr marL="285750" indent="-285750">
              <a:buFont typeface="Arial" panose="020B0604020202020204" pitchFamily="34" charset="0"/>
              <a:buChar char="•"/>
            </a:pPr>
            <a:r>
              <a:rPr lang="en-US" dirty="0">
                <a:solidFill>
                  <a:srgbClr val="FF0000"/>
                </a:solidFill>
              </a:rPr>
              <a:t>Make lines more distinguishable from each other or from the background.</a:t>
            </a:r>
          </a:p>
          <a:p>
            <a:pPr marL="285750" indent="-285750">
              <a:buFont typeface="Arial" panose="020B0604020202020204" pitchFamily="34" charset="0"/>
              <a:buChar char="•"/>
            </a:pPr>
            <a:r>
              <a:rPr lang="en-US" dirty="0">
                <a:solidFill>
                  <a:srgbClr val="FF0000"/>
                </a:solidFill>
              </a:rPr>
              <a:t>Suppress noise.</a:t>
            </a:r>
          </a:p>
        </p:txBody>
      </p:sp>
      <p:sp>
        <p:nvSpPr>
          <p:cNvPr id="5" name="TextBox 4">
            <a:extLst>
              <a:ext uri="{FF2B5EF4-FFF2-40B4-BE49-F238E27FC236}">
                <a16:creationId xmlns:a16="http://schemas.microsoft.com/office/drawing/2014/main" id="{3BBF0C37-1073-5990-1208-87ED68F5BDE3}"/>
              </a:ext>
            </a:extLst>
          </p:cNvPr>
          <p:cNvSpPr txBox="1"/>
          <p:nvPr/>
        </p:nvSpPr>
        <p:spPr>
          <a:xfrm>
            <a:off x="631371" y="3089587"/>
            <a:ext cx="10178143" cy="3693319"/>
          </a:xfrm>
          <a:prstGeom prst="rect">
            <a:avLst/>
          </a:prstGeom>
          <a:noFill/>
        </p:spPr>
        <p:txBody>
          <a:bodyPr wrap="square" rtlCol="0">
            <a:spAutoFit/>
          </a:bodyPr>
          <a:lstStyle/>
          <a:p>
            <a:pPr>
              <a:buFont typeface="Arial" panose="020B0604020202020204" pitchFamily="34" charset="0"/>
              <a:buChar char="•"/>
            </a:pPr>
            <a:r>
              <a:rPr lang="en-SG" sz="1800" dirty="0">
                <a:solidFill>
                  <a:srgbClr val="FF0000"/>
                </a:solidFill>
                <a:effectLst/>
                <a:latin typeface="Calibri" panose="020F0502020204030204" pitchFamily="34" charset="0"/>
              </a:rPr>
              <a:t>Sharpening: may or may not be beneficial depending on the extent. A little bit should help emphasize the lines. Too much sharpening will over-emphasize the noise. </a:t>
            </a:r>
            <a:endParaRPr lang="en-SG" sz="1800" dirty="0">
              <a:solidFill>
                <a:srgbClr val="FF0000"/>
              </a:solidFill>
              <a:effectLst/>
              <a:latin typeface="ArialMT"/>
            </a:endParaRPr>
          </a:p>
          <a:p>
            <a:pPr>
              <a:buFont typeface="Arial" panose="020B0604020202020204" pitchFamily="34" charset="0"/>
              <a:buChar char="•"/>
            </a:pPr>
            <a:r>
              <a:rPr lang="en-SG" sz="1800" dirty="0">
                <a:solidFill>
                  <a:srgbClr val="FF0000"/>
                </a:solidFill>
                <a:effectLst/>
                <a:latin typeface="Calibri" panose="020F0502020204030204" pitchFamily="34" charset="0"/>
              </a:rPr>
              <a:t>Intensity thresholding: should be helpful to remove background </a:t>
            </a:r>
            <a:endParaRPr lang="en-SG" sz="1800" dirty="0">
              <a:solidFill>
                <a:srgbClr val="FF0000"/>
              </a:solidFill>
              <a:effectLst/>
              <a:latin typeface="ArialMT"/>
            </a:endParaRPr>
          </a:p>
          <a:p>
            <a:pPr>
              <a:buFont typeface="Arial" panose="020B0604020202020204" pitchFamily="34" charset="0"/>
              <a:buChar char="•"/>
            </a:pPr>
            <a:r>
              <a:rPr lang="en-SG" sz="1800" dirty="0">
                <a:solidFill>
                  <a:srgbClr val="FF0000"/>
                </a:solidFill>
                <a:effectLst/>
                <a:latin typeface="Calibri" panose="020F0502020204030204" pitchFamily="34" charset="0"/>
              </a:rPr>
              <a:t>Histogram stretching: will have little to no impact since we already have very dark and very bright pixels in </a:t>
            </a:r>
            <a:endParaRPr lang="en-SG" sz="1800" dirty="0">
              <a:solidFill>
                <a:srgbClr val="FF0000"/>
              </a:solidFill>
              <a:effectLst/>
              <a:latin typeface="ArialMT"/>
            </a:endParaRPr>
          </a:p>
          <a:p>
            <a:r>
              <a:rPr lang="en-SG" sz="1800" dirty="0">
                <a:solidFill>
                  <a:srgbClr val="FF0000"/>
                </a:solidFill>
                <a:effectLst/>
                <a:latin typeface="Calibri" panose="020F0502020204030204" pitchFamily="34" charset="0"/>
              </a:rPr>
              <a:t>the image </a:t>
            </a:r>
            <a:endParaRPr lang="en-SG" sz="1800" dirty="0">
              <a:solidFill>
                <a:srgbClr val="FF0000"/>
              </a:solidFill>
              <a:effectLst/>
              <a:latin typeface="ArialMT"/>
            </a:endParaRPr>
          </a:p>
          <a:p>
            <a:pPr>
              <a:buFont typeface="Arial" panose="020B0604020202020204" pitchFamily="34" charset="0"/>
              <a:buChar char="•"/>
            </a:pPr>
            <a:r>
              <a:rPr lang="en-SG" sz="1800" dirty="0">
                <a:solidFill>
                  <a:srgbClr val="FF0000"/>
                </a:solidFill>
                <a:effectLst/>
                <a:latin typeface="Calibri" panose="020F0502020204030204" pitchFamily="34" charset="0"/>
              </a:rPr>
              <a:t>Histogram equalization: not beneficial, this will map the majority of the brighter pixels darker. </a:t>
            </a:r>
            <a:endParaRPr lang="en-SG" sz="1800" dirty="0">
              <a:solidFill>
                <a:srgbClr val="FF0000"/>
              </a:solidFill>
              <a:effectLst/>
              <a:latin typeface="ArialMT"/>
            </a:endParaRPr>
          </a:p>
          <a:p>
            <a:r>
              <a:rPr lang="en-SG" sz="1800" dirty="0">
                <a:solidFill>
                  <a:srgbClr val="FF0000"/>
                </a:solidFill>
                <a:effectLst/>
                <a:latin typeface="Calibri" panose="020F0502020204030204" pitchFamily="34" charset="0"/>
              </a:rPr>
              <a:t>Consider the histogram distribution of the image, which has a small percentage of pixels representing the tracks, and a large proportion of pixels of varying intensities from mid-levels onwards all the way to white; the bulk of the pixels are bright background pixels. These bright pixels will be darkened during the equalization process. </a:t>
            </a:r>
            <a:endParaRPr lang="en-SG" sz="1800" dirty="0">
              <a:solidFill>
                <a:srgbClr val="FF0000"/>
              </a:solidFill>
              <a:effectLst/>
              <a:latin typeface="ArialMT"/>
            </a:endParaRPr>
          </a:p>
          <a:p>
            <a:pPr>
              <a:buFont typeface="Arial" panose="020B0604020202020204" pitchFamily="34" charset="0"/>
              <a:buChar char="•"/>
            </a:pPr>
            <a:r>
              <a:rPr lang="en-SG" sz="1800" dirty="0">
                <a:solidFill>
                  <a:srgbClr val="FF0000"/>
                </a:solidFill>
                <a:effectLst/>
                <a:latin typeface="Calibri" panose="020F0502020204030204" pitchFamily="34" charset="0"/>
              </a:rPr>
              <a:t>Canny Edge Detection: instinctively, one would expect that Canny edge detection should be helpful. However, we are working with a line image. Canny detects edges (there are two edges to a line), so Canny would result in duplicate lines on either side of the track. This will cause problems for later. </a:t>
            </a:r>
            <a:endParaRPr lang="en-SG" sz="1800" dirty="0">
              <a:solidFill>
                <a:srgbClr val="FF0000"/>
              </a:solidFill>
              <a:effectLst/>
              <a:latin typeface="ArialMT"/>
            </a:endParaRPr>
          </a:p>
        </p:txBody>
      </p:sp>
    </p:spTree>
    <p:extLst>
      <p:ext uri="{BB962C8B-B14F-4D97-AF65-F5344CB8AC3E}">
        <p14:creationId xmlns:p14="http://schemas.microsoft.com/office/powerpoint/2010/main" val="2640796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623377-F1A3-05DE-6D44-39F3362A917C}"/>
              </a:ext>
            </a:extLst>
          </p:cNvPr>
          <p:cNvSpPr>
            <a:spLocks noGrp="1"/>
          </p:cNvSpPr>
          <p:nvPr>
            <p:ph idx="1"/>
          </p:nvPr>
        </p:nvSpPr>
        <p:spPr>
          <a:xfrm>
            <a:off x="598714" y="225425"/>
            <a:ext cx="10515600" cy="1951718"/>
          </a:xfrm>
        </p:spPr>
        <p:txBody>
          <a:bodyPr/>
          <a:lstStyle/>
          <a:p>
            <a:pPr marL="0" indent="0">
              <a:buNone/>
            </a:pPr>
            <a:r>
              <a:rPr lang="en-SG" sz="1800" dirty="0">
                <a:effectLst/>
                <a:latin typeface="Calibri" panose="020F0502020204030204" pitchFamily="34" charset="0"/>
              </a:rPr>
              <a:t>(b) Your are tasked with detection “straight” tracks angled at </a:t>
            </a:r>
            <a:r>
              <a:rPr lang="en-SG" sz="1800" dirty="0">
                <a:solidFill>
                  <a:srgbClr val="FF0000"/>
                </a:solidFill>
                <a:effectLst/>
                <a:latin typeface="CambriaMath"/>
              </a:rPr>
              <a:t>±30° </a:t>
            </a:r>
            <a:r>
              <a:rPr lang="en-SG" sz="1800" dirty="0">
                <a:effectLst/>
                <a:latin typeface="Calibri" panose="020F0502020204030204" pitchFamily="34" charset="0"/>
              </a:rPr>
              <a:t>and </a:t>
            </a:r>
            <a:r>
              <a:rPr lang="en-SG" sz="1800" dirty="0">
                <a:solidFill>
                  <a:srgbClr val="FF0000"/>
                </a:solidFill>
                <a:effectLst/>
                <a:latin typeface="CambriaMath"/>
              </a:rPr>
              <a:t>±60° </a:t>
            </a:r>
            <a:r>
              <a:rPr lang="en-SG" sz="1800" dirty="0">
                <a:effectLst/>
                <a:latin typeface="Calibri" panose="020F0502020204030204" pitchFamily="34" charset="0"/>
              </a:rPr>
              <a:t>off the horizontal axis. There is an allowed </a:t>
            </a:r>
            <a:r>
              <a:rPr lang="en-SG" sz="1800" dirty="0">
                <a:solidFill>
                  <a:srgbClr val="FF0000"/>
                </a:solidFill>
                <a:effectLst/>
                <a:latin typeface="Calibri" panose="020F0502020204030204" pitchFamily="34" charset="0"/>
              </a:rPr>
              <a:t>estimation error of </a:t>
            </a:r>
            <a:r>
              <a:rPr lang="en-SG" sz="1800" dirty="0">
                <a:solidFill>
                  <a:srgbClr val="FF0000"/>
                </a:solidFill>
                <a:effectLst/>
                <a:latin typeface="CambriaMath"/>
              </a:rPr>
              <a:t>±5° </a:t>
            </a:r>
            <a:r>
              <a:rPr lang="en-SG" sz="1800" dirty="0">
                <a:effectLst/>
                <a:latin typeface="Calibri" panose="020F0502020204030204" pitchFamily="34" charset="0"/>
              </a:rPr>
              <a:t>in the tracks and your method should be able to distinguish two tracks which are a </a:t>
            </a:r>
            <a:r>
              <a:rPr lang="en-SG" sz="1800" dirty="0">
                <a:solidFill>
                  <a:srgbClr val="FF0000"/>
                </a:solidFill>
                <a:effectLst/>
                <a:latin typeface="Calibri" panose="020F0502020204030204" pitchFamily="34" charset="0"/>
              </a:rPr>
              <a:t>minimum of 3 pixels apart</a:t>
            </a:r>
            <a:r>
              <a:rPr lang="en-SG" sz="1800" dirty="0">
                <a:effectLst/>
                <a:latin typeface="Calibri" panose="020F0502020204030204" pitchFamily="34" charset="0"/>
              </a:rPr>
              <a:t>. For a track to be valid, it must </a:t>
            </a:r>
            <a:r>
              <a:rPr lang="en-SG" sz="1800" dirty="0">
                <a:solidFill>
                  <a:srgbClr val="FF0000"/>
                </a:solidFill>
                <a:effectLst/>
                <a:latin typeface="Calibri" panose="020F0502020204030204" pitchFamily="34" charset="0"/>
              </a:rPr>
              <a:t>be at least 100 pixels long</a:t>
            </a:r>
            <a:r>
              <a:rPr lang="en-SG" sz="1800" dirty="0">
                <a:effectLst/>
                <a:latin typeface="Calibri" panose="020F0502020204030204" pitchFamily="34" charset="0"/>
              </a:rPr>
              <a:t>. Outline a method to solve the problem using the Hough transform. Specify the dimensionality and parameters of your Hough voting space and the quantization (i.e. the parameter limits of each bin) for the </a:t>
            </a:r>
            <a:r>
              <a:rPr lang="en-SG" sz="1800" b="1" dirty="0">
                <a:solidFill>
                  <a:srgbClr val="FF0000"/>
                </a:solidFill>
                <a:effectLst/>
                <a:latin typeface="Calibri" panose="020F0502020204030204" pitchFamily="34" charset="0"/>
              </a:rPr>
              <a:t>smallest possible accumulator array</a:t>
            </a:r>
            <a:r>
              <a:rPr lang="en-SG" sz="1800" dirty="0">
                <a:effectLst/>
                <a:latin typeface="Calibri" panose="020F0502020204030204" pitchFamily="34" charset="0"/>
              </a:rPr>
              <a:t>. State any other assumptions you must make for your solution and evaluate the implications of the assumptions. </a:t>
            </a:r>
            <a:endParaRPr lang="en-SG" dirty="0">
              <a:effectLst/>
            </a:endParaRPr>
          </a:p>
        </p:txBody>
      </p:sp>
      <p:sp>
        <p:nvSpPr>
          <p:cNvPr id="4" name="TextBox 3">
            <a:extLst>
              <a:ext uri="{FF2B5EF4-FFF2-40B4-BE49-F238E27FC236}">
                <a16:creationId xmlns:a16="http://schemas.microsoft.com/office/drawing/2014/main" id="{4823F46A-8EAB-FC5E-F094-8858FC56BDB4}"/>
              </a:ext>
            </a:extLst>
          </p:cNvPr>
          <p:cNvSpPr txBox="1"/>
          <p:nvPr/>
        </p:nvSpPr>
        <p:spPr>
          <a:xfrm>
            <a:off x="555170" y="2053119"/>
            <a:ext cx="10602686" cy="2585323"/>
          </a:xfrm>
          <a:prstGeom prst="rect">
            <a:avLst/>
          </a:prstGeom>
          <a:noFill/>
        </p:spPr>
        <p:txBody>
          <a:bodyPr wrap="square" rtlCol="0">
            <a:spAutoFit/>
          </a:bodyPr>
          <a:lstStyle/>
          <a:p>
            <a:r>
              <a:rPr lang="en-US" dirty="0">
                <a:solidFill>
                  <a:srgbClr val="FF0000"/>
                </a:solidFill>
              </a:rPr>
              <a:t>1. Detect “straight” tracks angled at </a:t>
            </a:r>
            <a:r>
              <a:rPr lang="en-SG" sz="1800" dirty="0">
                <a:solidFill>
                  <a:srgbClr val="FF0000"/>
                </a:solidFill>
                <a:effectLst/>
                <a:latin typeface="CambriaMath"/>
              </a:rPr>
              <a:t>±30° </a:t>
            </a:r>
            <a:r>
              <a:rPr lang="en-SG" sz="1800" dirty="0">
                <a:solidFill>
                  <a:srgbClr val="FF0000"/>
                </a:solidFill>
                <a:effectLst/>
                <a:latin typeface="Calibri" panose="020F0502020204030204" pitchFamily="34" charset="0"/>
              </a:rPr>
              <a:t>and </a:t>
            </a:r>
            <a:r>
              <a:rPr lang="en-SG" sz="1800" dirty="0">
                <a:solidFill>
                  <a:srgbClr val="FF0000"/>
                </a:solidFill>
                <a:effectLst/>
                <a:latin typeface="CambriaMath"/>
              </a:rPr>
              <a:t>±60° </a:t>
            </a:r>
            <a:r>
              <a:rPr lang="en-SG" sz="1800" dirty="0">
                <a:solidFill>
                  <a:srgbClr val="FF0000"/>
                </a:solidFill>
                <a:effectLst/>
                <a:latin typeface="Calibri" panose="020F0502020204030204" pitchFamily="34" charset="0"/>
              </a:rPr>
              <a:t>off the horizontal axis; allowed estimation error of </a:t>
            </a:r>
            <a:r>
              <a:rPr lang="en-SG" sz="1800" dirty="0">
                <a:solidFill>
                  <a:srgbClr val="FF0000"/>
                </a:solidFill>
                <a:effectLst/>
                <a:latin typeface="CambriaMath"/>
              </a:rPr>
              <a:t>±5°</a:t>
            </a:r>
            <a:r>
              <a:rPr lang="en-SG" dirty="0">
                <a:solidFill>
                  <a:srgbClr val="FF0000"/>
                </a:solidFill>
                <a:latin typeface="Calibri" panose="020F0502020204030204" pitchFamily="34" charset="0"/>
              </a:rPr>
              <a:t>. </a:t>
            </a:r>
            <a:br>
              <a:rPr lang="en-SG" dirty="0">
                <a:solidFill>
                  <a:srgbClr val="FF0000"/>
                </a:solidFill>
                <a:latin typeface="Calibri" panose="020F0502020204030204" pitchFamily="34" charset="0"/>
              </a:rPr>
            </a:br>
            <a:r>
              <a:rPr lang="en-SG" dirty="0">
                <a:solidFill>
                  <a:srgbClr val="FF0000"/>
                </a:solidFill>
                <a:latin typeface="Calibri" panose="020F0502020204030204" pitchFamily="34" charset="0"/>
              </a:rPr>
              <a:t>     </a:t>
            </a:r>
            <a:r>
              <a:rPr lang="en-SG" dirty="0">
                <a:solidFill>
                  <a:srgbClr val="FF0000"/>
                </a:solidFill>
                <a:latin typeface="Calibri" panose="020F0502020204030204" pitchFamily="34" charset="0"/>
                <a:sym typeface="Wingdings" pitchFamily="2" charset="2"/>
              </a:rPr>
              <a:t> Use normal form for the expression of lines for convenience (slope-intercept is also okay). The voting space is defined by (theta, rho).</a:t>
            </a:r>
          </a:p>
          <a:p>
            <a:r>
              <a:rPr lang="en-SG" dirty="0">
                <a:solidFill>
                  <a:srgbClr val="FF0000"/>
                </a:solidFill>
                <a:latin typeface="Calibri" panose="020F0502020204030204" pitchFamily="34" charset="0"/>
                <a:sym typeface="Wingdings" pitchFamily="2" charset="2"/>
              </a:rPr>
              <a:t>      We should at least set </a:t>
            </a:r>
            <a:r>
              <a:rPr lang="en-SG" sz="1800" dirty="0">
                <a:solidFill>
                  <a:srgbClr val="FF0000"/>
                </a:solidFill>
                <a:effectLst/>
                <a:latin typeface="Calibri" panose="020F0502020204030204" pitchFamily="34" charset="0"/>
              </a:rPr>
              <a:t>4 bins for theta cover from [-65:-55, -35:-25, 25:35, 55:65] degrees.</a:t>
            </a:r>
          </a:p>
          <a:p>
            <a:r>
              <a:rPr lang="en-SG" dirty="0">
                <a:solidFill>
                  <a:srgbClr val="FF0000"/>
                </a:solidFill>
                <a:latin typeface="Calibri" panose="020F0502020204030204" pitchFamily="34" charset="0"/>
              </a:rPr>
              <a:t>2. Be able to </a:t>
            </a:r>
            <a:r>
              <a:rPr lang="en-SG" sz="1800" dirty="0">
                <a:solidFill>
                  <a:srgbClr val="FF0000"/>
                </a:solidFill>
                <a:effectLst/>
                <a:latin typeface="Calibri" panose="020F0502020204030204" pitchFamily="34" charset="0"/>
              </a:rPr>
              <a:t>distinguish two tracks which are a minimum of 3 pixels apart.</a:t>
            </a:r>
          </a:p>
          <a:p>
            <a:r>
              <a:rPr lang="en-SG" dirty="0">
                <a:solidFill>
                  <a:srgbClr val="FF0000"/>
                </a:solidFill>
                <a:latin typeface="Calibri" panose="020F0502020204030204" pitchFamily="34" charset="0"/>
              </a:rPr>
              <a:t>     </a:t>
            </a:r>
            <a:r>
              <a:rPr lang="en-SG" dirty="0">
                <a:solidFill>
                  <a:srgbClr val="FF0000"/>
                </a:solidFill>
                <a:latin typeface="Calibri" panose="020F0502020204030204" pitchFamily="34" charset="0"/>
                <a:sym typeface="Wingdings" pitchFamily="2" charset="2"/>
              </a:rPr>
              <a:t> the </a:t>
            </a:r>
            <a:r>
              <a:rPr lang="en-SG" sz="1800" dirty="0">
                <a:solidFill>
                  <a:srgbClr val="FF0000"/>
                </a:solidFill>
                <a:effectLst/>
                <a:latin typeface="Calibri" panose="020F0502020204030204" pitchFamily="34" charset="0"/>
              </a:rPr>
              <a:t>the quantization of rho is 3 pixels per bin. The smallest number of rho bins is </a:t>
            </a:r>
            <a:r>
              <a:rPr lang="en-SG" sz="1800" dirty="0">
                <a:solidFill>
                  <a:srgbClr val="FF0000"/>
                </a:solidFill>
                <a:effectLst/>
                <a:highlight>
                  <a:srgbClr val="FFFF00"/>
                </a:highlight>
                <a:latin typeface="Calibri" panose="020F0502020204030204" pitchFamily="34" charset="0"/>
              </a:rPr>
              <a:t>2D/3+1</a:t>
            </a:r>
            <a:r>
              <a:rPr lang="en-SG" sz="1800" dirty="0">
                <a:solidFill>
                  <a:srgbClr val="FF0000"/>
                </a:solidFill>
                <a:effectLst/>
                <a:latin typeface="Calibri" panose="020F0502020204030204" pitchFamily="34" charset="0"/>
              </a:rPr>
              <a:t>, where D is the diagonal length of  the image.</a:t>
            </a:r>
            <a:r>
              <a:rPr lang="zh-CN" altLang="en-US" sz="1800" dirty="0">
                <a:solidFill>
                  <a:srgbClr val="FF0000"/>
                </a:solidFill>
                <a:effectLst/>
                <a:latin typeface="Calibri" panose="020F0502020204030204" pitchFamily="34" charset="0"/>
              </a:rPr>
              <a:t> </a:t>
            </a:r>
            <a:r>
              <a:rPr lang="en-US" altLang="zh-CN" sz="1800" dirty="0">
                <a:solidFill>
                  <a:srgbClr val="FF0000"/>
                </a:solidFill>
                <a:effectLst/>
                <a:latin typeface="Calibri" panose="020F0502020204030204" pitchFamily="34" charset="0"/>
              </a:rPr>
              <a:t>The range if rho bins is </a:t>
            </a:r>
            <a:r>
              <a:rPr lang="en-US" altLang="zh-CN" sz="1800" dirty="0">
                <a:solidFill>
                  <a:srgbClr val="FF0000"/>
                </a:solidFill>
                <a:effectLst/>
                <a:highlight>
                  <a:srgbClr val="FFFF00"/>
                </a:highlight>
                <a:latin typeface="Calibri" panose="020F0502020204030204" pitchFamily="34" charset="0"/>
              </a:rPr>
              <a:t>[-D:3:D]. </a:t>
            </a:r>
            <a:r>
              <a:rPr lang="en-US" altLang="zh-CN" sz="1800" dirty="0">
                <a:solidFill>
                  <a:srgbClr val="FF0000"/>
                </a:solidFill>
                <a:effectLst/>
                <a:latin typeface="Calibri" panose="020F0502020204030204" pitchFamily="34" charset="0"/>
              </a:rPr>
              <a:t>Negative rho is for the expression of lines with theta = (set theta bin + pi). For example,</a:t>
            </a:r>
          </a:p>
          <a:p>
            <a:endParaRPr lang="en-SG" dirty="0">
              <a:effectLst/>
            </a:endParaRPr>
          </a:p>
        </p:txBody>
      </p:sp>
      <p:cxnSp>
        <p:nvCxnSpPr>
          <p:cNvPr id="6" name="Straight Arrow Connector 5">
            <a:extLst>
              <a:ext uri="{FF2B5EF4-FFF2-40B4-BE49-F238E27FC236}">
                <a16:creationId xmlns:a16="http://schemas.microsoft.com/office/drawing/2014/main" id="{89A32B76-570F-B055-D0A0-BBC6A05FDABD}"/>
              </a:ext>
            </a:extLst>
          </p:cNvPr>
          <p:cNvCxnSpPr>
            <a:cxnSpLocks/>
          </p:cNvCxnSpPr>
          <p:nvPr/>
        </p:nvCxnSpPr>
        <p:spPr>
          <a:xfrm>
            <a:off x="5366657" y="5344884"/>
            <a:ext cx="27758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081B082E-0685-501E-D4C9-F162A7E6868E}"/>
              </a:ext>
            </a:extLst>
          </p:cNvPr>
          <p:cNvCxnSpPr>
            <a:cxnSpLocks/>
          </p:cNvCxnSpPr>
          <p:nvPr/>
        </p:nvCxnSpPr>
        <p:spPr>
          <a:xfrm flipV="1">
            <a:off x="6346372" y="4103914"/>
            <a:ext cx="0" cy="2024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3504FAF-A43F-9A5D-47D8-E8BCE37B3E95}"/>
              </a:ext>
            </a:extLst>
          </p:cNvPr>
          <p:cNvCxnSpPr>
            <a:cxnSpLocks/>
          </p:cNvCxnSpPr>
          <p:nvPr/>
        </p:nvCxnSpPr>
        <p:spPr>
          <a:xfrm flipH="1">
            <a:off x="5295899" y="4361443"/>
            <a:ext cx="1121229" cy="1767214"/>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279580DF-30BE-E603-057C-F35A531626FE}"/>
              </a:ext>
            </a:extLst>
          </p:cNvPr>
          <p:cNvCxnSpPr>
            <a:cxnSpLocks/>
          </p:cNvCxnSpPr>
          <p:nvPr/>
        </p:nvCxnSpPr>
        <p:spPr>
          <a:xfrm flipH="1" flipV="1">
            <a:off x="5976257" y="5116285"/>
            <a:ext cx="370115" cy="228599"/>
          </a:xfrm>
          <a:prstGeom prst="line">
            <a:avLst/>
          </a:prstGeom>
          <a:ln w="9525">
            <a:prstDash val="lgDash"/>
          </a:ln>
        </p:spPr>
        <p:style>
          <a:lnRef idx="1">
            <a:schemeClr val="dk1"/>
          </a:lnRef>
          <a:fillRef idx="0">
            <a:schemeClr val="dk1"/>
          </a:fillRef>
          <a:effectRef idx="0">
            <a:schemeClr val="dk1"/>
          </a:effectRef>
          <a:fontRef idx="minor">
            <a:schemeClr val="tx1"/>
          </a:fontRef>
        </p:style>
      </p:cxnSp>
      <p:sp>
        <p:nvSpPr>
          <p:cNvPr id="30" name="Freeform 29">
            <a:extLst>
              <a:ext uri="{FF2B5EF4-FFF2-40B4-BE49-F238E27FC236}">
                <a16:creationId xmlns:a16="http://schemas.microsoft.com/office/drawing/2014/main" id="{0C5799DD-A0AD-53CA-027F-DA6ABF1A7145}"/>
              </a:ext>
            </a:extLst>
          </p:cNvPr>
          <p:cNvSpPr/>
          <p:nvPr/>
        </p:nvSpPr>
        <p:spPr>
          <a:xfrm>
            <a:off x="6215744" y="5195461"/>
            <a:ext cx="314276" cy="149424"/>
          </a:xfrm>
          <a:custGeom>
            <a:avLst/>
            <a:gdLst>
              <a:gd name="connsiteX0" fmla="*/ 0 w 314277"/>
              <a:gd name="connsiteY0" fmla="*/ 40569 h 183733"/>
              <a:gd name="connsiteX1" fmla="*/ 174171 w 314277"/>
              <a:gd name="connsiteY1" fmla="*/ 7911 h 183733"/>
              <a:gd name="connsiteX2" fmla="*/ 304800 w 314277"/>
              <a:gd name="connsiteY2" fmla="*/ 171197 h 183733"/>
              <a:gd name="connsiteX3" fmla="*/ 293914 w 314277"/>
              <a:gd name="connsiteY3" fmla="*/ 160311 h 183733"/>
            </a:gdLst>
            <a:ahLst/>
            <a:cxnLst>
              <a:cxn ang="0">
                <a:pos x="connsiteX0" y="connsiteY0"/>
              </a:cxn>
              <a:cxn ang="0">
                <a:pos x="connsiteX1" y="connsiteY1"/>
              </a:cxn>
              <a:cxn ang="0">
                <a:pos x="connsiteX2" y="connsiteY2"/>
              </a:cxn>
              <a:cxn ang="0">
                <a:pos x="connsiteX3" y="connsiteY3"/>
              </a:cxn>
            </a:cxnLst>
            <a:rect l="l" t="t" r="r" b="b"/>
            <a:pathLst>
              <a:path w="314277" h="183733">
                <a:moveTo>
                  <a:pt x="0" y="40569"/>
                </a:moveTo>
                <a:cubicBezTo>
                  <a:pt x="61685" y="13354"/>
                  <a:pt x="123371" y="-13860"/>
                  <a:pt x="174171" y="7911"/>
                </a:cubicBezTo>
                <a:cubicBezTo>
                  <a:pt x="224971" y="29682"/>
                  <a:pt x="284843" y="145797"/>
                  <a:pt x="304800" y="171197"/>
                </a:cubicBezTo>
                <a:cubicBezTo>
                  <a:pt x="324757" y="196597"/>
                  <a:pt x="309335" y="178454"/>
                  <a:pt x="293914" y="160311"/>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9CEBF78D-4354-9540-2A60-30702664A61B}"/>
              </a:ext>
            </a:extLst>
          </p:cNvPr>
          <p:cNvSpPr txBox="1"/>
          <p:nvPr/>
        </p:nvSpPr>
        <p:spPr>
          <a:xfrm>
            <a:off x="6242958" y="4897421"/>
            <a:ext cx="713008" cy="338554"/>
          </a:xfrm>
          <a:prstGeom prst="rect">
            <a:avLst/>
          </a:prstGeom>
          <a:noFill/>
        </p:spPr>
        <p:txBody>
          <a:bodyPr wrap="square" rtlCol="0">
            <a:spAutoFit/>
          </a:bodyPr>
          <a:lstStyle/>
          <a:p>
            <a:r>
              <a:rPr lang="en-US" sz="1600" dirty="0">
                <a:solidFill>
                  <a:srgbClr val="FF0000"/>
                </a:solidFill>
              </a:rPr>
              <a:t>120</a:t>
            </a:r>
            <a:r>
              <a:rPr lang="en-SG" sz="1600" dirty="0">
                <a:solidFill>
                  <a:srgbClr val="FF0000"/>
                </a:solidFill>
                <a:effectLst/>
                <a:latin typeface="CambriaMath"/>
              </a:rPr>
              <a:t> °</a:t>
            </a:r>
            <a:endParaRPr lang="en-US" sz="1600" dirty="0"/>
          </a:p>
        </p:txBody>
      </p:sp>
      <p:sp>
        <p:nvSpPr>
          <p:cNvPr id="32" name="TextBox 31">
            <a:extLst>
              <a:ext uri="{FF2B5EF4-FFF2-40B4-BE49-F238E27FC236}">
                <a16:creationId xmlns:a16="http://schemas.microsoft.com/office/drawing/2014/main" id="{80E21338-6817-0EB5-C4A4-759A50994918}"/>
              </a:ext>
            </a:extLst>
          </p:cNvPr>
          <p:cNvSpPr txBox="1"/>
          <p:nvPr/>
        </p:nvSpPr>
        <p:spPr>
          <a:xfrm>
            <a:off x="2797619" y="4403938"/>
            <a:ext cx="2988135" cy="369332"/>
          </a:xfrm>
          <a:prstGeom prst="rect">
            <a:avLst/>
          </a:prstGeom>
          <a:noFill/>
          <a:ln>
            <a:solidFill>
              <a:srgbClr val="FF0000"/>
            </a:solidFill>
          </a:ln>
        </p:spPr>
        <p:txBody>
          <a:bodyPr wrap="square" rtlCol="0">
            <a:spAutoFit/>
          </a:bodyPr>
          <a:lstStyle/>
          <a:p>
            <a:r>
              <a:rPr lang="en-US" dirty="0">
                <a:solidFill>
                  <a:srgbClr val="FF0000"/>
                </a:solidFill>
              </a:rPr>
              <a:t>x sin(-60</a:t>
            </a:r>
            <a:r>
              <a:rPr lang="en-SG" sz="1800" dirty="0">
                <a:solidFill>
                  <a:srgbClr val="FF0000"/>
                </a:solidFill>
                <a:effectLst/>
                <a:latin typeface="CambriaMath"/>
              </a:rPr>
              <a:t>°</a:t>
            </a:r>
            <a:r>
              <a:rPr lang="en-US" dirty="0">
                <a:solidFill>
                  <a:srgbClr val="FF0000"/>
                </a:solidFill>
              </a:rPr>
              <a:t>) + y cos(-60</a:t>
            </a:r>
            <a:r>
              <a:rPr lang="en-SG" sz="1800" dirty="0">
                <a:solidFill>
                  <a:srgbClr val="FF0000"/>
                </a:solidFill>
                <a:effectLst/>
                <a:latin typeface="CambriaMath"/>
              </a:rPr>
              <a:t>°</a:t>
            </a:r>
            <a:r>
              <a:rPr lang="en-US" dirty="0">
                <a:solidFill>
                  <a:srgbClr val="FF0000"/>
                </a:solidFill>
              </a:rPr>
              <a:t>) = - rho</a:t>
            </a:r>
          </a:p>
        </p:txBody>
      </p:sp>
      <p:cxnSp>
        <p:nvCxnSpPr>
          <p:cNvPr id="34" name="Curved Connector 33">
            <a:extLst>
              <a:ext uri="{FF2B5EF4-FFF2-40B4-BE49-F238E27FC236}">
                <a16:creationId xmlns:a16="http://schemas.microsoft.com/office/drawing/2014/main" id="{6C0819DF-2A32-A1F7-D04A-804323189E5E}"/>
              </a:ext>
            </a:extLst>
          </p:cNvPr>
          <p:cNvCxnSpPr>
            <a:endCxn id="32" idx="2"/>
          </p:cNvCxnSpPr>
          <p:nvPr/>
        </p:nvCxnSpPr>
        <p:spPr>
          <a:xfrm rot="10800000">
            <a:off x="4291688" y="4773271"/>
            <a:ext cx="1205599" cy="887301"/>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0E24CE7-40C1-660E-AECF-9C717C02A183}"/>
              </a:ext>
            </a:extLst>
          </p:cNvPr>
          <p:cNvSpPr txBox="1"/>
          <p:nvPr/>
        </p:nvSpPr>
        <p:spPr>
          <a:xfrm>
            <a:off x="598714" y="6160684"/>
            <a:ext cx="10515600" cy="369332"/>
          </a:xfrm>
          <a:prstGeom prst="rect">
            <a:avLst/>
          </a:prstGeom>
          <a:noFill/>
        </p:spPr>
        <p:txBody>
          <a:bodyPr wrap="square" rtlCol="0">
            <a:spAutoFit/>
          </a:bodyPr>
          <a:lstStyle/>
          <a:p>
            <a:r>
              <a:rPr lang="en-US" sz="1800" dirty="0">
                <a:solidFill>
                  <a:srgbClr val="FF0000"/>
                </a:solidFill>
              </a:rPr>
              <a:t>3. </a:t>
            </a:r>
            <a:r>
              <a:rPr lang="en-SG" sz="1800" dirty="0">
                <a:solidFill>
                  <a:srgbClr val="FF0000"/>
                </a:solidFill>
                <a:effectLst/>
                <a:latin typeface="Calibri" panose="020F0502020204030204" pitchFamily="34" charset="0"/>
              </a:rPr>
              <a:t>To 100 pixel long lines, threshold the accumulator array to only consider bins with &gt; 100 votes.</a:t>
            </a:r>
            <a:endParaRPr lang="en-US" dirty="0"/>
          </a:p>
        </p:txBody>
      </p:sp>
      <p:sp>
        <p:nvSpPr>
          <p:cNvPr id="2" name="TextBox 1">
            <a:extLst>
              <a:ext uri="{FF2B5EF4-FFF2-40B4-BE49-F238E27FC236}">
                <a16:creationId xmlns:a16="http://schemas.microsoft.com/office/drawing/2014/main" id="{CB1FCC78-DE0E-A02E-4ABC-777499380796}"/>
              </a:ext>
            </a:extLst>
          </p:cNvPr>
          <p:cNvSpPr txBox="1"/>
          <p:nvPr/>
        </p:nvSpPr>
        <p:spPr>
          <a:xfrm>
            <a:off x="8750350" y="4086823"/>
            <a:ext cx="874642" cy="369332"/>
          </a:xfrm>
          <a:prstGeom prst="rect">
            <a:avLst/>
          </a:prstGeom>
          <a:noFill/>
        </p:spPr>
        <p:txBody>
          <a:bodyPr wrap="square" rtlCol="0">
            <a:spAutoFit/>
          </a:bodyPr>
          <a:lstStyle/>
          <a:p>
            <a:r>
              <a:rPr lang="en-US" dirty="0"/>
              <a:t>D/3+1</a:t>
            </a:r>
          </a:p>
        </p:txBody>
      </p:sp>
      <p:sp>
        <p:nvSpPr>
          <p:cNvPr id="5" name="TextBox 4">
            <a:extLst>
              <a:ext uri="{FF2B5EF4-FFF2-40B4-BE49-F238E27FC236}">
                <a16:creationId xmlns:a16="http://schemas.microsoft.com/office/drawing/2014/main" id="{195446C8-6441-6AA2-581B-07DA3AEF7246}"/>
              </a:ext>
            </a:extLst>
          </p:cNvPr>
          <p:cNvSpPr txBox="1"/>
          <p:nvPr/>
        </p:nvSpPr>
        <p:spPr>
          <a:xfrm>
            <a:off x="6580427" y="4086823"/>
            <a:ext cx="1511701" cy="369332"/>
          </a:xfrm>
          <a:prstGeom prst="rect">
            <a:avLst/>
          </a:prstGeom>
          <a:noFill/>
        </p:spPr>
        <p:txBody>
          <a:bodyPr wrap="square" rtlCol="0">
            <a:spAutoFit/>
          </a:bodyPr>
          <a:lstStyle/>
          <a:p>
            <a:r>
              <a:rPr lang="en-US" dirty="0"/>
              <a:t>[-D/2:3:D/2]</a:t>
            </a:r>
          </a:p>
        </p:txBody>
      </p:sp>
      <p:cxnSp>
        <p:nvCxnSpPr>
          <p:cNvPr id="9" name="Straight Arrow Connector 8">
            <a:extLst>
              <a:ext uri="{FF2B5EF4-FFF2-40B4-BE49-F238E27FC236}">
                <a16:creationId xmlns:a16="http://schemas.microsoft.com/office/drawing/2014/main" id="{AAF9B6D0-A612-ED56-18F6-01FCA52EA704}"/>
              </a:ext>
            </a:extLst>
          </p:cNvPr>
          <p:cNvCxnSpPr>
            <a:endCxn id="5" idx="0"/>
          </p:cNvCxnSpPr>
          <p:nvPr/>
        </p:nvCxnSpPr>
        <p:spPr>
          <a:xfrm>
            <a:off x="6449787" y="4004837"/>
            <a:ext cx="886491" cy="819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1079EAE-6827-256D-B872-3DC39E8DF527}"/>
              </a:ext>
            </a:extLst>
          </p:cNvPr>
          <p:cNvCxnSpPr>
            <a:cxnSpLocks/>
            <a:endCxn id="2" idx="0"/>
          </p:cNvCxnSpPr>
          <p:nvPr/>
        </p:nvCxnSpPr>
        <p:spPr>
          <a:xfrm>
            <a:off x="9037274" y="3745280"/>
            <a:ext cx="150397" cy="3415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778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189DEA-71C0-0BF4-CC40-5850EDB4CA17}"/>
              </a:ext>
            </a:extLst>
          </p:cNvPr>
          <p:cNvSpPr>
            <a:spLocks noGrp="1"/>
          </p:cNvSpPr>
          <p:nvPr>
            <p:ph idx="1"/>
          </p:nvPr>
        </p:nvSpPr>
        <p:spPr>
          <a:xfrm>
            <a:off x="838200" y="489857"/>
            <a:ext cx="10515600" cy="5687106"/>
          </a:xfrm>
        </p:spPr>
        <p:txBody>
          <a:bodyPr/>
          <a:lstStyle/>
          <a:p>
            <a:pPr marL="0" indent="0">
              <a:buNone/>
            </a:pPr>
            <a:r>
              <a:rPr lang="en-SG" sz="1800" dirty="0">
                <a:effectLst/>
                <a:latin typeface="Calibri" panose="020F0502020204030204" pitchFamily="34" charset="0"/>
              </a:rPr>
              <a:t>(c) You find that it is difficult to isolate local maxima in your Hough accumulator in your solution in (b) as too many votes are cast. What modifications can you make to your </a:t>
            </a:r>
            <a:r>
              <a:rPr lang="en-SG" sz="1800" dirty="0">
                <a:solidFill>
                  <a:srgbClr val="FF0000"/>
                </a:solidFill>
                <a:effectLst/>
                <a:latin typeface="Calibri" panose="020F0502020204030204" pitchFamily="34" charset="0"/>
              </a:rPr>
              <a:t>voting scheme </a:t>
            </a:r>
            <a:r>
              <a:rPr lang="en-SG" sz="1800" dirty="0">
                <a:effectLst/>
                <a:latin typeface="Calibri" panose="020F0502020204030204" pitchFamily="34" charset="0"/>
              </a:rPr>
              <a:t>to reduce the number of votes cast without sacrificing accuracy? </a:t>
            </a:r>
            <a:endParaRPr lang="en-SG" sz="1200" dirty="0">
              <a:latin typeface="Calibri" panose="020F0502020204030204" pitchFamily="34" charset="0"/>
            </a:endParaRPr>
          </a:p>
          <a:p>
            <a:pPr marL="0" indent="0">
              <a:buNone/>
            </a:pPr>
            <a:r>
              <a:rPr lang="en-SG" sz="1800" dirty="0">
                <a:solidFill>
                  <a:srgbClr val="FF0000"/>
                </a:solidFill>
                <a:effectLst/>
                <a:latin typeface="Calibri" panose="020F0502020204030204" pitchFamily="34" charset="0"/>
              </a:rPr>
              <a:t>Compute its gradient orientation associated with each edge pixel; only pixels with gradient orientations perpendicular to the (range of) angles of interest are allowed to vote. </a:t>
            </a:r>
            <a:r>
              <a:rPr lang="en-SG" sz="1800" i="1" dirty="0">
                <a:solidFill>
                  <a:srgbClr val="FF0000"/>
                </a:solidFill>
                <a:effectLst/>
                <a:latin typeface="Calibri" panose="020F0502020204030204" pitchFamily="34" charset="0"/>
              </a:rPr>
              <a:t>(1 points); </a:t>
            </a:r>
            <a:endParaRPr lang="en-SG" sz="800" dirty="0">
              <a:effectLst/>
            </a:endParaRPr>
          </a:p>
          <a:p>
            <a:pPr marL="0" indent="0">
              <a:buNone/>
            </a:pPr>
            <a:r>
              <a:rPr lang="en-SG" sz="1800" dirty="0">
                <a:effectLst/>
                <a:latin typeface="Calibri" panose="020F0502020204030204" pitchFamily="34" charset="0"/>
              </a:rPr>
              <a:t>(d) Propose a method to detect the </a:t>
            </a:r>
            <a:r>
              <a:rPr lang="en-SG" sz="1800" dirty="0">
                <a:solidFill>
                  <a:srgbClr val="FF0000"/>
                </a:solidFill>
                <a:effectLst/>
                <a:latin typeface="Calibri" panose="020F0502020204030204" pitchFamily="34" charset="0"/>
              </a:rPr>
              <a:t>spiral-like </a:t>
            </a:r>
            <a:r>
              <a:rPr lang="en-SG" sz="1800" dirty="0">
                <a:effectLst/>
                <a:latin typeface="Calibri" panose="020F0502020204030204" pitchFamily="34" charset="0"/>
              </a:rPr>
              <a:t>tracks. You may assume that the </a:t>
            </a:r>
            <a:r>
              <a:rPr lang="en-SG" sz="1800" dirty="0">
                <a:solidFill>
                  <a:srgbClr val="FF0000"/>
                </a:solidFill>
                <a:effectLst/>
                <a:latin typeface="Calibri" panose="020F0502020204030204" pitchFamily="34" charset="0"/>
              </a:rPr>
              <a:t>approximate size </a:t>
            </a:r>
            <a:r>
              <a:rPr lang="en-SG" sz="1800" dirty="0">
                <a:effectLst/>
                <a:latin typeface="Calibri" panose="020F0502020204030204" pitchFamily="34" charset="0"/>
              </a:rPr>
              <a:t>of the spiral is known i.e. some range to the rough dimensions of the dashed boxes. State any assumptions you make and outline possible draw-back(s) of your method. </a:t>
            </a:r>
            <a:endParaRPr lang="en-SG" sz="800" dirty="0">
              <a:effectLst/>
            </a:endParaRPr>
          </a:p>
          <a:p>
            <a:r>
              <a:rPr lang="en-SG" sz="1800" dirty="0">
                <a:solidFill>
                  <a:srgbClr val="FF0000"/>
                </a:solidFill>
                <a:effectLst/>
                <a:latin typeface="Calibri" panose="020F0502020204030204" pitchFamily="34" charset="0"/>
              </a:rPr>
              <a:t>Solution 1: Detect spiral as a an ellipse defined by the outer edge, use Hough voting for ellipse model. Assumes that ”outside” part of spiral is regular enough to be fit with an ellipse. Weakness: ellipse has many parameters (5 / 3 if size fully specified), hard to accurately localize maxima in Hough space. </a:t>
            </a:r>
            <a:endParaRPr lang="en-SG" sz="800" dirty="0">
              <a:effectLst/>
            </a:endParaRPr>
          </a:p>
          <a:p>
            <a:r>
              <a:rPr lang="en-SG" sz="1800" i="1" dirty="0">
                <a:solidFill>
                  <a:srgbClr val="FF0000"/>
                </a:solidFill>
                <a:effectLst/>
                <a:latin typeface="Calibri" panose="020F0502020204030204" pitchFamily="34" charset="0"/>
              </a:rPr>
              <a:t>A “spiral template” via either a generalized Hough transform or parametrically is acceptable. Assumption and drawback should be appropriate to the usage of a spiral, i.e. difficult to define a single template / parameterize. </a:t>
            </a:r>
            <a:endParaRPr lang="en-SG" sz="800" dirty="0">
              <a:effectLst/>
            </a:endParaRPr>
          </a:p>
          <a:p>
            <a:r>
              <a:rPr lang="en-SG" sz="1800" dirty="0">
                <a:solidFill>
                  <a:srgbClr val="FF0000"/>
                </a:solidFill>
                <a:effectLst/>
                <a:latin typeface="Calibri" panose="020F0502020204030204" pitchFamily="34" charset="0"/>
              </a:rPr>
              <a:t>Solution 2: Sliding window approach, with window based on size given. Histogram all gradients within the window and ensure there is sufficient coverage over the entire range of gradients. Assumes that there is not much noise / interfering tracks present present. Weakness: </a:t>
            </a:r>
            <a:r>
              <a:rPr lang="en-SG" sz="1800" dirty="0" err="1">
                <a:solidFill>
                  <a:srgbClr val="FF0000"/>
                </a:solidFill>
                <a:effectLst/>
                <a:latin typeface="Calibri" panose="020F0502020204030204" pitchFamily="34" charset="0"/>
              </a:rPr>
              <a:t>histogramming</a:t>
            </a:r>
            <a:r>
              <a:rPr lang="en-SG" sz="1800" dirty="0">
                <a:solidFill>
                  <a:srgbClr val="FF0000"/>
                </a:solidFill>
                <a:effectLst/>
                <a:latin typeface="Calibri" panose="020F0502020204030204" pitchFamily="34" charset="0"/>
              </a:rPr>
              <a:t> the gradients alone doesn’t ensure there is an actual track (i.e. randomly distributed noise pixels will also have a similar histogram) so some post-processing is required to ensure gradients come from points which are linked. </a:t>
            </a:r>
            <a:endParaRPr lang="en-SG" sz="800" dirty="0">
              <a:effectLst/>
            </a:endParaRPr>
          </a:p>
          <a:p>
            <a:pPr marL="0" indent="0">
              <a:buNone/>
            </a:pPr>
            <a:endParaRPr lang="en-SG" sz="1000" dirty="0">
              <a:effectLst/>
            </a:endParaRPr>
          </a:p>
        </p:txBody>
      </p:sp>
    </p:spTree>
    <p:extLst>
      <p:ext uri="{BB962C8B-B14F-4D97-AF65-F5344CB8AC3E}">
        <p14:creationId xmlns:p14="http://schemas.microsoft.com/office/powerpoint/2010/main" val="2496985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1538</Words>
  <Application>Microsoft Macintosh PowerPoint</Application>
  <PresentationFormat>Widescreen</PresentationFormat>
  <Paragraphs>62</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ArialMT</vt:lpstr>
      <vt:lpstr>CambriaMath</vt:lpstr>
      <vt:lpstr>Arial</vt:lpstr>
      <vt:lpstr>Calibri</vt:lpstr>
      <vt:lpstr>Calibri Light</vt:lpstr>
      <vt:lpstr>Cambria Math</vt:lpstr>
      <vt:lpstr>Times New Roman</vt:lpstr>
      <vt:lpstr>Office Theme</vt:lpstr>
      <vt:lpstr>Tutorial 03: Lecture 04</vt:lpstr>
      <vt:lpstr>Theoretical Questions</vt:lpstr>
      <vt:lpstr>Theoretical Questions</vt:lpstr>
      <vt:lpstr>Coding</vt:lpstr>
      <vt:lpstr>Past Quiz Question: AY2122-quiz 1: Q6</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03: Lecture 04</dc:title>
  <dc:creator>Zhang Yuehan</dc:creator>
  <cp:lastModifiedBy>Zhang Yuehan</cp:lastModifiedBy>
  <cp:revision>15</cp:revision>
  <dcterms:created xsi:type="dcterms:W3CDTF">2023-02-10T03:15:40Z</dcterms:created>
  <dcterms:modified xsi:type="dcterms:W3CDTF">2023-02-13T03:52:43Z</dcterms:modified>
</cp:coreProperties>
</file>