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Shuheng Cao"/>
  <p:cmAuthor clrIdx="1" id="1" initials="" lastIdx="1" name="彭成"/>
  <p:cmAuthor clrIdx="2" id="2" initials="" lastIdx="1" name="刘淑雯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1-02T16:57:47.596">
    <p:pos x="6000" y="0"/>
    <p:text>好話？？？XD</p:text>
  </p:cm>
  <p:cm authorId="1" idx="1" dt="2017-01-02T16:57:47.596">
    <p:pos x="6000" y="100"/>
    <p:text>腦力激盪時間，打動ceo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2" idx="1" dt="2017-01-02T16:25:11.926">
    <p:pos x="6000" y="0"/>
    <p:text>好可爱哦……</p:text>
  </p:cm>
  <p:cm authorId="0" idx="2" dt="2017-01-02T16:24:53.853">
    <p:pos x="6000" y="100"/>
    <p:text>妥妥的</p:text>
  </p:cm>
  <p:cm authorId="0" idx="3" dt="2017-01-02T16:25:11.926">
    <p:pos x="6000" y="200"/>
    <p:text>用賣萌打動老師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zh-CN"/>
              <a:t>Predicting Video Engagement of Users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200"/>
              <a:t>彭成全  林昌毅  曹書恒  </a:t>
            </a:r>
            <a:br>
              <a:rPr lang="zh-CN" sz="1200"/>
            </a:br>
            <a:r>
              <a:rPr lang="zh-CN" sz="1200"/>
              <a:t>蕭文逸  Vivian Er  劉淑雯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Methodology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2. Measuring distance between users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zh-CN"/>
              <a:t>Create a vector for each student in the pair, consisting of the difference between the video score and average score of all the videos. </a:t>
            </a:r>
          </a:p>
          <a:p>
            <a:pPr lv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sp>
        <p:nvSpPr>
          <p:cNvPr id="129" name="Shape 129"/>
          <p:cNvSpPr txBox="1"/>
          <p:nvPr/>
        </p:nvSpPr>
        <p:spPr>
          <a:xfrm>
            <a:off x="203242" y="2464356"/>
            <a:ext cx="3000000" cy="217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[80, 90,  80, 70]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80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[0, 10 , 0, -10]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432887" y="2578950"/>
            <a:ext cx="30000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[74, 80,  74, 60]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72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[2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8 , 2, -12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378225" y="2464350"/>
            <a:ext cx="30000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[0, 10 , 0, -10]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— [2,    8 , 2, -12]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[-2,  2 , -2,   2]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793525" y="3950600"/>
            <a:ext cx="1610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/>
          <p:nvPr/>
        </p:nvSpPr>
        <p:spPr>
          <a:xfrm>
            <a:off x="145850" y="2578950"/>
            <a:ext cx="2175600" cy="188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</a:p>
        </p:txBody>
      </p:sp>
      <p:sp>
        <p:nvSpPr>
          <p:cNvPr id="134" name="Shape 134"/>
          <p:cNvSpPr/>
          <p:nvPr/>
        </p:nvSpPr>
        <p:spPr>
          <a:xfrm>
            <a:off x="2478124" y="2578950"/>
            <a:ext cx="2118000" cy="188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651175" y="2578950"/>
            <a:ext cx="1895400" cy="182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73700" y="4466200"/>
            <a:ext cx="3862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627150" y="2552100"/>
            <a:ext cx="2283600" cy="188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Similarity =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  |</a:t>
            </a: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zh-CN"/>
              <a:t>|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             </a:t>
            </a:r>
            <a:r>
              <a:rPr lang="zh-CN" sz="1800"/>
              <a:t>√</a:t>
            </a:r>
            <a:r>
              <a:rPr lang="zh-CN"/>
              <a:t>|</a:t>
            </a:r>
            <a:r>
              <a:rPr i="1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zh-C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/>
              <a:t>|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6889825" y="3620175"/>
            <a:ext cx="1610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380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Methodology </a:t>
            </a:r>
          </a:p>
          <a:p>
            <a:pPr lvl="0">
              <a:spcBef>
                <a:spcPts val="0"/>
              </a:spcBef>
              <a:buNone/>
            </a:pPr>
            <a:r>
              <a:rPr lang="zh-CN" sz="2400"/>
              <a:t>3. Clustering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99800" y="1516225"/>
            <a:ext cx="8039100" cy="30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</a:pPr>
            <a:r>
              <a:rPr lang="zh-CN"/>
              <a:t>Use the distances compute earlier to construct the proximity matrix between every pair of student</a:t>
            </a:r>
          </a:p>
          <a:p>
            <a:pPr indent="-228600" lvl="0" marL="457200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</a:pPr>
            <a:r>
              <a:rPr lang="zh-CN"/>
              <a:t>Complete linkage hierarchical clustering is applied to find clusters of students with similar listening scores trends.</a:t>
            </a:r>
            <a:br>
              <a:rPr lang="zh-CN"/>
            </a:b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300" y="2714199"/>
            <a:ext cx="2728099" cy="2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Methodology </a:t>
            </a:r>
          </a:p>
          <a:p>
            <a:pPr lvl="0">
              <a:spcBef>
                <a:spcPts val="0"/>
              </a:spcBef>
              <a:buNone/>
            </a:pPr>
            <a:r>
              <a:rPr lang="zh-CN" sz="2400"/>
              <a:t>3. Clustering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425" y="1165225"/>
            <a:ext cx="501015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77900" y="1276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Compute the 'elbow' to find the common video set thresholds for clustering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Methodology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3. Clustering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C</a:t>
            </a:r>
            <a:r>
              <a:rPr lang="zh-CN"/>
              <a:t>lustering Results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(500 Data)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37" y="1198550"/>
            <a:ext cx="49434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16525"/>
            <a:ext cx="86677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311700" y="4380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Methodology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4. Prediction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Results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00" y="1053475"/>
            <a:ext cx="6366523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Results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50" y="1097825"/>
            <a:ext cx="6397747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Results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00" y="1017450"/>
            <a:ext cx="641782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Conclusion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Results can enable Hopenglish to determine if the video should be recommended to the user</a:t>
            </a:r>
            <a:br>
              <a:rPr lang="zh-CN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Improve the matching between video difficulty level and student level</a:t>
            </a:r>
            <a:br>
              <a:rPr lang="zh-CN"/>
            </a:b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Enhance the quality of service for users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Content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61350" y="1152475"/>
            <a:ext cx="777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/>
              <a:t>Introduction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/>
              <a:t>Dataset and features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/>
              <a:t>Data preprocessing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/>
              <a:t>Methodology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/>
              <a:t>Results and discussion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CN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Hopenglish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666666"/>
              </a:buClr>
            </a:pPr>
            <a:r>
              <a:rPr lang="zh-C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Platform for users to learn English in an engaging and interesting way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But s</a:t>
            </a:r>
            <a:r>
              <a:rPr lang="zh-CN"/>
              <a:t>ome users do not complete the video and listening tests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Suitable match between video and user will  sustain user’s interest in using the website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872" y="500225"/>
            <a:ext cx="2445927" cy="6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-145500" y="246495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6000">
                <a:solidFill>
                  <a:srgbClr val="666666"/>
                </a:solidFill>
              </a:rPr>
              <a:t>How can we know if a video </a:t>
            </a:r>
            <a:r>
              <a:rPr lang="zh-CN" sz="6000">
                <a:solidFill>
                  <a:srgbClr val="666666"/>
                </a:solidFill>
              </a:rPr>
              <a:t> </a:t>
            </a:r>
            <a:r>
              <a:rPr lang="zh-CN" sz="9600" u="sng"/>
              <a:t>engages </a:t>
            </a:r>
          </a:p>
          <a:p>
            <a:pPr lvl="0">
              <a:spcBef>
                <a:spcPts val="0"/>
              </a:spcBef>
              <a:buNone/>
            </a:pPr>
            <a:r>
              <a:rPr lang="zh-CN" sz="6000">
                <a:solidFill>
                  <a:srgbClr val="666666"/>
                </a:solidFill>
              </a:rPr>
              <a:t>the student?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875" y="2951724"/>
            <a:ext cx="2199400" cy="20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Goal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5E696C"/>
              </a:buClr>
              <a:buSzPct val="100000"/>
            </a:pPr>
            <a:r>
              <a:rPr lang="zh-CN" sz="2400">
                <a:solidFill>
                  <a:srgbClr val="5E696C"/>
                </a:solidFill>
              </a:rPr>
              <a:t>To predict if the student will complete the video, including the tests</a:t>
            </a:r>
          </a:p>
          <a:p>
            <a:pPr indent="-381000" lvl="0" marL="457200" rtl="0">
              <a:spcBef>
                <a:spcPts val="0"/>
              </a:spcBef>
              <a:buClr>
                <a:srgbClr val="5E696C"/>
              </a:buClr>
              <a:buSzPct val="100000"/>
            </a:pPr>
            <a:r>
              <a:rPr lang="zh-CN" sz="2400">
                <a:solidFill>
                  <a:srgbClr val="5E696C"/>
                </a:solidFill>
              </a:rPr>
              <a:t>View is incomplete when user has a score of -1 for any one section of the video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650" y="2905032"/>
            <a:ext cx="2512024" cy="22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Dataset and Features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361750" y="1445575"/>
            <a:ext cx="4345200" cy="17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zh-CN" sz="1600"/>
              <a:t>3096 students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zh-CN" sz="1600"/>
              <a:t>Variables: chosen video ID, listening scores, list of saved words from video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zh-CN" sz="1600"/>
              <a:t>Score of -1: user did not complete the test for a particular section.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2912900" y="1312075"/>
            <a:ext cx="1417200" cy="65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4500675" y="1050150"/>
            <a:ext cx="3123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 sz="2400">
                <a:latin typeface="Trebuchet MS"/>
                <a:ea typeface="Trebuchet MS"/>
                <a:cs typeface="Trebuchet MS"/>
                <a:sym typeface="Trebuchet MS"/>
              </a:rPr>
              <a:t>STUDENT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2936600" y="2994025"/>
            <a:ext cx="1522200" cy="41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>
            <p:ph idx="1" type="body"/>
          </p:nvPr>
        </p:nvSpPr>
        <p:spPr>
          <a:xfrm>
            <a:off x="4393550" y="3611875"/>
            <a:ext cx="4345200" cy="15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zh-CN" sz="1600"/>
              <a:t>Variables: video ID, word level, video speed, subtitle length ratio, section length, word list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58800" y="3123775"/>
            <a:ext cx="1417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 sz="2400"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450"/>
            <a:ext cx="3789199" cy="28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Preprocessing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136350" y="3973175"/>
            <a:ext cx="3717900" cy="9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600"/>
              <a:t>Video Difficulty Level Classification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25" y="1695700"/>
            <a:ext cx="3489849" cy="21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14236" l="16359" r="17432" t="0"/>
          <a:stretch/>
        </p:blipFill>
        <p:spPr>
          <a:xfrm>
            <a:off x="1301550" y="1771350"/>
            <a:ext cx="2550974" cy="21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015537" y="1176200"/>
            <a:ext cx="3123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CN" sz="2400">
                <a:latin typeface="Trebuchet MS"/>
                <a:ea typeface="Trebuchet MS"/>
                <a:cs typeface="Trebuchet MS"/>
                <a:sym typeface="Trebuchet MS"/>
              </a:rPr>
              <a:t>Student dataset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288687" y="3896975"/>
            <a:ext cx="2729100" cy="11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zh-CN" sz="1600"/>
              <a:t>Filter out data where users have a score of -1 or 0 for all sections of the video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240562" y="1176200"/>
            <a:ext cx="3123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CN" sz="2400">
                <a:latin typeface="Trebuchet MS"/>
                <a:ea typeface="Trebuchet MS"/>
                <a:cs typeface="Trebuchet MS"/>
                <a:sym typeface="Trebuchet MS"/>
              </a:rPr>
              <a:t>Video</a:t>
            </a:r>
            <a:r>
              <a:rPr b="1" lang="zh-CN" sz="2400">
                <a:latin typeface="Trebuchet MS"/>
                <a:ea typeface="Trebuchet MS"/>
                <a:cs typeface="Trebuchet MS"/>
                <a:sym typeface="Trebuchet MS"/>
              </a:rPr>
              <a:t>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Methodology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75" y="1253400"/>
            <a:ext cx="6923399" cy="27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91350"/>
            <a:ext cx="8520600" cy="113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Methodology 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zh-CN" sz="2400"/>
              <a:t>Common Video Set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8125" y="1528050"/>
            <a:ext cx="3825600" cy="30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SzPct val="100000"/>
            </a:pPr>
            <a:r>
              <a:rPr lang="zh-CN" sz="1800"/>
              <a:t>Create lists to append the student’s listening score to the corresponding video section</a:t>
            </a:r>
          </a:p>
          <a:p>
            <a:pPr indent="-342900" lvl="0" marL="457200">
              <a:spcBef>
                <a:spcPts val="1000"/>
              </a:spcBef>
              <a:buSzPct val="100000"/>
            </a:pPr>
            <a:r>
              <a:rPr lang="zh-CN" sz="1800"/>
              <a:t>Us the list of videos watched by the students to find the common video sets between every two students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3044" t="0"/>
          <a:stretch/>
        </p:blipFill>
        <p:spPr>
          <a:xfrm>
            <a:off x="4689150" y="684824"/>
            <a:ext cx="3967374" cy="41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