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b185af4472_0_8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刚刚提到了终端本身并不提供运算处理功能，那么是谁提供的呢，是内核。而 Shell 就是帮助我们与内核进行沟通的。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可以看到 Shell 层就像一个壳一样包裹着硬件，所以 Shell 这个名字很形象把！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实际上，Shell 只是提供了一个用户操作系统的入口，我们一般是通过 Shell 去调用其他各种各样的应用程序，应用程序再去调用内核，最后来达成我们的目的。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一般来说，终端干的活儿是从用户这里接收输入，扔给 Shell，然后把 Shell 返回的结果展示给用户。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而 Shell 干的活儿是从终端那里拿到用户输入的命令，解析后交给操作系统内核去执行，并把执行结果返回给终端。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b185af4472_0_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b185af4472_0_1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在</a:t>
            </a:r>
            <a:r>
              <a:rPr lang="en-US"/>
              <a:t>终端里面输入这个命令可以看到本机上所有的 Shell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一般都默认这七个 shell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sh。。。csh。。。。之后的 shell 发展都是基于这两个 shell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比如 bash。。。dash。。。ksh。。。tcsh。。。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从 macOS 10.15 开始，默认使用的 zsh，就是究极进化版，功能更强大。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功能强大在哪里呢：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（左右切两个窗口，一边是 zsh 一边是 bash，对比查看）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1、色彩高亮，不是正则判断出来的，是真的检查你的输入是否正确，一个个字母的敲命令，前面都是红色的，如果敲对了最后一个字母的话，你会看到整条命令连着前面的都变成了白色，代表你敲对了。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2、代码提示，基于你的历史命令数据库进行分析的，预判断想要输入什么命令，按下 ⬆️ 箭头就可以迅速使用。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3、智能补全，一个是命令参数补全，一个是缩写路径补全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这里要注意历史查看和代码提示是不一样的。历史查看是。。。代码提示是。。。历史提示是终端提供的功能，代码提示是 shell 提供的功能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4、插件管理，只要使用 zsh 插件管理器进行配置，就可以定制属于自己的 zsh。</a:t>
            </a:r>
            <a:endParaRPr/>
          </a:p>
        </p:txBody>
      </p:sp>
      <p:sp>
        <p:nvSpPr>
          <p:cNvPr id="184" name="Google Shape;184;gb185af4472_0_1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b185af4472_0_9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前面已经谈到，通过配置插件可以对 zsh 进行扩展，比如说之前谈到的语法高亮呀，代码提示呀、自动补全呀、node 版本管理呀、解压呀、搜索网页呀，等等，很多便利的功能都能通过插件来实现。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但是 zsh 本身没有一个很好的机制来获取、安装、更新以及卸载插件，因此需要使用 zsh 插件管理器进行管理，现在市面上比较流行的 zsh 插件管理器有两种，oh-my-zsh 和 antigen。通过插件管理器，只需要在对应的配置文件里面引入一下就可以。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oh-my-zsh 有个使用不方便的点，因为大多数 Zsh 插件以 git 存储库的形式发布，但不是都在 ohmyzsh 这个仓库里，比如之后要讲到的 nvm 这个插件来说，对于这样的插件，要想使用不仅需要在配置文件里面引入，还需要手动安装。就像官里面的安装方式。这意味着什么，意味你换电脑的时候，配置你的本地开发环境的时候，不仅需要导入原来的配置文件，还需要一个个手动下载安装一些插件。这太不程序员了！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antigen 就能完美解决这个问题。首先 antigen 能完美继承 oh-my-zsh 提供的插件，直接 antigen bundle XXX 引入。对于不是 on-my-zsh 提供的插件，引入的时候拼接一下仓库域名就OK，不用再手动下载安装。还可以直接在终端中输入命令临时引入插件和主题，适用一下效果，满意的话再写入配置文件中。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比如临时配置主题：candy、robbyrussell、agnoster、cloud</a:t>
            </a:r>
            <a:endParaRPr/>
          </a:p>
        </p:txBody>
      </p:sp>
      <p:sp>
        <p:nvSpPr>
          <p:cNvPr id="193" name="Google Shape;193;gb185af4472_0_9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b185af4472_0_9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extract ：所有类型的文件解压一个命令 x 全搞定，再也不需要去记 tar 后面到底是哪几个参数了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z：会记忆你曾经进入过的目录，用模糊匹配快速进入你想要的目录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web-search：支持百度，必应、谷歌（自己负责科学上网）等。用法是搜索引擎+需要搜索的内容，然后电脑会打开默认浏览器进行搜索。这个我没有配置，临时引入一下试试效果。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这里献丑一下，看一看我的配置文件。如果是第一次配置的话需在根目录手动创建一个 .zshrc 文件，配置完成后重启终端，在首次运行的会自动安装配置的插件。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演示 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还有很多很多有趣便利的插件，有兴趣大家可以下去了解一下。</a:t>
            </a:r>
            <a:endParaRPr/>
          </a:p>
        </p:txBody>
      </p:sp>
      <p:sp>
        <p:nvSpPr>
          <p:cNvPr id="206" name="Google Shape;206;gb185af4472_0_9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b185af4472_0_2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到最后一个部分了，大家坚持一下哈～</a:t>
            </a:r>
            <a:endParaRPr/>
          </a:p>
        </p:txBody>
      </p:sp>
      <p:sp>
        <p:nvSpPr>
          <p:cNvPr id="214" name="Google Shape;214;gb185af4472_0_2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b185af4472_0_2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这里再详细介绍一个插件：zsh-nvm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有时候可能会同时开发 node 依赖版本不一样的项目，这个时候怎么解决？重复的卸载和下载绝对是下乘的做法。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这个时候就可以使用 nvm 来进行 node 版本管理拉～</a:t>
            </a:r>
            <a:endParaRPr/>
          </a:p>
        </p:txBody>
      </p:sp>
      <p:sp>
        <p:nvSpPr>
          <p:cNvPr id="224" name="Google Shape;224;gb185af4472_0_2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b185af4472_0_2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nvm 有很多总安装方法，但无论是官方推荐的脚本安装，还是使用 brew 安装，都需要手动在配置文件中写入环境变量。通过 antigen 引入插件的方式的话，在配置文件中加入这一行就 ok 了。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nvm 的使用也非常简单：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想要查看目前已有的 node 版本，执行命令 nvm 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想要下载某个版本，执行命令 nvm install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想要切换某个版本，执行命令 nvm use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还可以利用 alias 指令给某个版本起个名字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除了手动切换 node 版本，还可以单独管理每个应用系统需要的版本：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首先在根目录里面创建 .nvmrc 文件，并写入欲使用的 node 版本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运行下 nvm，无需指定版本号，会自动使用 .nvmrc 文件中配置的版本，但是这个版本需要先安装。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b185af4472_0_2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现在通过 iTerm2 、Zsh、Antigen 配置了一个漂亮强大的本地开发环境，在写代码的时候给大家增加点除了 bug 红色以外的颜色。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希望大家能怀着彩色的心情做个快乐的打工人！</a:t>
            </a:r>
            <a:endParaRPr/>
          </a:p>
        </p:txBody>
      </p:sp>
      <p:sp>
        <p:nvSpPr>
          <p:cNvPr id="244" name="Google Shape;24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b185af4472_0_27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那我的分享就以上这写，</a:t>
            </a:r>
            <a:r>
              <a:rPr lang="en-US"/>
              <a:t>如果有哪里讲的</a:t>
            </a:r>
            <a:r>
              <a:rPr lang="en-US"/>
              <a:t>不好</a:t>
            </a:r>
            <a:r>
              <a:rPr lang="en-US"/>
              <a:t>的，请</a:t>
            </a:r>
            <a:r>
              <a:rPr lang="en-US"/>
              <a:t>大家多多包含了～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谢谢大家的聆听。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b185af4472_0_2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b185af4472_0_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不知道你们刚开始开发的时候有没有这些疑问：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电脑里面的这个软件是个什么东西？和右边的这个又有什么区别？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这个终端打开后窗口的 zsh 又好是什么东西？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为什么别人的终端是彩色的，这么好看，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而我的终端是这样的，难看又呆板。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这些问题在这次分享中都能解决。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在接下来的几十分钟内，我将会带领大家了解什么是终端，什么是 Shell ，并且教大家怎么用 antigen 私人定制自己的本地开发环境。</a:t>
            </a:r>
            <a:endParaRPr/>
          </a:p>
        </p:txBody>
      </p:sp>
      <p:sp>
        <p:nvSpPr>
          <p:cNvPr id="60" name="Google Shape;60;gb185af4472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这次</a:t>
            </a:r>
            <a:r>
              <a:rPr lang="en-US"/>
              <a:t>分享主要从三个方面展开：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第一个是 Homebrew，这一部分会介绍下 Homebrew ，后面 iterm2 和 antigen 就是通过这个安装的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第二个部分会围绕 Antigen 展开，会介绍什么是终端、什么是 Shell、什么是 Antigen ，为什么使用这三个工具，然后介绍一些插件。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第三部分会介绍 nvm 工具，用于 node.js 版本管理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185af4472_0_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先问一下，有多少人在用 homebrew</a:t>
            </a:r>
            <a:endParaRPr sz="105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Homebrew是一款 Mac OS 平台下的软件包管理工具。</a:t>
            </a:r>
            <a:endParaRPr sz="105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一条简单的指令就能实现软件的 安装、卸载、更新</a:t>
            </a:r>
            <a:endParaRPr sz="105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而且不用关心各种依赖和文件路径的情况，十分方便快捷。</a:t>
            </a:r>
            <a:endParaRPr sz="105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这里提一句，有两种安装方式，brew install 和 brew cask install</a:t>
            </a:r>
            <a:endParaRPr sz="105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这两个有什么不一样？</a:t>
            </a:r>
            <a:endParaRPr sz="105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brew install 是通过源码的方式安装软件，比如 go、yarn 之类的，之后的 antigen 就是通过这种方式安装</a:t>
            </a:r>
            <a:endParaRPr sz="105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brew cask install 是安装 GUI 程序应用包，比如chrome、qq 之类的，之后的 iterm2 就是通过这种方式安装</a:t>
            </a:r>
            <a:endParaRPr sz="105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b185af4472_0_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185af4472_0_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接下来就是第二部分，也是本次分享的重点了。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这个部分分为三小节：终端、Shell、Zsh 的插件管理器</a:t>
            </a:r>
            <a:endParaRPr/>
          </a:p>
        </p:txBody>
      </p:sp>
      <p:sp>
        <p:nvSpPr>
          <p:cNvPr id="117" name="Google Shape;117;gb185af4472_0_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首先要知道，什么是终端？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在最开使，计算机还是一大坨，享受私人住宅的时候，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终端是用来和计算机交换信息的硬件设备。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这个图就是第一个 Unix 终端，电传打字机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现在，计算机硬件一体化程度越来越高，硬件质量也越来越强，输入输出设备完全没必要单独用一个硬件和计算机进行交换信息，使用软件终端和计算机进行交互信息。也就是终端模拟器。终端这个叫法也遗留下来了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虽然终端从硬件发展到了软件，但是干的事儿并没有变化</a:t>
            </a:r>
            <a:endParaRPr/>
          </a:p>
        </p:txBody>
      </p:sp>
      <p:sp>
        <p:nvSpPr>
          <p:cNvPr id="136" name="Google Shape;13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185af4472_0_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mac操作系统现在流行的终端就是这俩货，也就是开头提到的东西。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Terminal 是系统自带的，iTerm2 需要手动下载的。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这两个终端有什么区别呢？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1、iTerm2 支持真彩色，怎么验证呢，这里有一个验证真彩色的脚本。分别在两个终端运行一下。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iTerm2 是可以看到连续的颜色变化，是支持24位颜色。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Terminal 颜色是断层的，支持8位颜色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./test24-bit-color.sh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2、iTerm2 支持上下、左右分屏，随意拖动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Terminal 是能左右分屏，但感觉镜像，而不是多个窗口。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3、iTerm2 的搜索能突出显示找到的所有单词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连续两次输入 brew list 搜索 docker 看对比效果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4、iTerm2 迭代周期快，Termnial 的迭代周期可能是年？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打开看下两个现在的版本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还有很多别的优势，两相对比那肯定是选择 iTerm2 拉～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b185af4472_0_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185af4472_0_8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说了 </a:t>
            </a:r>
            <a:r>
              <a:rPr lang="en-US"/>
              <a:t>iTerm 2 那么多优势，怎么安装呢？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安装特别简单，利用之前谈过的 homebrew ，一条指令就ok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安装后就可以随意配置样式了。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怎么改配色呢，在。。。点。。。，这里改的配色可以永久保存，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在。。。点。。。，这里改的配色只用于这一次窗口。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可以用官方内置的模版，可以直接点点点配置颜色，也可以引入别人的配色模版，在这里引入，例如这个就是别人的配色。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同样的背景透明度也可以永久保存或者仅用于这次的窗口。</a:t>
            </a:r>
            <a:endParaRPr/>
          </a:p>
        </p:txBody>
      </p:sp>
      <p:sp>
        <p:nvSpPr>
          <p:cNvPr id="157" name="Google Shape;157;gb185af4472_0_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showMasterSp="0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10" id="12" name="Google Shape;1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29251" y="819670"/>
            <a:ext cx="1322585" cy="1872686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type="title"/>
          </p:nvPr>
        </p:nvSpPr>
        <p:spPr>
          <a:xfrm>
            <a:off x="748144" y="2875171"/>
            <a:ext cx="10737274" cy="141223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b="0" sz="4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748144" y="4287401"/>
            <a:ext cx="10737274" cy="558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67171"/>
              </a:buClr>
              <a:buSzPts val="2000"/>
              <a:buFont typeface="Arial"/>
              <a:buNone/>
              <a:defRPr sz="2000">
                <a:solidFill>
                  <a:srgbClr val="767171"/>
                </a:solidFill>
              </a:defRPr>
            </a:lvl1pPr>
            <a:lvl2pPr indent="-228600" lvl="1" marL="9144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67171"/>
              </a:buClr>
              <a:buSzPts val="2000"/>
              <a:buFont typeface="Arial"/>
              <a:buNone/>
              <a:defRPr sz="2000">
                <a:solidFill>
                  <a:srgbClr val="767171"/>
                </a:solidFill>
              </a:defRPr>
            </a:lvl2pPr>
            <a:lvl3pPr indent="-228600" lvl="2" marL="1371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67171"/>
              </a:buClr>
              <a:buSzPts val="2000"/>
              <a:buFont typeface="Arial"/>
              <a:buNone/>
              <a:defRPr sz="2000">
                <a:solidFill>
                  <a:srgbClr val="767171"/>
                </a:solidFill>
              </a:defRPr>
            </a:lvl3pPr>
            <a:lvl4pPr indent="-228600" lvl="3" marL="18288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67171"/>
              </a:buClr>
              <a:buSzPts val="2000"/>
              <a:buFont typeface="Arial"/>
              <a:buNone/>
              <a:defRPr sz="2000">
                <a:solidFill>
                  <a:srgbClr val="767171"/>
                </a:solidFill>
              </a:defRPr>
            </a:lvl4pPr>
            <a:lvl5pPr indent="-228600" lvl="4" marL="22860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67171"/>
              </a:buClr>
              <a:buSzPts val="2000"/>
              <a:buFont typeface="Arial"/>
              <a:buNone/>
              <a:defRPr sz="2000">
                <a:solidFill>
                  <a:srgbClr val="76717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5" name="Google Shape;15;p2"/>
          <p:cNvSpPr/>
          <p:nvPr/>
        </p:nvSpPr>
        <p:spPr>
          <a:xfrm>
            <a:off x="0" y="5771355"/>
            <a:ext cx="12192000" cy="1124745"/>
          </a:xfrm>
          <a:prstGeom prst="rect">
            <a:avLst/>
          </a:prstGeom>
          <a:solidFill>
            <a:srgbClr val="EE4D2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Sub Titles and Contents" showMasterSp="0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Google Shape;18;p3"/>
          <p:cNvCxnSpPr/>
          <p:nvPr/>
        </p:nvCxnSpPr>
        <p:spPr>
          <a:xfrm>
            <a:off x="739410" y="651219"/>
            <a:ext cx="11196284" cy="1"/>
          </a:xfrm>
          <a:prstGeom prst="straightConnector1">
            <a:avLst/>
          </a:prstGeom>
          <a:noFill/>
          <a:ln cap="flat" cmpd="sng" w="50800">
            <a:solidFill>
              <a:srgbClr val="EE4D2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736600" y="76200"/>
            <a:ext cx="10744493" cy="580578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68550" spcFirstLastPara="1" rIns="68550" wrap="square" tIns="6855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736600" y="1432100"/>
            <a:ext cx="6237403" cy="805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▪"/>
              <a:defRPr sz="1500"/>
            </a:lvl1pPr>
            <a:lvl2pPr indent="-3238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o"/>
              <a:defRPr sz="1500"/>
            </a:lvl2pPr>
            <a:lvl3pPr indent="-3238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•"/>
              <a:defRPr sz="1500"/>
            </a:lvl3pPr>
            <a:lvl4pPr indent="-3238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•"/>
              <a:defRPr sz="1500"/>
            </a:lvl4pPr>
            <a:lvl5pPr indent="-3238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•"/>
              <a:defRPr sz="15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2" type="body"/>
          </p:nvPr>
        </p:nvSpPr>
        <p:spPr>
          <a:xfrm>
            <a:off x="733425" y="982562"/>
            <a:ext cx="5057775" cy="4397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3" type="body"/>
          </p:nvPr>
        </p:nvSpPr>
        <p:spPr>
          <a:xfrm>
            <a:off x="733425" y="2455546"/>
            <a:ext cx="5057775" cy="4397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4" type="body"/>
          </p:nvPr>
        </p:nvSpPr>
        <p:spPr>
          <a:xfrm>
            <a:off x="733423" y="4055471"/>
            <a:ext cx="5057776" cy="4397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11721216" y="6406785"/>
            <a:ext cx="273656" cy="264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shopee-logo-en.png" id="25" name="Google Shape;25;p3"/>
          <p:cNvPicPr preferRelativeResize="0"/>
          <p:nvPr/>
        </p:nvPicPr>
        <p:blipFill rotWithShape="1">
          <a:blip r:embed="rId2">
            <a:alphaModFix/>
          </a:blip>
          <a:srcRect b="0" l="0" r="71131" t="0"/>
          <a:stretch/>
        </p:blipFill>
        <p:spPr>
          <a:xfrm>
            <a:off x="207873" y="202579"/>
            <a:ext cx="450504" cy="494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736600" y="63500"/>
            <a:ext cx="10744493" cy="580578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68550" spcFirstLastPara="1" rIns="68550" wrap="square" tIns="6855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736600" y="1314622"/>
            <a:ext cx="10744493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11721216" y="6406785"/>
            <a:ext cx="273656" cy="264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omparison(Bullets)" showMasterSp="0">
  <p:cSld name="5_Comparison(Bullets)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idx="1" type="body"/>
          </p:nvPr>
        </p:nvSpPr>
        <p:spPr>
          <a:xfrm>
            <a:off x="1068405" y="1318660"/>
            <a:ext cx="4310604" cy="4798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000"/>
              <a:buFont typeface="Arial"/>
              <a:buNone/>
              <a:defRPr b="1" sz="2000">
                <a:solidFill>
                  <a:srgbClr val="EE4D2D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000"/>
              <a:buFont typeface="Arial"/>
              <a:buNone/>
              <a:defRPr b="1" sz="2000">
                <a:solidFill>
                  <a:srgbClr val="EE4D2D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000"/>
              <a:buFont typeface="Arial"/>
              <a:buNone/>
              <a:defRPr b="1" sz="2000">
                <a:solidFill>
                  <a:srgbClr val="EE4D2D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000"/>
              <a:buFont typeface="Arial"/>
              <a:buNone/>
              <a:defRPr b="1" sz="2000">
                <a:solidFill>
                  <a:srgbClr val="EE4D2D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2000"/>
              <a:buFont typeface="Arial"/>
              <a:buNone/>
              <a:defRPr b="1" sz="2000">
                <a:solidFill>
                  <a:srgbClr val="EE4D2D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631341" y="1318660"/>
            <a:ext cx="4331834" cy="4798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type="title"/>
          </p:nvPr>
        </p:nvSpPr>
        <p:spPr>
          <a:xfrm>
            <a:off x="736600" y="76200"/>
            <a:ext cx="10744493" cy="580578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68550" spcFirstLastPara="1" rIns="68550" wrap="square" tIns="6855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11721216" y="6406785"/>
            <a:ext cx="273656" cy="264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5" name="Google Shape;35;p5"/>
          <p:cNvCxnSpPr/>
          <p:nvPr/>
        </p:nvCxnSpPr>
        <p:spPr>
          <a:xfrm>
            <a:off x="739410" y="651219"/>
            <a:ext cx="11196284" cy="1"/>
          </a:xfrm>
          <a:prstGeom prst="straightConnector1">
            <a:avLst/>
          </a:prstGeom>
          <a:noFill/>
          <a:ln cap="flat" cmpd="sng" w="50800">
            <a:solidFill>
              <a:srgbClr val="EE4D2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shopee-logo-en.png" id="36" name="Google Shape;36;p5"/>
          <p:cNvPicPr preferRelativeResize="0"/>
          <p:nvPr/>
        </p:nvPicPr>
        <p:blipFill rotWithShape="1">
          <a:blip r:embed="rId2">
            <a:alphaModFix/>
          </a:blip>
          <a:srcRect b="0" l="0" r="71131" t="0"/>
          <a:stretch/>
        </p:blipFill>
        <p:spPr>
          <a:xfrm>
            <a:off x="207873" y="202579"/>
            <a:ext cx="450504" cy="494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omparison(Numbers)" showMasterSp="0">
  <p:cSld name="6_Comparison(Numbers)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736600" y="76200"/>
            <a:ext cx="10744493" cy="580578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68550" spcFirstLastPara="1" rIns="68550" wrap="square" tIns="6855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6631340" y="2319684"/>
            <a:ext cx="4331834" cy="3484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  <a:defRPr sz="11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11721216" y="6406785"/>
            <a:ext cx="273656" cy="264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1068405" y="1318660"/>
            <a:ext cx="4310604" cy="4798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3" type="body"/>
          </p:nvPr>
        </p:nvSpPr>
        <p:spPr>
          <a:xfrm>
            <a:off x="6631341" y="1318660"/>
            <a:ext cx="4331834" cy="4798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cxnSp>
        <p:nvCxnSpPr>
          <p:cNvPr id="43" name="Google Shape;43;p6"/>
          <p:cNvCxnSpPr/>
          <p:nvPr/>
        </p:nvCxnSpPr>
        <p:spPr>
          <a:xfrm>
            <a:off x="739410" y="651219"/>
            <a:ext cx="11196284" cy="1"/>
          </a:xfrm>
          <a:prstGeom prst="straightConnector1">
            <a:avLst/>
          </a:prstGeom>
          <a:noFill/>
          <a:ln cap="flat" cmpd="sng" w="50800">
            <a:solidFill>
              <a:srgbClr val="EE4D2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shopee-logo-en.png" id="44" name="Google Shape;44;p6"/>
          <p:cNvPicPr preferRelativeResize="0"/>
          <p:nvPr/>
        </p:nvPicPr>
        <p:blipFill rotWithShape="1">
          <a:blip r:embed="rId2">
            <a:alphaModFix/>
          </a:blip>
          <a:srcRect b="0" l="0" r="71131" t="0"/>
          <a:stretch/>
        </p:blipFill>
        <p:spPr>
          <a:xfrm>
            <a:off x="207873" y="202579"/>
            <a:ext cx="450504" cy="494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Multiple Contents" showMasterSp="0">
  <p:cSld name="4_Multiple Conten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idx="1" type="body"/>
          </p:nvPr>
        </p:nvSpPr>
        <p:spPr>
          <a:xfrm>
            <a:off x="736600" y="3715961"/>
            <a:ext cx="5181600" cy="2285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▪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o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type="title"/>
          </p:nvPr>
        </p:nvSpPr>
        <p:spPr>
          <a:xfrm>
            <a:off x="736600" y="63500"/>
            <a:ext cx="10744493" cy="580578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68550" spcFirstLastPara="1" rIns="68550" wrap="square" tIns="6855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11721216" y="6406785"/>
            <a:ext cx="273656" cy="264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9" name="Google Shape;49;p7"/>
          <p:cNvCxnSpPr/>
          <p:nvPr/>
        </p:nvCxnSpPr>
        <p:spPr>
          <a:xfrm>
            <a:off x="739410" y="651219"/>
            <a:ext cx="11196284" cy="1"/>
          </a:xfrm>
          <a:prstGeom prst="straightConnector1">
            <a:avLst/>
          </a:prstGeom>
          <a:noFill/>
          <a:ln cap="flat" cmpd="sng" w="50800">
            <a:solidFill>
              <a:srgbClr val="EE4D2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shopee-logo-en.png" id="50" name="Google Shape;50;p7"/>
          <p:cNvPicPr preferRelativeResize="0"/>
          <p:nvPr/>
        </p:nvPicPr>
        <p:blipFill rotWithShape="1">
          <a:blip r:embed="rId2">
            <a:alphaModFix/>
          </a:blip>
          <a:srcRect b="0" l="0" r="71131" t="0"/>
          <a:stretch/>
        </p:blipFill>
        <p:spPr>
          <a:xfrm>
            <a:off x="207873" y="202579"/>
            <a:ext cx="450504" cy="494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36600" y="63500"/>
            <a:ext cx="10744493" cy="580578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68550" spcFirstLastPara="1" rIns="68550" wrap="square" tIns="6855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36600" y="1314622"/>
            <a:ext cx="10744493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800"/>
              <a:buFont typeface="Arial"/>
              <a:buChar char="o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721216" y="6406785"/>
            <a:ext cx="273656" cy="264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cxnSp>
        <p:nvCxnSpPr>
          <p:cNvPr id="9" name="Google Shape;9;p1"/>
          <p:cNvCxnSpPr/>
          <p:nvPr/>
        </p:nvCxnSpPr>
        <p:spPr>
          <a:xfrm>
            <a:off x="739410" y="651219"/>
            <a:ext cx="11196284" cy="1"/>
          </a:xfrm>
          <a:prstGeom prst="straightConnector1">
            <a:avLst/>
          </a:prstGeom>
          <a:noFill/>
          <a:ln cap="flat" cmpd="sng" w="50800">
            <a:solidFill>
              <a:srgbClr val="EE4D2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shopee-logo-en.png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71131" t="0"/>
          <a:stretch/>
        </p:blipFill>
        <p:spPr>
          <a:xfrm>
            <a:off x="207873" y="202579"/>
            <a:ext cx="450504" cy="49416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Relationship Id="rId5" Type="http://schemas.openxmlformats.org/officeDocument/2006/relationships/hyperlink" Target="https://github.com/lukechilds/zsh-nvm" TargetMode="External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hyperlink" Target="https://github.com/ohmyzsh/ohmyzsh/tree/master/plugins/history" TargetMode="External"/><Relationship Id="rId10" Type="http://schemas.openxmlformats.org/officeDocument/2006/relationships/hyperlink" Target="https://github.com/lukechilds/zsh-nvm" TargetMode="External"/><Relationship Id="rId13" Type="http://schemas.openxmlformats.org/officeDocument/2006/relationships/hyperlink" Target="https://confluence.shopee.io/pages/viewpage.action?pageId=323786158" TargetMode="External"/><Relationship Id="rId12" Type="http://schemas.openxmlformats.org/officeDocument/2006/relationships/hyperlink" Target="https://github.com/ohmyzsh/ohmyzsh/tree/master/plugins/docker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ohmyzsh/ohmyzsh/tree/master/plugins/git" TargetMode="External"/><Relationship Id="rId4" Type="http://schemas.openxmlformats.org/officeDocument/2006/relationships/hyperlink" Target="https://github.com/zsh-users/zsh-syntax-highlighting" TargetMode="External"/><Relationship Id="rId9" Type="http://schemas.openxmlformats.org/officeDocument/2006/relationships/hyperlink" Target="https://github.com/ohmyzsh/ohmyzsh/tree/master/plugins/web-search" TargetMode="External"/><Relationship Id="rId5" Type="http://schemas.openxmlformats.org/officeDocument/2006/relationships/hyperlink" Target="https://github.com/ohmyzsh/ohmyzsh/tree/master/plugins/extract" TargetMode="External"/><Relationship Id="rId6" Type="http://schemas.openxmlformats.org/officeDocument/2006/relationships/hyperlink" Target="https://github.com/zsh-users/zsh-autosuggestions" TargetMode="External"/><Relationship Id="rId7" Type="http://schemas.openxmlformats.org/officeDocument/2006/relationships/hyperlink" Target="https://github.com/ohmyzsh/ohmyzsh/tree/master/plugins/z" TargetMode="External"/><Relationship Id="rId8" Type="http://schemas.openxmlformats.org/officeDocument/2006/relationships/hyperlink" Target="https://github.com/zsh-users/zsh-completions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gif"/><Relationship Id="rId4" Type="http://schemas.openxmlformats.org/officeDocument/2006/relationships/hyperlink" Target="https://confluence.shopee.io/pages/viewpage.action?pageId=319259382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confluence.shopee.io/pages/viewpage.action?pageId=323785631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10.png"/><Relationship Id="rId6" Type="http://schemas.openxmlformats.org/officeDocument/2006/relationships/image" Target="../media/image7.png"/><Relationship Id="rId7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hyperlink" Target="https://iterm2.com/features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confluence.shopee.io/pages/viewpage.action?pageId=323786158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/>
          <p:nvPr/>
        </p:nvSpPr>
        <p:spPr>
          <a:xfrm>
            <a:off x="4743725" y="515150"/>
            <a:ext cx="2554200" cy="2286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8"/>
          <p:cNvSpPr txBox="1"/>
          <p:nvPr>
            <p:ph idx="4294967295" type="ctrTitle"/>
          </p:nvPr>
        </p:nvSpPr>
        <p:spPr>
          <a:xfrm>
            <a:off x="748138" y="1947650"/>
            <a:ext cx="10737300" cy="13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45675" spcFirstLastPara="1" rIns="45675" wrap="square" tIns="456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3700"/>
              <a:t>iTerm2 + Zsh + Antigen = </a:t>
            </a:r>
            <a:endParaRPr sz="3700"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sz="3700"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3700"/>
              <a:t>A Beautiful, Powerful, and Robust Shell</a:t>
            </a:r>
            <a:endParaRPr sz="3700"/>
          </a:p>
        </p:txBody>
      </p:sp>
      <p:sp>
        <p:nvSpPr>
          <p:cNvPr id="57" name="Google Shape;57;p8"/>
          <p:cNvSpPr txBox="1"/>
          <p:nvPr>
            <p:ph idx="4294967295" type="subTitle"/>
          </p:nvPr>
        </p:nvSpPr>
        <p:spPr>
          <a:xfrm>
            <a:off x="3926976" y="4019075"/>
            <a:ext cx="41877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767171"/>
                </a:solidFill>
              </a:rPr>
              <a:t>Tingting Liu </a:t>
            </a:r>
            <a:endParaRPr sz="2300">
              <a:solidFill>
                <a:srgbClr val="767171"/>
              </a:solidFill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767171"/>
                </a:solidFill>
              </a:rPr>
              <a:t>2020-12-18</a:t>
            </a:r>
            <a:endParaRPr sz="2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/>
          <p:nvPr/>
        </p:nvSpPr>
        <p:spPr>
          <a:xfrm>
            <a:off x="4084320" y="6406785"/>
            <a:ext cx="40233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/>
          </a:p>
        </p:txBody>
      </p:sp>
      <p:sp>
        <p:nvSpPr>
          <p:cNvPr id="168" name="Google Shape;168;p17"/>
          <p:cNvSpPr txBox="1"/>
          <p:nvPr>
            <p:ph type="title"/>
          </p:nvPr>
        </p:nvSpPr>
        <p:spPr>
          <a:xfrm>
            <a:off x="736600" y="63500"/>
            <a:ext cx="10744500" cy="5805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68550" spcFirstLastPara="1" rIns="68550" wrap="square" tIns="685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/>
              <a:t>Antigen——Shell</a:t>
            </a:r>
            <a:endParaRPr/>
          </a:p>
        </p:txBody>
      </p:sp>
      <p:sp>
        <p:nvSpPr>
          <p:cNvPr id="169" name="Google Shape;169;p17"/>
          <p:cNvSpPr txBox="1"/>
          <p:nvPr>
            <p:ph idx="12" type="sldNum"/>
          </p:nvPr>
        </p:nvSpPr>
        <p:spPr>
          <a:xfrm>
            <a:off x="11805974" y="6406785"/>
            <a:ext cx="1890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</a:rPr>
              <a:t>‹#›</a:t>
            </a:fld>
            <a:endParaRPr/>
          </a:p>
        </p:txBody>
      </p:sp>
      <p:sp>
        <p:nvSpPr>
          <p:cNvPr id="170" name="Google Shape;170;p17"/>
          <p:cNvSpPr txBox="1"/>
          <p:nvPr/>
        </p:nvSpPr>
        <p:spPr>
          <a:xfrm>
            <a:off x="562625" y="4540950"/>
            <a:ext cx="6657900" cy="17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Shell 只是提供了一个用户操作系统的入口，我们一般是通过 Shell 去调用其他各种各样的应用程序，最后来达成我们的目的。</a:t>
            </a:r>
            <a:endParaRPr sz="2400"/>
          </a:p>
        </p:txBody>
      </p:sp>
      <p:sp>
        <p:nvSpPr>
          <p:cNvPr id="171" name="Google Shape;171;p17"/>
          <p:cNvSpPr/>
          <p:nvPr/>
        </p:nvSpPr>
        <p:spPr>
          <a:xfrm>
            <a:off x="7317175" y="884425"/>
            <a:ext cx="2986800" cy="927900"/>
          </a:xfrm>
          <a:prstGeom prst="rect">
            <a:avLst/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</a:rPr>
              <a:t>用户</a:t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</a:rPr>
              <a:t>（键盘、鼠标、输入设备）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72" name="Google Shape;172;p17"/>
          <p:cNvSpPr/>
          <p:nvPr/>
        </p:nvSpPr>
        <p:spPr>
          <a:xfrm>
            <a:off x="8220575" y="2792250"/>
            <a:ext cx="1250700" cy="732300"/>
          </a:xfrm>
          <a:prstGeom prst="rect">
            <a:avLst/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</a:rPr>
              <a:t>终端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73" name="Google Shape;173;p17"/>
          <p:cNvSpPr/>
          <p:nvPr/>
        </p:nvSpPr>
        <p:spPr>
          <a:xfrm>
            <a:off x="8220575" y="5052900"/>
            <a:ext cx="1250700" cy="732300"/>
          </a:xfrm>
          <a:prstGeom prst="rect">
            <a:avLst/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</a:rPr>
              <a:t>Shell</a:t>
            </a:r>
            <a:endParaRPr b="1" sz="1800">
              <a:solidFill>
                <a:srgbClr val="FFFFFF"/>
              </a:solidFill>
            </a:endParaRPr>
          </a:p>
        </p:txBody>
      </p:sp>
      <p:sp>
        <p:nvSpPr>
          <p:cNvPr id="174" name="Google Shape;174;p17"/>
          <p:cNvSpPr/>
          <p:nvPr/>
        </p:nvSpPr>
        <p:spPr>
          <a:xfrm>
            <a:off x="10575300" y="4860900"/>
            <a:ext cx="1464300" cy="1116300"/>
          </a:xfrm>
          <a:prstGeom prst="ellipse">
            <a:avLst/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</a:rPr>
              <a:t>内核</a:t>
            </a:r>
            <a:endParaRPr b="1" sz="2400">
              <a:solidFill>
                <a:srgbClr val="FFFFFF"/>
              </a:solidFill>
            </a:endParaRPr>
          </a:p>
        </p:txBody>
      </p:sp>
      <p:cxnSp>
        <p:nvCxnSpPr>
          <p:cNvPr id="175" name="Google Shape;175;p17"/>
          <p:cNvCxnSpPr/>
          <p:nvPr/>
        </p:nvCxnSpPr>
        <p:spPr>
          <a:xfrm>
            <a:off x="8952925" y="1845538"/>
            <a:ext cx="0" cy="913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17"/>
          <p:cNvCxnSpPr/>
          <p:nvPr/>
        </p:nvCxnSpPr>
        <p:spPr>
          <a:xfrm flipH="1" rot="10800000">
            <a:off x="8663275" y="1870400"/>
            <a:ext cx="14400" cy="884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17"/>
          <p:cNvCxnSpPr/>
          <p:nvPr/>
        </p:nvCxnSpPr>
        <p:spPr>
          <a:xfrm flipH="1">
            <a:off x="9086150" y="3570975"/>
            <a:ext cx="14400" cy="1435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17"/>
          <p:cNvCxnSpPr/>
          <p:nvPr/>
        </p:nvCxnSpPr>
        <p:spPr>
          <a:xfrm flipH="1" rot="10800000">
            <a:off x="8808325" y="3534675"/>
            <a:ext cx="4500" cy="1508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17"/>
          <p:cNvCxnSpPr/>
          <p:nvPr/>
        </p:nvCxnSpPr>
        <p:spPr>
          <a:xfrm flipH="1" rot="10800000">
            <a:off x="9561900" y="5248650"/>
            <a:ext cx="1064100" cy="2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17"/>
          <p:cNvCxnSpPr/>
          <p:nvPr/>
        </p:nvCxnSpPr>
        <p:spPr>
          <a:xfrm rot="10800000">
            <a:off x="9619825" y="5570325"/>
            <a:ext cx="870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81" name="Google Shape;1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375" y="762200"/>
            <a:ext cx="4786325" cy="33838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"/>
          <p:cNvSpPr txBox="1"/>
          <p:nvPr/>
        </p:nvSpPr>
        <p:spPr>
          <a:xfrm>
            <a:off x="4084320" y="6406785"/>
            <a:ext cx="40233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/>
          </a:p>
        </p:txBody>
      </p:sp>
      <p:sp>
        <p:nvSpPr>
          <p:cNvPr id="187" name="Google Shape;187;p18"/>
          <p:cNvSpPr txBox="1"/>
          <p:nvPr>
            <p:ph type="title"/>
          </p:nvPr>
        </p:nvSpPr>
        <p:spPr>
          <a:xfrm>
            <a:off x="736600" y="63500"/>
            <a:ext cx="10744500" cy="5805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68550" spcFirstLastPara="1" rIns="68550" wrap="square" tIns="685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/>
              <a:t>Antigen——Shell</a:t>
            </a:r>
            <a:endParaRPr/>
          </a:p>
        </p:txBody>
      </p:sp>
      <p:sp>
        <p:nvSpPr>
          <p:cNvPr id="188" name="Google Shape;188;p18"/>
          <p:cNvSpPr txBox="1"/>
          <p:nvPr>
            <p:ph idx="12" type="sldNum"/>
          </p:nvPr>
        </p:nvSpPr>
        <p:spPr>
          <a:xfrm>
            <a:off x="11805974" y="6406785"/>
            <a:ext cx="1890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</a:rPr>
              <a:t>‹#›</a:t>
            </a:fld>
            <a:endParaRPr/>
          </a:p>
        </p:txBody>
      </p:sp>
      <p:sp>
        <p:nvSpPr>
          <p:cNvPr id="189" name="Google Shape;189;p18"/>
          <p:cNvSpPr txBox="1"/>
          <p:nvPr/>
        </p:nvSpPr>
        <p:spPr>
          <a:xfrm>
            <a:off x="442375" y="1143725"/>
            <a:ext cx="5197800" cy="55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「 </a:t>
            </a:r>
            <a:r>
              <a:rPr b="1" lang="en-US" sz="3300">
                <a:solidFill>
                  <a:srgbClr val="CC4125"/>
                </a:solidFill>
              </a:rPr>
              <a:t>cat /etc/shells</a:t>
            </a:r>
            <a:r>
              <a:rPr lang="en-US" sz="2400">
                <a:solidFill>
                  <a:schemeClr val="dk1"/>
                </a:solidFill>
              </a:rPr>
              <a:t>」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/bin/sh：鼻祖，第一个流行的 Shell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/bin/csh：第二个流行的 Shell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/bin/bash：默认的 Shell，兼容 sh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/bin/dash：bash 精简版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/bin/ksh：增强版 bash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/bin/tcsh：增强版 csh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/bin/zsh：增强版 ksh </a:t>
            </a:r>
            <a:r>
              <a:rPr b="1" lang="en-US" sz="3000">
                <a:solidFill>
                  <a:srgbClr val="CC4125"/>
                </a:solidFill>
              </a:rPr>
              <a:t>究极进化版</a:t>
            </a:r>
            <a:r>
              <a:rPr lang="en-US" sz="2400">
                <a:solidFill>
                  <a:schemeClr val="dk1"/>
                </a:solidFill>
              </a:rPr>
              <a:t>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90" name="Google Shape;190;p18"/>
          <p:cNvSpPr txBox="1"/>
          <p:nvPr/>
        </p:nvSpPr>
        <p:spPr>
          <a:xfrm>
            <a:off x="7822325" y="1398325"/>
            <a:ext cx="3168000" cy="3980700"/>
          </a:xfrm>
          <a:prstGeom prst="rect">
            <a:avLst/>
          </a:prstGeom>
          <a:noFill/>
          <a:ln cap="flat" cmpd="sng" w="38100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Zsh 优点：</a:t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	1、色彩高亮</a:t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	2、代码提示</a:t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	3、智能补全</a:t>
            </a:r>
            <a:endParaRPr sz="24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	4、插件管理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1563" y="4156025"/>
            <a:ext cx="1986225" cy="23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9"/>
          <p:cNvSpPr txBox="1"/>
          <p:nvPr/>
        </p:nvSpPr>
        <p:spPr>
          <a:xfrm>
            <a:off x="4084320" y="6406785"/>
            <a:ext cx="40233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/>
          </a:p>
        </p:txBody>
      </p:sp>
      <p:sp>
        <p:nvSpPr>
          <p:cNvPr id="197" name="Google Shape;197;p19"/>
          <p:cNvSpPr txBox="1"/>
          <p:nvPr>
            <p:ph type="title"/>
          </p:nvPr>
        </p:nvSpPr>
        <p:spPr>
          <a:xfrm>
            <a:off x="736600" y="63500"/>
            <a:ext cx="10744500" cy="5805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68550" spcFirstLastPara="1" rIns="68550" wrap="square" tIns="685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/>
              <a:t>Antigen——</a:t>
            </a:r>
            <a:r>
              <a:rPr lang="en-US"/>
              <a:t>Zsh 插件管理器</a:t>
            </a:r>
            <a:endParaRPr/>
          </a:p>
        </p:txBody>
      </p:sp>
      <p:sp>
        <p:nvSpPr>
          <p:cNvPr id="198" name="Google Shape;198;p19"/>
          <p:cNvSpPr txBox="1"/>
          <p:nvPr>
            <p:ph idx="12" type="sldNum"/>
          </p:nvPr>
        </p:nvSpPr>
        <p:spPr>
          <a:xfrm>
            <a:off x="11805974" y="6406785"/>
            <a:ext cx="1890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</a:rPr>
              <a:t>‹#›</a:t>
            </a:fld>
            <a:endParaRPr/>
          </a:p>
        </p:txBody>
      </p:sp>
      <p:sp>
        <p:nvSpPr>
          <p:cNvPr id="199" name="Google Shape;199;p19"/>
          <p:cNvSpPr txBox="1"/>
          <p:nvPr/>
        </p:nvSpPr>
        <p:spPr>
          <a:xfrm>
            <a:off x="445625" y="3980463"/>
            <a:ext cx="3831600" cy="23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1、完全继承 oh-my-zsh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2、安装便利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3、临时配置</a:t>
            </a:r>
            <a:endParaRPr sz="2400"/>
          </a:p>
        </p:txBody>
      </p:sp>
      <p:pic>
        <p:nvPicPr>
          <p:cNvPr id="200" name="Google Shape;2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875" y="897900"/>
            <a:ext cx="4023300" cy="2400166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9"/>
          <p:cNvSpPr txBox="1"/>
          <p:nvPr/>
        </p:nvSpPr>
        <p:spPr>
          <a:xfrm>
            <a:off x="5872400" y="937447"/>
            <a:ext cx="4724100" cy="18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仓库不同，管理不便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hlinkClick r:id="rId5"/>
              </a:rPr>
              <a:t>zsh-nvm-Installation</a:t>
            </a:r>
            <a:endParaRPr sz="2400"/>
          </a:p>
        </p:txBody>
      </p:sp>
      <p:cxnSp>
        <p:nvCxnSpPr>
          <p:cNvPr id="202" name="Google Shape;202;p19"/>
          <p:cNvCxnSpPr/>
          <p:nvPr/>
        </p:nvCxnSpPr>
        <p:spPr>
          <a:xfrm>
            <a:off x="145000" y="3624725"/>
            <a:ext cx="11845500" cy="29100"/>
          </a:xfrm>
          <a:prstGeom prst="straightConnector1">
            <a:avLst/>
          </a:prstGeom>
          <a:noFill/>
          <a:ln cap="flat" cmpd="sng" w="38100">
            <a:solidFill>
              <a:srgbClr val="CC412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" name="Google Shape;203;p19"/>
          <p:cNvSpPr txBox="1"/>
          <p:nvPr/>
        </p:nvSpPr>
        <p:spPr>
          <a:xfrm>
            <a:off x="5647800" y="3716125"/>
            <a:ext cx="6347100" cy="28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引入插件：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「 </a:t>
            </a:r>
            <a:r>
              <a:rPr b="1" lang="en-US" sz="2400">
                <a:solidFill>
                  <a:srgbClr val="CC4125"/>
                </a:solidFill>
              </a:rPr>
              <a:t>antigen bundle git</a:t>
            </a:r>
            <a:r>
              <a:rPr lang="en-US" sz="2400"/>
              <a:t> 」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「 </a:t>
            </a:r>
            <a:r>
              <a:rPr b="1" lang="en-US" sz="2400">
                <a:solidFill>
                  <a:srgbClr val="CC4125"/>
                </a:solidFill>
              </a:rPr>
              <a:t>antigen theme candy</a:t>
            </a:r>
            <a:r>
              <a:rPr lang="en-US" sz="2400"/>
              <a:t> 」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「 </a:t>
            </a:r>
            <a:r>
              <a:rPr b="1" lang="en-US" sz="2400">
                <a:solidFill>
                  <a:srgbClr val="CC4125"/>
                </a:solidFill>
              </a:rPr>
              <a:t>antigen bundle lukechilds/zsh-nvm </a:t>
            </a:r>
            <a:r>
              <a:rPr lang="en-US" sz="2400"/>
              <a:t>」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"/>
          <p:cNvSpPr txBox="1"/>
          <p:nvPr/>
        </p:nvSpPr>
        <p:spPr>
          <a:xfrm>
            <a:off x="4084320" y="6406785"/>
            <a:ext cx="40233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/>
          </a:p>
        </p:txBody>
      </p:sp>
      <p:sp>
        <p:nvSpPr>
          <p:cNvPr id="209" name="Google Shape;209;p20"/>
          <p:cNvSpPr txBox="1"/>
          <p:nvPr>
            <p:ph type="title"/>
          </p:nvPr>
        </p:nvSpPr>
        <p:spPr>
          <a:xfrm>
            <a:off x="736600" y="63500"/>
            <a:ext cx="10744500" cy="5805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68550" spcFirstLastPara="1" rIns="68550" wrap="square" tIns="685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/>
              <a:t>Antigen——Zsh 插件管理器</a:t>
            </a:r>
            <a:endParaRPr/>
          </a:p>
        </p:txBody>
      </p:sp>
      <p:sp>
        <p:nvSpPr>
          <p:cNvPr id="210" name="Google Shape;210;p20"/>
          <p:cNvSpPr txBox="1"/>
          <p:nvPr>
            <p:ph idx="12" type="sldNum"/>
          </p:nvPr>
        </p:nvSpPr>
        <p:spPr>
          <a:xfrm>
            <a:off x="11805974" y="6406785"/>
            <a:ext cx="1890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</a:rPr>
              <a:t>‹#›</a:t>
            </a:fld>
            <a:endParaRPr/>
          </a:p>
        </p:txBody>
      </p:sp>
      <p:sp>
        <p:nvSpPr>
          <p:cNvPr id="211" name="Google Shape;211;p20"/>
          <p:cNvSpPr txBox="1"/>
          <p:nvPr/>
        </p:nvSpPr>
        <p:spPr>
          <a:xfrm>
            <a:off x="340875" y="722925"/>
            <a:ext cx="11654100" cy="57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插件推荐：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git</a:t>
            </a:r>
            <a:r>
              <a:rPr lang="en-US" sz="2400"/>
              <a:t> ：git 命令缩写、提供一些函数				</a:t>
            </a:r>
            <a:r>
              <a:rPr lang="en-US" sz="2400" u="sng">
                <a:solidFill>
                  <a:schemeClr val="hlink"/>
                </a:solidFill>
                <a:hlinkClick r:id="rId4"/>
              </a:rPr>
              <a:t>zsh-syntax-highlight</a:t>
            </a:r>
            <a:r>
              <a:rPr lang="en-US" sz="2400"/>
              <a:t>：语法高亮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hlinkClick r:id="rId5"/>
              </a:rPr>
              <a:t>extract</a:t>
            </a:r>
            <a:r>
              <a:rPr lang="en-US" sz="2400"/>
              <a:t> ：功能强大的解压插件					</a:t>
            </a:r>
            <a:r>
              <a:rPr lang="en-US" sz="2400" u="sng">
                <a:solidFill>
                  <a:schemeClr val="hlink"/>
                </a:solidFill>
                <a:hlinkClick r:id="rId6"/>
              </a:rPr>
              <a:t>zsh-autosuggestions</a:t>
            </a:r>
            <a:r>
              <a:rPr lang="en-US" sz="2400"/>
              <a:t>：代码提示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hlinkClick r:id="rId7"/>
              </a:rPr>
              <a:t>z</a:t>
            </a:r>
            <a:r>
              <a:rPr lang="en-US" sz="2400"/>
              <a:t> ：目录自动跳转命令							</a:t>
            </a:r>
            <a:r>
              <a:rPr lang="en-US" sz="2400" u="sng">
                <a:solidFill>
                  <a:schemeClr val="hlink"/>
                </a:solidFill>
                <a:hlinkClick r:id="rId8"/>
              </a:rPr>
              <a:t>zsh-completions</a:t>
            </a:r>
            <a:r>
              <a:rPr lang="en-US" sz="2400"/>
              <a:t>：增强 zsh 的自动补全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hlinkClick r:id="rId9"/>
              </a:rPr>
              <a:t>web-search</a:t>
            </a:r>
            <a:r>
              <a:rPr lang="en-US" sz="2400"/>
              <a:t> ：命令行搜索网页					</a:t>
            </a:r>
            <a:r>
              <a:rPr lang="en-US" sz="2400" u="sng">
                <a:solidFill>
                  <a:schemeClr val="hlink"/>
                </a:solidFill>
                <a:hlinkClick r:id="rId10"/>
              </a:rPr>
              <a:t>zsh-nvm</a:t>
            </a:r>
            <a:r>
              <a:rPr lang="en-US" sz="2400"/>
              <a:t>：node.js 版本管理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hlinkClick r:id="rId11"/>
              </a:rPr>
              <a:t>history</a:t>
            </a:r>
            <a:r>
              <a:rPr lang="en-US" sz="2400"/>
              <a:t> ：查看历史输入所有命令				…...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hlinkClick r:id="rId12"/>
              </a:rPr>
              <a:t>docker</a:t>
            </a:r>
            <a:r>
              <a:rPr lang="en-US" sz="2400"/>
              <a:t> ：增强 docker 的自动补全功能，类似的插件还有 pip、lein、heroku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更多介绍和使用参考 👉 </a:t>
            </a:r>
            <a:r>
              <a:rPr lang="en-US" sz="2400" u="sng">
                <a:solidFill>
                  <a:schemeClr val="hlink"/>
                </a:solidFill>
                <a:hlinkClick r:id="rId13"/>
              </a:rPr>
              <a:t>01.Antigen 介绍与指引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"/>
          <p:cNvSpPr txBox="1"/>
          <p:nvPr/>
        </p:nvSpPr>
        <p:spPr>
          <a:xfrm>
            <a:off x="4084320" y="6406785"/>
            <a:ext cx="40233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/>
          </a:p>
        </p:txBody>
      </p:sp>
      <p:sp>
        <p:nvSpPr>
          <p:cNvPr id="217" name="Google Shape;217;p21"/>
          <p:cNvSpPr txBox="1"/>
          <p:nvPr>
            <p:ph type="title"/>
          </p:nvPr>
        </p:nvSpPr>
        <p:spPr>
          <a:xfrm>
            <a:off x="736600" y="63500"/>
            <a:ext cx="10744500" cy="5805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68550" spcFirstLastPara="1" rIns="68550" wrap="square" tIns="685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/>
              <a:t>zsh-nvm</a:t>
            </a:r>
            <a:endParaRPr/>
          </a:p>
        </p:txBody>
      </p:sp>
      <p:sp>
        <p:nvSpPr>
          <p:cNvPr id="218" name="Google Shape;218;p21"/>
          <p:cNvSpPr/>
          <p:nvPr/>
        </p:nvSpPr>
        <p:spPr>
          <a:xfrm>
            <a:off x="941350" y="1541724"/>
            <a:ext cx="5874600" cy="580500"/>
          </a:xfrm>
          <a:prstGeom prst="rect">
            <a:avLst/>
          </a:prstGeom>
          <a:solidFill>
            <a:srgbClr val="EE4D2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1"/>
          <p:cNvSpPr txBox="1"/>
          <p:nvPr/>
        </p:nvSpPr>
        <p:spPr>
          <a:xfrm>
            <a:off x="1338998" y="1588875"/>
            <a:ext cx="5460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FFFFFF"/>
                </a:solidFill>
              </a:rPr>
              <a:t>3</a:t>
            </a:r>
            <a:endParaRPr/>
          </a:p>
        </p:txBody>
      </p:sp>
      <p:sp>
        <p:nvSpPr>
          <p:cNvPr id="220" name="Google Shape;220;p21"/>
          <p:cNvSpPr txBox="1"/>
          <p:nvPr/>
        </p:nvSpPr>
        <p:spPr>
          <a:xfrm>
            <a:off x="1990406" y="1566996"/>
            <a:ext cx="36765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3000">
                <a:solidFill>
                  <a:schemeClr val="lt1"/>
                </a:solidFill>
              </a:rPr>
              <a:t>zsh-nvm</a:t>
            </a:r>
            <a:endParaRPr/>
          </a:p>
        </p:txBody>
      </p:sp>
      <p:sp>
        <p:nvSpPr>
          <p:cNvPr id="221" name="Google Shape;221;p21"/>
          <p:cNvSpPr txBox="1"/>
          <p:nvPr>
            <p:ph idx="12" type="sldNum"/>
          </p:nvPr>
        </p:nvSpPr>
        <p:spPr>
          <a:xfrm>
            <a:off x="11805974" y="6406785"/>
            <a:ext cx="1890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2"/>
          <p:cNvSpPr/>
          <p:nvPr/>
        </p:nvSpPr>
        <p:spPr>
          <a:xfrm>
            <a:off x="6530825" y="1058423"/>
            <a:ext cx="2915460" cy="2642814"/>
          </a:xfrm>
          <a:prstGeom prst="irregularSeal1">
            <a:avLst/>
          </a:prstGeom>
          <a:solidFill>
            <a:srgbClr val="FFFFFF"/>
          </a:solidFill>
          <a:ln cap="flat" cmpd="sng" w="38100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2"/>
          <p:cNvSpPr txBox="1"/>
          <p:nvPr/>
        </p:nvSpPr>
        <p:spPr>
          <a:xfrm>
            <a:off x="4084320" y="6406785"/>
            <a:ext cx="40233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/>
          </a:p>
        </p:txBody>
      </p:sp>
      <p:sp>
        <p:nvSpPr>
          <p:cNvPr id="228" name="Google Shape;228;p22"/>
          <p:cNvSpPr txBox="1"/>
          <p:nvPr>
            <p:ph type="title"/>
          </p:nvPr>
        </p:nvSpPr>
        <p:spPr>
          <a:xfrm>
            <a:off x="736600" y="63500"/>
            <a:ext cx="10744500" cy="5805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68550" spcFirstLastPara="1" rIns="68550" wrap="square" tIns="685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/>
              <a:t>zsh-</a:t>
            </a:r>
            <a:r>
              <a:rPr lang="en-US"/>
              <a:t>nvm</a:t>
            </a:r>
            <a:endParaRPr/>
          </a:p>
        </p:txBody>
      </p:sp>
      <p:sp>
        <p:nvSpPr>
          <p:cNvPr id="229" name="Google Shape;229;p22"/>
          <p:cNvSpPr txBox="1"/>
          <p:nvPr>
            <p:ph idx="12" type="sldNum"/>
          </p:nvPr>
        </p:nvSpPr>
        <p:spPr>
          <a:xfrm>
            <a:off x="11805974" y="6406785"/>
            <a:ext cx="1890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</a:rPr>
              <a:t>‹#›</a:t>
            </a:fld>
            <a:endParaRPr/>
          </a:p>
        </p:txBody>
      </p:sp>
      <p:sp>
        <p:nvSpPr>
          <p:cNvPr id="230" name="Google Shape;230;p22"/>
          <p:cNvSpPr txBox="1"/>
          <p:nvPr/>
        </p:nvSpPr>
        <p:spPr>
          <a:xfrm>
            <a:off x="7169875" y="1883175"/>
            <a:ext cx="1718100" cy="10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CC4125"/>
                </a:solidFill>
              </a:rPr>
              <a:t>nvm </a:t>
            </a:r>
            <a:endParaRPr b="1" sz="4800">
              <a:solidFill>
                <a:srgbClr val="CC4125"/>
              </a:solidFill>
            </a:endParaRPr>
          </a:p>
        </p:txBody>
      </p:sp>
      <p:pic>
        <p:nvPicPr>
          <p:cNvPr id="231" name="Google Shape;2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46275" y="2943363"/>
            <a:ext cx="2428875" cy="24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7325" y="3069825"/>
            <a:ext cx="2915450" cy="291545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2"/>
          <p:cNvSpPr txBox="1"/>
          <p:nvPr/>
        </p:nvSpPr>
        <p:spPr>
          <a:xfrm>
            <a:off x="442375" y="1143725"/>
            <a:ext cx="5574600" cy="20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老项目和新项目 node 版本不一样怎么办！！？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Grafana 启动依赖的 node 版本和本地版本不一样怎么办！！？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3"/>
          <p:cNvSpPr txBox="1"/>
          <p:nvPr/>
        </p:nvSpPr>
        <p:spPr>
          <a:xfrm>
            <a:off x="4084320" y="6406785"/>
            <a:ext cx="40233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/>
          </a:p>
        </p:txBody>
      </p:sp>
      <p:sp>
        <p:nvSpPr>
          <p:cNvPr id="239" name="Google Shape;239;p23"/>
          <p:cNvSpPr txBox="1"/>
          <p:nvPr>
            <p:ph type="title"/>
          </p:nvPr>
        </p:nvSpPr>
        <p:spPr>
          <a:xfrm>
            <a:off x="736600" y="63500"/>
            <a:ext cx="10744500" cy="5805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68550" spcFirstLastPara="1" rIns="68550" wrap="square" tIns="685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/>
              <a:t>zsh-</a:t>
            </a:r>
            <a:r>
              <a:rPr lang="en-US"/>
              <a:t>nvm</a:t>
            </a:r>
            <a:endParaRPr/>
          </a:p>
        </p:txBody>
      </p:sp>
      <p:sp>
        <p:nvSpPr>
          <p:cNvPr id="240" name="Google Shape;240;p23"/>
          <p:cNvSpPr txBox="1"/>
          <p:nvPr>
            <p:ph idx="12" type="sldNum"/>
          </p:nvPr>
        </p:nvSpPr>
        <p:spPr>
          <a:xfrm>
            <a:off x="11805974" y="6406785"/>
            <a:ext cx="1890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</a:rPr>
              <a:t>‹#›</a:t>
            </a:fld>
            <a:endParaRPr/>
          </a:p>
        </p:txBody>
      </p:sp>
      <p:sp>
        <p:nvSpPr>
          <p:cNvPr id="241" name="Google Shape;241;p23"/>
          <p:cNvSpPr txBox="1"/>
          <p:nvPr/>
        </p:nvSpPr>
        <p:spPr>
          <a:xfrm>
            <a:off x="442375" y="1143725"/>
            <a:ext cx="11185800" cy="49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安装：</a:t>
            </a:r>
            <a:r>
              <a:rPr lang="en-US" sz="2400">
                <a:solidFill>
                  <a:schemeClr val="dk1"/>
                </a:solidFill>
              </a:rPr>
              <a:t>「 </a:t>
            </a:r>
            <a:r>
              <a:rPr b="1" lang="en-US" sz="2400">
                <a:solidFill>
                  <a:srgbClr val="CC4125"/>
                </a:solidFill>
              </a:rPr>
              <a:t>antigen bundle lukechilds/zsh-nvm </a:t>
            </a:r>
            <a:r>
              <a:rPr lang="en-US" sz="2400">
                <a:solidFill>
                  <a:schemeClr val="dk1"/>
                </a:solidFill>
              </a:rPr>
              <a:t>」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使用：									        .nvmrc：</a:t>
            </a:r>
            <a:endParaRPr sz="24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「 nvm ls 」									 	「 echo 12 &gt; .nvmrc 」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		「 nvm install &lt;version&gt;」						「 nvm use 」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		「 nvm use &lt;version&gt;」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		「 nvm alias &lt;string&gt; &lt;version&gt;」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4"/>
          <p:cNvSpPr txBox="1"/>
          <p:nvPr/>
        </p:nvSpPr>
        <p:spPr>
          <a:xfrm>
            <a:off x="4084320" y="6406785"/>
            <a:ext cx="40233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/>
          </a:p>
        </p:txBody>
      </p:sp>
      <p:sp>
        <p:nvSpPr>
          <p:cNvPr id="247" name="Google Shape;247;p24"/>
          <p:cNvSpPr txBox="1"/>
          <p:nvPr>
            <p:ph type="title"/>
          </p:nvPr>
        </p:nvSpPr>
        <p:spPr>
          <a:xfrm>
            <a:off x="736600" y="76200"/>
            <a:ext cx="10744493" cy="580578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68550" spcFirstLastPara="1" rIns="68550" wrap="square" tIns="685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sp>
        <p:nvSpPr>
          <p:cNvPr id="248" name="Google Shape;248;p24"/>
          <p:cNvSpPr txBox="1"/>
          <p:nvPr>
            <p:ph idx="12" type="sldNum"/>
          </p:nvPr>
        </p:nvSpPr>
        <p:spPr>
          <a:xfrm>
            <a:off x="11721216" y="6406785"/>
            <a:ext cx="2736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</a:rPr>
              <a:t>‹#›</a:t>
            </a:fld>
            <a:endParaRPr/>
          </a:p>
        </p:txBody>
      </p:sp>
      <p:grpSp>
        <p:nvGrpSpPr>
          <p:cNvPr id="249" name="Google Shape;249;p24"/>
          <p:cNvGrpSpPr/>
          <p:nvPr/>
        </p:nvGrpSpPr>
        <p:grpSpPr>
          <a:xfrm>
            <a:off x="6787819" y="1407046"/>
            <a:ext cx="4365740" cy="4224434"/>
            <a:chOff x="0" y="0"/>
            <a:chExt cx="4365740" cy="4224434"/>
          </a:xfrm>
        </p:grpSpPr>
        <p:sp>
          <p:nvSpPr>
            <p:cNvPr id="250" name="Google Shape;250;p24"/>
            <p:cNvSpPr/>
            <p:nvPr/>
          </p:nvSpPr>
          <p:spPr>
            <a:xfrm>
              <a:off x="0" y="1642687"/>
              <a:ext cx="2581744" cy="2581747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251" name="Google Shape;251;p24"/>
            <p:cNvSpPr/>
            <p:nvPr/>
          </p:nvSpPr>
          <p:spPr>
            <a:xfrm>
              <a:off x="883166" y="0"/>
              <a:ext cx="2581745" cy="2581744"/>
            </a:xfrm>
            <a:prstGeom prst="ellipse">
              <a:avLst/>
            </a:prstGeom>
            <a:solidFill>
              <a:srgbClr val="E0666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252" name="Google Shape;252;p24"/>
            <p:cNvSpPr/>
            <p:nvPr/>
          </p:nvSpPr>
          <p:spPr>
            <a:xfrm>
              <a:off x="1783996" y="1642687"/>
              <a:ext cx="2581744" cy="2581747"/>
            </a:xfrm>
            <a:prstGeom prst="ellipse">
              <a:avLst/>
            </a:prstGeom>
            <a:solidFill>
              <a:srgbClr val="93C47D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800" u="none" cap="none" strike="noStrike">
                <a:solidFill>
                  <a:srgbClr val="000000"/>
                </a:solidFill>
              </a:endParaRPr>
            </a:p>
          </p:txBody>
        </p:sp>
        <p:sp>
          <p:nvSpPr>
            <p:cNvPr id="253" name="Google Shape;253;p24"/>
            <p:cNvSpPr txBox="1"/>
            <p:nvPr/>
          </p:nvSpPr>
          <p:spPr>
            <a:xfrm>
              <a:off x="1286425" y="1049840"/>
              <a:ext cx="1775100" cy="43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rial"/>
                <a:buNone/>
              </a:pPr>
              <a:r>
                <a:rPr b="1" lang="en-US" sz="2800">
                  <a:solidFill>
                    <a:srgbClr val="FFFFFF"/>
                  </a:solidFill>
                </a:rPr>
                <a:t>iTerm2</a:t>
              </a:r>
              <a:endParaRPr b="1" sz="1800"/>
            </a:p>
          </p:txBody>
        </p:sp>
        <p:sp>
          <p:nvSpPr>
            <p:cNvPr id="254" name="Google Shape;254;p24"/>
            <p:cNvSpPr txBox="1"/>
            <p:nvPr/>
          </p:nvSpPr>
          <p:spPr>
            <a:xfrm>
              <a:off x="1980837" y="524793"/>
              <a:ext cx="383504" cy="5480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Arial"/>
                <a:buNone/>
              </a:pPr>
              <a:r>
                <a:rPr b="1" i="0" lang="en-US" sz="3600" u="none" cap="none" strike="noStrike">
                  <a:solidFill>
                    <a:srgbClr val="FFFFFF"/>
                  </a:solidFill>
                </a:rPr>
                <a:t>1</a:t>
              </a:r>
              <a:endParaRPr b="1" sz="1800"/>
            </a:p>
          </p:txBody>
        </p:sp>
        <p:sp>
          <p:nvSpPr>
            <p:cNvPr id="255" name="Google Shape;255;p24"/>
            <p:cNvSpPr txBox="1"/>
            <p:nvPr/>
          </p:nvSpPr>
          <p:spPr>
            <a:xfrm>
              <a:off x="2240060" y="2978286"/>
              <a:ext cx="1669500" cy="43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rial"/>
                <a:buNone/>
              </a:pPr>
              <a:r>
                <a:rPr b="1" lang="en-US" sz="2800">
                  <a:solidFill>
                    <a:srgbClr val="FFFFFF"/>
                  </a:solidFill>
                </a:rPr>
                <a:t>Zsh</a:t>
              </a:r>
              <a:endParaRPr b="1" sz="1800"/>
            </a:p>
          </p:txBody>
        </p:sp>
        <p:sp>
          <p:nvSpPr>
            <p:cNvPr id="256" name="Google Shape;256;p24"/>
            <p:cNvSpPr txBox="1"/>
            <p:nvPr/>
          </p:nvSpPr>
          <p:spPr>
            <a:xfrm>
              <a:off x="2882243" y="2443727"/>
              <a:ext cx="383504" cy="5480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Arial"/>
                <a:buNone/>
              </a:pPr>
              <a:r>
                <a:rPr b="1" i="0" lang="en-US" sz="3600" u="none" cap="none" strike="noStrike">
                  <a:solidFill>
                    <a:srgbClr val="FFFFFF"/>
                  </a:solidFill>
                </a:rPr>
                <a:t>2</a:t>
              </a:r>
              <a:endParaRPr b="1" sz="1800"/>
            </a:p>
          </p:txBody>
        </p:sp>
        <p:sp>
          <p:nvSpPr>
            <p:cNvPr id="257" name="Google Shape;257;p24"/>
            <p:cNvSpPr txBox="1"/>
            <p:nvPr/>
          </p:nvSpPr>
          <p:spPr>
            <a:xfrm>
              <a:off x="340117" y="2978287"/>
              <a:ext cx="1671300" cy="43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rial"/>
                <a:buNone/>
              </a:pPr>
              <a:r>
                <a:rPr b="1" lang="en-US" sz="2800">
                  <a:solidFill>
                    <a:srgbClr val="FFFFFF"/>
                  </a:solidFill>
                </a:rPr>
                <a:t>Antigen</a:t>
              </a:r>
              <a:endParaRPr b="1" sz="1800"/>
            </a:p>
          </p:txBody>
        </p:sp>
        <p:sp>
          <p:nvSpPr>
            <p:cNvPr id="258" name="Google Shape;258;p24"/>
            <p:cNvSpPr txBox="1"/>
            <p:nvPr/>
          </p:nvSpPr>
          <p:spPr>
            <a:xfrm>
              <a:off x="904939" y="2443729"/>
              <a:ext cx="383504" cy="5480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Arial"/>
                <a:buNone/>
              </a:pPr>
              <a:r>
                <a:rPr b="1" i="0" lang="en-US" sz="3600" u="none" cap="none" strike="noStrike">
                  <a:solidFill>
                    <a:srgbClr val="FFFFFF"/>
                  </a:solidFill>
                </a:rPr>
                <a:t>3</a:t>
              </a:r>
              <a:endParaRPr b="1" sz="1800"/>
            </a:p>
          </p:txBody>
        </p:sp>
      </p:grpSp>
      <p:sp>
        <p:nvSpPr>
          <p:cNvPr id="259" name="Google Shape;259;p24"/>
          <p:cNvSpPr/>
          <p:nvPr/>
        </p:nvSpPr>
        <p:spPr>
          <a:xfrm>
            <a:off x="1377625" y="980100"/>
            <a:ext cx="5188482" cy="2724624"/>
          </a:xfrm>
          <a:prstGeom prst="irregularSeal2">
            <a:avLst/>
          </a:prstGeom>
          <a:solidFill>
            <a:srgbClr val="CC4125"/>
          </a:solidFill>
          <a:ln cap="flat" cmpd="sng" w="1524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</a:rPr>
              <a:t>提高工作效率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260" name="Google Shape;260;p24"/>
          <p:cNvSpPr/>
          <p:nvPr/>
        </p:nvSpPr>
        <p:spPr>
          <a:xfrm>
            <a:off x="591875" y="3842825"/>
            <a:ext cx="3866616" cy="2724624"/>
          </a:xfrm>
          <a:prstGeom prst="irregularSeal1">
            <a:avLst/>
          </a:prstGeom>
          <a:solidFill>
            <a:srgbClr val="FFFFFF"/>
          </a:solidFill>
          <a:ln cap="flat" cmpd="sng" w="152400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C4125"/>
                </a:solidFill>
              </a:rPr>
              <a:t>快速更换设备</a:t>
            </a:r>
            <a:endParaRPr b="1" sz="2400">
              <a:solidFill>
                <a:srgbClr val="CC4125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5"/>
          <p:cNvSpPr txBox="1"/>
          <p:nvPr/>
        </p:nvSpPr>
        <p:spPr>
          <a:xfrm>
            <a:off x="4084320" y="6406785"/>
            <a:ext cx="40233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/>
          </a:p>
        </p:txBody>
      </p:sp>
      <p:sp>
        <p:nvSpPr>
          <p:cNvPr id="266" name="Google Shape;266;p25"/>
          <p:cNvSpPr txBox="1"/>
          <p:nvPr>
            <p:ph type="title"/>
          </p:nvPr>
        </p:nvSpPr>
        <p:spPr>
          <a:xfrm>
            <a:off x="736600" y="76200"/>
            <a:ext cx="10744500" cy="5805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68550" spcFirstLastPara="1" rIns="68550" wrap="square" tIns="685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/>
              <a:t>Final</a:t>
            </a:r>
            <a:endParaRPr/>
          </a:p>
        </p:txBody>
      </p:sp>
      <p:sp>
        <p:nvSpPr>
          <p:cNvPr id="267" name="Google Shape;267;p25"/>
          <p:cNvSpPr txBox="1"/>
          <p:nvPr>
            <p:ph idx="12" type="sldNum"/>
          </p:nvPr>
        </p:nvSpPr>
        <p:spPr>
          <a:xfrm>
            <a:off x="11721216" y="6406785"/>
            <a:ext cx="2736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</a:rPr>
              <a:t>‹#›</a:t>
            </a:fld>
            <a:endParaRPr/>
          </a:p>
        </p:txBody>
      </p:sp>
      <p:sp>
        <p:nvSpPr>
          <p:cNvPr id="268" name="Google Shape;268;p25"/>
          <p:cNvSpPr txBox="1"/>
          <p:nvPr/>
        </p:nvSpPr>
        <p:spPr>
          <a:xfrm>
            <a:off x="1264150" y="1405725"/>
            <a:ext cx="5824800" cy="24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0">
                <a:latin typeface="Comic Sans MS"/>
                <a:ea typeface="Comic Sans MS"/>
                <a:cs typeface="Comic Sans MS"/>
                <a:sym typeface="Comic Sans MS"/>
              </a:rPr>
              <a:t>Thanks</a:t>
            </a:r>
            <a:endParaRPr sz="13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69" name="Google Shape;26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8800" y="1979375"/>
            <a:ext cx="3661250" cy="366125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5"/>
          <p:cNvSpPr txBox="1"/>
          <p:nvPr/>
        </p:nvSpPr>
        <p:spPr>
          <a:xfrm>
            <a:off x="536625" y="5277125"/>
            <a:ext cx="6181800" cy="10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External Links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2400"/>
              <a:buChar char="-"/>
            </a:pPr>
            <a:r>
              <a:rPr lang="en-US" sz="2400" u="sng">
                <a:solidFill>
                  <a:srgbClr val="6D9EEB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本地开发环境配置指引</a:t>
            </a:r>
            <a:endParaRPr sz="2400">
              <a:solidFill>
                <a:srgbClr val="6D9EEB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/>
        </p:nvSpPr>
        <p:spPr>
          <a:xfrm>
            <a:off x="4084320" y="6406785"/>
            <a:ext cx="40233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/>
          </a:p>
        </p:txBody>
      </p:sp>
      <p:sp>
        <p:nvSpPr>
          <p:cNvPr id="63" name="Google Shape;63;p9"/>
          <p:cNvSpPr txBox="1"/>
          <p:nvPr>
            <p:ph type="title"/>
          </p:nvPr>
        </p:nvSpPr>
        <p:spPr>
          <a:xfrm>
            <a:off x="736600" y="63500"/>
            <a:ext cx="10744500" cy="5805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68550" spcFirstLastPara="1" rIns="68550" wrap="square" tIns="685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/>
              <a:t>前言</a:t>
            </a:r>
            <a:endParaRPr/>
          </a:p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11805974" y="6406785"/>
            <a:ext cx="1890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</a:rPr>
              <a:t>‹#›</a:t>
            </a:fld>
            <a:endParaRPr/>
          </a:p>
        </p:txBody>
      </p:sp>
      <p:pic>
        <p:nvPicPr>
          <p:cNvPr id="65" name="Google Shape;6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350" y="1188875"/>
            <a:ext cx="2305050" cy="247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2200" y="1188875"/>
            <a:ext cx="2133600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86775" y="63500"/>
            <a:ext cx="3308200" cy="330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5250" y="3804400"/>
            <a:ext cx="11887201" cy="1698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8834" y="814550"/>
            <a:ext cx="7279965" cy="566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72649" y="1577700"/>
            <a:ext cx="6506299" cy="509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/>
        </p:nvSpPr>
        <p:spPr>
          <a:xfrm>
            <a:off x="4084320" y="6406785"/>
            <a:ext cx="4023360" cy="264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/>
          </a:p>
        </p:txBody>
      </p:sp>
      <p:sp>
        <p:nvSpPr>
          <p:cNvPr id="76" name="Google Shape;76;p10"/>
          <p:cNvSpPr txBox="1"/>
          <p:nvPr>
            <p:ph type="title"/>
          </p:nvPr>
        </p:nvSpPr>
        <p:spPr>
          <a:xfrm>
            <a:off x="736600" y="76200"/>
            <a:ext cx="10744493" cy="580578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68550" spcFirstLastPara="1" rIns="68550" wrap="square" tIns="685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/>
              <a:t>目录</a:t>
            </a:r>
            <a:endParaRPr/>
          </a:p>
        </p:txBody>
      </p:sp>
      <p:sp>
        <p:nvSpPr>
          <p:cNvPr id="77" name="Google Shape;77;p10"/>
          <p:cNvSpPr txBox="1"/>
          <p:nvPr>
            <p:ph idx="1" type="body"/>
          </p:nvPr>
        </p:nvSpPr>
        <p:spPr>
          <a:xfrm>
            <a:off x="3552497" y="1342052"/>
            <a:ext cx="7928596" cy="977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安装工具</a:t>
            </a:r>
            <a:endParaRPr sz="2400"/>
          </a:p>
        </p:txBody>
      </p:sp>
      <p:sp>
        <p:nvSpPr>
          <p:cNvPr id="78" name="Google Shape;78;p10"/>
          <p:cNvSpPr txBox="1"/>
          <p:nvPr/>
        </p:nvSpPr>
        <p:spPr>
          <a:xfrm>
            <a:off x="3598217" y="2992071"/>
            <a:ext cx="7837156" cy="977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iTerm 2</a:t>
            </a:r>
            <a:r>
              <a:rPr b="1" lang="en-US" sz="2400">
                <a:solidFill>
                  <a:srgbClr val="CC4125"/>
                </a:solidFill>
              </a:rPr>
              <a:t> ？？？</a:t>
            </a:r>
            <a:endParaRPr b="1" sz="2400">
              <a:solidFill>
                <a:srgbClr val="CC4125"/>
              </a:solidFill>
            </a:endParaRPr>
          </a:p>
          <a:p>
            <a:pPr indent="457200" lvl="0" marL="1371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     Shell </a:t>
            </a:r>
            <a:r>
              <a:rPr b="1" lang="en-US" sz="2400">
                <a:solidFill>
                  <a:srgbClr val="CC4125"/>
                </a:solidFill>
              </a:rPr>
              <a:t>？？？</a:t>
            </a:r>
            <a:endParaRPr b="1" sz="2400">
              <a:solidFill>
                <a:srgbClr val="CC4125"/>
              </a:solidFill>
            </a:endParaRPr>
          </a:p>
          <a:p>
            <a:pPr indent="457200" lvl="0" marL="3657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Antigen </a:t>
            </a:r>
            <a:r>
              <a:rPr b="1" lang="en-US" sz="2400">
                <a:solidFill>
                  <a:srgbClr val="CC4125"/>
                </a:solidFill>
              </a:rPr>
              <a:t>？？？</a:t>
            </a:r>
            <a:endParaRPr b="1" sz="2400">
              <a:solidFill>
                <a:srgbClr val="CC4125"/>
              </a:solidFill>
            </a:endParaRPr>
          </a:p>
        </p:txBody>
      </p:sp>
      <p:sp>
        <p:nvSpPr>
          <p:cNvPr id="79" name="Google Shape;79;p10"/>
          <p:cNvSpPr txBox="1"/>
          <p:nvPr/>
        </p:nvSpPr>
        <p:spPr>
          <a:xfrm>
            <a:off x="3598217" y="4642089"/>
            <a:ext cx="7837156" cy="977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node.js 管理</a:t>
            </a:r>
            <a:endParaRPr sz="2400"/>
          </a:p>
        </p:txBody>
      </p:sp>
      <p:grpSp>
        <p:nvGrpSpPr>
          <p:cNvPr id="80" name="Google Shape;80;p10"/>
          <p:cNvGrpSpPr/>
          <p:nvPr/>
        </p:nvGrpSpPr>
        <p:grpSpPr>
          <a:xfrm>
            <a:off x="710905" y="1342052"/>
            <a:ext cx="2493046" cy="977332"/>
            <a:chOff x="-1" y="0"/>
            <a:chExt cx="2493044" cy="977330"/>
          </a:xfrm>
        </p:grpSpPr>
        <p:sp>
          <p:nvSpPr>
            <p:cNvPr id="81" name="Google Shape;81;p10"/>
            <p:cNvSpPr/>
            <p:nvPr/>
          </p:nvSpPr>
          <p:spPr>
            <a:xfrm>
              <a:off x="-1" y="0"/>
              <a:ext cx="2493044" cy="977330"/>
            </a:xfrm>
            <a:prstGeom prst="rect">
              <a:avLst/>
            </a:prstGeom>
            <a:solidFill>
              <a:srgbClr val="EE4D2D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0"/>
            <p:cNvSpPr txBox="1"/>
            <p:nvPr/>
          </p:nvSpPr>
          <p:spPr>
            <a:xfrm>
              <a:off x="45719" y="313334"/>
              <a:ext cx="2401604" cy="350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lang="en-US" sz="3000">
                  <a:solidFill>
                    <a:srgbClr val="FFFFFF"/>
                  </a:solidFill>
                </a:rPr>
                <a:t>Homebrew</a:t>
              </a:r>
              <a:endParaRPr sz="3300"/>
            </a:p>
          </p:txBody>
        </p:sp>
      </p:grpSp>
      <p:grpSp>
        <p:nvGrpSpPr>
          <p:cNvPr id="83" name="Google Shape;83;p10"/>
          <p:cNvGrpSpPr/>
          <p:nvPr/>
        </p:nvGrpSpPr>
        <p:grpSpPr>
          <a:xfrm>
            <a:off x="710905" y="2992071"/>
            <a:ext cx="2493046" cy="977332"/>
            <a:chOff x="-1" y="0"/>
            <a:chExt cx="2493044" cy="977330"/>
          </a:xfrm>
        </p:grpSpPr>
        <p:sp>
          <p:nvSpPr>
            <p:cNvPr id="84" name="Google Shape;84;p10"/>
            <p:cNvSpPr/>
            <p:nvPr/>
          </p:nvSpPr>
          <p:spPr>
            <a:xfrm>
              <a:off x="-1" y="0"/>
              <a:ext cx="2493044" cy="977330"/>
            </a:xfrm>
            <a:prstGeom prst="rect">
              <a:avLst/>
            </a:prstGeom>
            <a:solidFill>
              <a:srgbClr val="EE4D2D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0"/>
            <p:cNvSpPr txBox="1"/>
            <p:nvPr/>
          </p:nvSpPr>
          <p:spPr>
            <a:xfrm>
              <a:off x="45719" y="179984"/>
              <a:ext cx="2401604" cy="6173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lang="en-US" sz="3000">
                  <a:solidFill>
                    <a:srgbClr val="FFFFFF"/>
                  </a:solidFill>
                </a:rPr>
                <a:t>Antigen</a:t>
              </a:r>
              <a:endParaRPr sz="3000"/>
            </a:p>
          </p:txBody>
        </p:sp>
      </p:grpSp>
      <p:grpSp>
        <p:nvGrpSpPr>
          <p:cNvPr id="86" name="Google Shape;86;p10"/>
          <p:cNvGrpSpPr/>
          <p:nvPr/>
        </p:nvGrpSpPr>
        <p:grpSpPr>
          <a:xfrm>
            <a:off x="710905" y="4642089"/>
            <a:ext cx="2493046" cy="977332"/>
            <a:chOff x="-1" y="0"/>
            <a:chExt cx="2493044" cy="977330"/>
          </a:xfrm>
        </p:grpSpPr>
        <p:sp>
          <p:nvSpPr>
            <p:cNvPr id="87" name="Google Shape;87;p10"/>
            <p:cNvSpPr/>
            <p:nvPr/>
          </p:nvSpPr>
          <p:spPr>
            <a:xfrm>
              <a:off x="-1" y="0"/>
              <a:ext cx="2493044" cy="977330"/>
            </a:xfrm>
            <a:prstGeom prst="rect">
              <a:avLst/>
            </a:prstGeom>
            <a:solidFill>
              <a:srgbClr val="EE4D2D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0"/>
            <p:cNvSpPr txBox="1"/>
            <p:nvPr/>
          </p:nvSpPr>
          <p:spPr>
            <a:xfrm>
              <a:off x="45719" y="179984"/>
              <a:ext cx="2401604" cy="6173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lang="en-US" sz="3000">
                  <a:solidFill>
                    <a:srgbClr val="FFFFFF"/>
                  </a:solidFill>
                </a:rPr>
                <a:t>zsh-nvm</a:t>
              </a:r>
              <a:endParaRPr sz="3000"/>
            </a:p>
          </p:txBody>
        </p:sp>
      </p:grp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11805974" y="6406785"/>
            <a:ext cx="188898" cy="264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"/>
          <p:cNvSpPr txBox="1"/>
          <p:nvPr/>
        </p:nvSpPr>
        <p:spPr>
          <a:xfrm>
            <a:off x="4084320" y="6406785"/>
            <a:ext cx="4023360" cy="264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/>
          </a:p>
        </p:txBody>
      </p:sp>
      <p:sp>
        <p:nvSpPr>
          <p:cNvPr id="95" name="Google Shape;95;p11"/>
          <p:cNvSpPr txBox="1"/>
          <p:nvPr>
            <p:ph type="title"/>
          </p:nvPr>
        </p:nvSpPr>
        <p:spPr>
          <a:xfrm>
            <a:off x="736600" y="63500"/>
            <a:ext cx="10744493" cy="580578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68550" spcFirstLastPara="1" rIns="68550" wrap="square" tIns="685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/>
              <a:t>Homebrew</a:t>
            </a:r>
            <a:endParaRPr/>
          </a:p>
        </p:txBody>
      </p:sp>
      <p:sp>
        <p:nvSpPr>
          <p:cNvPr id="96" name="Google Shape;96;p11"/>
          <p:cNvSpPr/>
          <p:nvPr/>
        </p:nvSpPr>
        <p:spPr>
          <a:xfrm>
            <a:off x="941350" y="1541724"/>
            <a:ext cx="5874600" cy="580500"/>
          </a:xfrm>
          <a:prstGeom prst="rect">
            <a:avLst/>
          </a:prstGeom>
          <a:solidFill>
            <a:srgbClr val="EE4D2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1"/>
          <p:cNvSpPr txBox="1"/>
          <p:nvPr/>
        </p:nvSpPr>
        <p:spPr>
          <a:xfrm>
            <a:off x="1339005" y="1588869"/>
            <a:ext cx="4152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98" name="Google Shape;98;p11"/>
          <p:cNvSpPr txBox="1"/>
          <p:nvPr/>
        </p:nvSpPr>
        <p:spPr>
          <a:xfrm>
            <a:off x="1990406" y="1566996"/>
            <a:ext cx="36765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3000">
                <a:solidFill>
                  <a:schemeClr val="lt1"/>
                </a:solidFill>
              </a:rPr>
              <a:t>Homebrew</a:t>
            </a:r>
            <a:endParaRPr/>
          </a:p>
        </p:txBody>
      </p:sp>
      <p:sp>
        <p:nvSpPr>
          <p:cNvPr id="99" name="Google Shape;99;p11"/>
          <p:cNvSpPr txBox="1"/>
          <p:nvPr>
            <p:ph idx="12" type="sldNum"/>
          </p:nvPr>
        </p:nvSpPr>
        <p:spPr>
          <a:xfrm>
            <a:off x="11805974" y="6406785"/>
            <a:ext cx="188898" cy="264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2"/>
          <p:cNvSpPr txBox="1"/>
          <p:nvPr/>
        </p:nvSpPr>
        <p:spPr>
          <a:xfrm>
            <a:off x="4084320" y="6406785"/>
            <a:ext cx="40233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/>
          </a:p>
        </p:txBody>
      </p:sp>
      <p:sp>
        <p:nvSpPr>
          <p:cNvPr id="105" name="Google Shape;105;p12"/>
          <p:cNvSpPr txBox="1"/>
          <p:nvPr>
            <p:ph type="title"/>
          </p:nvPr>
        </p:nvSpPr>
        <p:spPr>
          <a:xfrm>
            <a:off x="736600" y="63500"/>
            <a:ext cx="10744500" cy="5805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68550" spcFirstLastPara="1" rIns="68550" wrap="square" tIns="685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/>
              <a:t>Homebrew</a:t>
            </a:r>
            <a:endParaRPr/>
          </a:p>
        </p:txBody>
      </p:sp>
      <p:sp>
        <p:nvSpPr>
          <p:cNvPr id="106" name="Google Shape;106;p12"/>
          <p:cNvSpPr txBox="1"/>
          <p:nvPr>
            <p:ph idx="12" type="sldNum"/>
          </p:nvPr>
        </p:nvSpPr>
        <p:spPr>
          <a:xfrm>
            <a:off x="11805974" y="6406785"/>
            <a:ext cx="1890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</a:rPr>
              <a:t>‹#›</a:t>
            </a:fld>
            <a:endParaRPr/>
          </a:p>
        </p:txBody>
      </p:sp>
      <p:sp>
        <p:nvSpPr>
          <p:cNvPr id="107" name="Google Shape;107;p12"/>
          <p:cNvSpPr txBox="1"/>
          <p:nvPr/>
        </p:nvSpPr>
        <p:spPr>
          <a:xfrm>
            <a:off x="898925" y="1290400"/>
            <a:ext cx="10424700" cy="54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软件包管理工具～～App Store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一条简单的指令就能实现软件的 </a:t>
            </a:r>
            <a:r>
              <a:rPr b="1" lang="en-US" sz="3600">
                <a:solidFill>
                  <a:srgbClr val="CC4125"/>
                </a:solidFill>
              </a:rPr>
              <a:t>安装</a:t>
            </a:r>
            <a:r>
              <a:rPr lang="en-US" sz="3600"/>
              <a:t>、</a:t>
            </a:r>
            <a:r>
              <a:rPr b="1" lang="en-US" sz="3600">
                <a:solidFill>
                  <a:srgbClr val="CC4125"/>
                </a:solidFill>
              </a:rPr>
              <a:t>卸载</a:t>
            </a:r>
            <a:r>
              <a:rPr lang="en-US" sz="3600"/>
              <a:t>、</a:t>
            </a:r>
            <a:r>
              <a:rPr b="1" lang="en-US" sz="3600">
                <a:solidFill>
                  <a:srgbClr val="CC4125"/>
                </a:solidFill>
              </a:rPr>
              <a:t>更新</a:t>
            </a:r>
            <a:endParaRPr b="1" sz="3600">
              <a:solidFill>
                <a:srgbClr val="CC412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                            go、tig、yarn、node、python、docker、……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更多介绍和使用参考 👉 </a:t>
            </a:r>
            <a:r>
              <a:rPr lang="en-US" sz="2400" u="sng">
                <a:solidFill>
                  <a:schemeClr val="hlink"/>
                </a:solidFill>
                <a:hlinkClick r:id="rId3"/>
              </a:rPr>
              <a:t>00.Homebrew 介绍与指引</a:t>
            </a:r>
            <a:endParaRPr sz="2400"/>
          </a:p>
        </p:txBody>
      </p:sp>
      <p:pic>
        <p:nvPicPr>
          <p:cNvPr id="108" name="Google Shape;108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27725" y="1454488"/>
            <a:ext cx="466725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60775" y="692500"/>
            <a:ext cx="69342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0325" y="3874213"/>
            <a:ext cx="5257800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07850" y="3855175"/>
            <a:ext cx="4686300" cy="704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12"/>
          <p:cNvCxnSpPr/>
          <p:nvPr/>
        </p:nvCxnSpPr>
        <p:spPr>
          <a:xfrm flipH="1" rot="10800000">
            <a:off x="5814075" y="1449825"/>
            <a:ext cx="1449900" cy="913500"/>
          </a:xfrm>
          <a:prstGeom prst="straightConnector1">
            <a:avLst/>
          </a:prstGeom>
          <a:noFill/>
          <a:ln cap="flat" cmpd="sng" w="76200">
            <a:solidFill>
              <a:srgbClr val="CC412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2"/>
          <p:cNvCxnSpPr>
            <a:endCxn id="110" idx="0"/>
          </p:cNvCxnSpPr>
          <p:nvPr/>
        </p:nvCxnSpPr>
        <p:spPr>
          <a:xfrm flipH="1">
            <a:off x="3109225" y="3073813"/>
            <a:ext cx="3980700" cy="800400"/>
          </a:xfrm>
          <a:prstGeom prst="straightConnector1">
            <a:avLst/>
          </a:prstGeom>
          <a:noFill/>
          <a:ln cap="flat" cmpd="sng" w="76200">
            <a:solidFill>
              <a:srgbClr val="CC412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2"/>
          <p:cNvCxnSpPr>
            <a:endCxn id="111" idx="0"/>
          </p:cNvCxnSpPr>
          <p:nvPr/>
        </p:nvCxnSpPr>
        <p:spPr>
          <a:xfrm>
            <a:off x="8568800" y="3001375"/>
            <a:ext cx="982200" cy="853800"/>
          </a:xfrm>
          <a:prstGeom prst="straightConnector1">
            <a:avLst/>
          </a:prstGeom>
          <a:noFill/>
          <a:ln cap="flat" cmpd="sng" w="76200">
            <a:solidFill>
              <a:srgbClr val="CC4125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"/>
          <p:cNvSpPr txBox="1"/>
          <p:nvPr/>
        </p:nvSpPr>
        <p:spPr>
          <a:xfrm>
            <a:off x="4084320" y="6406785"/>
            <a:ext cx="40233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/>
          </a:p>
        </p:txBody>
      </p:sp>
      <p:sp>
        <p:nvSpPr>
          <p:cNvPr id="120" name="Google Shape;120;p13"/>
          <p:cNvSpPr txBox="1"/>
          <p:nvPr>
            <p:ph type="title"/>
          </p:nvPr>
        </p:nvSpPr>
        <p:spPr>
          <a:xfrm>
            <a:off x="736600" y="63500"/>
            <a:ext cx="10744500" cy="5805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68550" spcFirstLastPara="1" rIns="68550" wrap="square" tIns="685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/>
              <a:t>Antigen</a:t>
            </a:r>
            <a:endParaRPr/>
          </a:p>
        </p:txBody>
      </p:sp>
      <p:sp>
        <p:nvSpPr>
          <p:cNvPr id="121" name="Google Shape;121;p13"/>
          <p:cNvSpPr/>
          <p:nvPr/>
        </p:nvSpPr>
        <p:spPr>
          <a:xfrm>
            <a:off x="941350" y="1541724"/>
            <a:ext cx="5874600" cy="580500"/>
          </a:xfrm>
          <a:prstGeom prst="rect">
            <a:avLst/>
          </a:prstGeom>
          <a:solidFill>
            <a:srgbClr val="EE4D2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3"/>
          <p:cNvSpPr txBox="1"/>
          <p:nvPr/>
        </p:nvSpPr>
        <p:spPr>
          <a:xfrm>
            <a:off x="1338997" y="1588875"/>
            <a:ext cx="6513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FFFFFF"/>
                </a:solidFill>
              </a:rPr>
              <a:t>2</a:t>
            </a:r>
            <a:endParaRPr/>
          </a:p>
        </p:txBody>
      </p:sp>
      <p:sp>
        <p:nvSpPr>
          <p:cNvPr id="123" name="Google Shape;123;p13"/>
          <p:cNvSpPr txBox="1"/>
          <p:nvPr/>
        </p:nvSpPr>
        <p:spPr>
          <a:xfrm>
            <a:off x="1990406" y="1566996"/>
            <a:ext cx="36765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3000">
                <a:solidFill>
                  <a:schemeClr val="lt1"/>
                </a:solidFill>
              </a:rPr>
              <a:t>Antigen</a:t>
            </a:r>
            <a:endParaRPr/>
          </a:p>
        </p:txBody>
      </p:sp>
      <p:sp>
        <p:nvSpPr>
          <p:cNvPr id="124" name="Google Shape;124;p13"/>
          <p:cNvSpPr txBox="1"/>
          <p:nvPr>
            <p:ph idx="12" type="sldNum"/>
          </p:nvPr>
        </p:nvSpPr>
        <p:spPr>
          <a:xfrm>
            <a:off x="11805974" y="6406785"/>
            <a:ext cx="1890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</a:rPr>
              <a:t>‹#›</a:t>
            </a:fld>
            <a:endParaRPr/>
          </a:p>
        </p:txBody>
      </p:sp>
      <p:sp>
        <p:nvSpPr>
          <p:cNvPr id="125" name="Google Shape;125;p13"/>
          <p:cNvSpPr/>
          <p:nvPr/>
        </p:nvSpPr>
        <p:spPr>
          <a:xfrm>
            <a:off x="3684550" y="2456124"/>
            <a:ext cx="5874600" cy="580500"/>
          </a:xfrm>
          <a:prstGeom prst="rect">
            <a:avLst/>
          </a:prstGeom>
          <a:solidFill>
            <a:srgbClr val="EE4D2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3"/>
          <p:cNvSpPr txBox="1"/>
          <p:nvPr/>
        </p:nvSpPr>
        <p:spPr>
          <a:xfrm>
            <a:off x="4082194" y="2503275"/>
            <a:ext cx="8766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FFFFFF"/>
                </a:solidFill>
              </a:rPr>
              <a:t>2.1</a:t>
            </a:r>
            <a:endParaRPr/>
          </a:p>
        </p:txBody>
      </p:sp>
      <p:sp>
        <p:nvSpPr>
          <p:cNvPr id="127" name="Google Shape;127;p13"/>
          <p:cNvSpPr txBox="1"/>
          <p:nvPr/>
        </p:nvSpPr>
        <p:spPr>
          <a:xfrm>
            <a:off x="4733606" y="2481396"/>
            <a:ext cx="36765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3000">
                <a:solidFill>
                  <a:schemeClr val="lt1"/>
                </a:solidFill>
              </a:rPr>
              <a:t>终端</a:t>
            </a:r>
            <a:endParaRPr/>
          </a:p>
        </p:txBody>
      </p:sp>
      <p:sp>
        <p:nvSpPr>
          <p:cNvPr id="128" name="Google Shape;128;p13"/>
          <p:cNvSpPr/>
          <p:nvPr/>
        </p:nvSpPr>
        <p:spPr>
          <a:xfrm>
            <a:off x="3684550" y="3522924"/>
            <a:ext cx="5874600" cy="580500"/>
          </a:xfrm>
          <a:prstGeom prst="rect">
            <a:avLst/>
          </a:prstGeom>
          <a:solidFill>
            <a:srgbClr val="EE4D2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3"/>
          <p:cNvSpPr txBox="1"/>
          <p:nvPr/>
        </p:nvSpPr>
        <p:spPr>
          <a:xfrm>
            <a:off x="4082192" y="3570075"/>
            <a:ext cx="10938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FFFFFF"/>
                </a:solidFill>
              </a:rPr>
              <a:t>2.</a:t>
            </a:r>
            <a:r>
              <a:rPr b="1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30" name="Google Shape;130;p13"/>
          <p:cNvSpPr txBox="1"/>
          <p:nvPr/>
        </p:nvSpPr>
        <p:spPr>
          <a:xfrm>
            <a:off x="4733606" y="3548196"/>
            <a:ext cx="36765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3000">
                <a:solidFill>
                  <a:schemeClr val="lt1"/>
                </a:solidFill>
              </a:rPr>
              <a:t>Shell </a:t>
            </a:r>
            <a:endParaRPr/>
          </a:p>
        </p:txBody>
      </p:sp>
      <p:sp>
        <p:nvSpPr>
          <p:cNvPr id="131" name="Google Shape;131;p13"/>
          <p:cNvSpPr/>
          <p:nvPr/>
        </p:nvSpPr>
        <p:spPr>
          <a:xfrm>
            <a:off x="3684550" y="4513524"/>
            <a:ext cx="5874600" cy="580500"/>
          </a:xfrm>
          <a:prstGeom prst="rect">
            <a:avLst/>
          </a:prstGeom>
          <a:solidFill>
            <a:srgbClr val="EE4D2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3"/>
          <p:cNvSpPr txBox="1"/>
          <p:nvPr/>
        </p:nvSpPr>
        <p:spPr>
          <a:xfrm>
            <a:off x="4082192" y="4560675"/>
            <a:ext cx="10938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FFFFFF"/>
                </a:solidFill>
              </a:rPr>
              <a:t>2.3</a:t>
            </a:r>
            <a:endParaRPr/>
          </a:p>
        </p:txBody>
      </p:sp>
      <p:sp>
        <p:nvSpPr>
          <p:cNvPr id="133" name="Google Shape;133;p13"/>
          <p:cNvSpPr txBox="1"/>
          <p:nvPr/>
        </p:nvSpPr>
        <p:spPr>
          <a:xfrm>
            <a:off x="4733606" y="4538796"/>
            <a:ext cx="36765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3000">
                <a:solidFill>
                  <a:schemeClr val="lt1"/>
                </a:solidFill>
              </a:rPr>
              <a:t>Zsh 插件管理器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 txBox="1"/>
          <p:nvPr/>
        </p:nvSpPr>
        <p:spPr>
          <a:xfrm>
            <a:off x="4084320" y="6406785"/>
            <a:ext cx="4023360" cy="264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/>
          </a:p>
        </p:txBody>
      </p:sp>
      <p:sp>
        <p:nvSpPr>
          <p:cNvPr id="139" name="Google Shape;139;p14"/>
          <p:cNvSpPr txBox="1"/>
          <p:nvPr>
            <p:ph type="title"/>
          </p:nvPr>
        </p:nvSpPr>
        <p:spPr>
          <a:xfrm>
            <a:off x="736600" y="63500"/>
            <a:ext cx="10744493" cy="580578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68550" spcFirstLastPara="1" rIns="68550" wrap="square" tIns="685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/>
              <a:t>Antigen——终端</a:t>
            </a:r>
            <a:endParaRPr/>
          </a:p>
        </p:txBody>
      </p:sp>
      <p:sp>
        <p:nvSpPr>
          <p:cNvPr id="140" name="Google Shape;140;p14"/>
          <p:cNvSpPr txBox="1"/>
          <p:nvPr>
            <p:ph idx="12" type="sldNum"/>
          </p:nvPr>
        </p:nvSpPr>
        <p:spPr>
          <a:xfrm>
            <a:off x="11805974" y="6406785"/>
            <a:ext cx="188898" cy="264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</a:rPr>
              <a:t>‹#›</a:t>
            </a:fld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875" y="970966"/>
            <a:ext cx="4724126" cy="35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4"/>
          <p:cNvSpPr txBox="1"/>
          <p:nvPr/>
        </p:nvSpPr>
        <p:spPr>
          <a:xfrm>
            <a:off x="340875" y="4840950"/>
            <a:ext cx="4985400" cy="17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以前：</a:t>
            </a:r>
            <a:endParaRPr sz="2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一种硬件，一种输入输出设备，用于和计算机交换信息。</a:t>
            </a:r>
            <a:endParaRPr sz="2400"/>
          </a:p>
        </p:txBody>
      </p:sp>
      <p:sp>
        <p:nvSpPr>
          <p:cNvPr id="143" name="Google Shape;143;p14"/>
          <p:cNvSpPr txBox="1"/>
          <p:nvPr/>
        </p:nvSpPr>
        <p:spPr>
          <a:xfrm>
            <a:off x="5625600" y="970975"/>
            <a:ext cx="6180300" cy="50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现在</a:t>
            </a:r>
            <a:r>
              <a:rPr lang="en-US" sz="2400"/>
              <a:t>：</a:t>
            </a:r>
            <a:endParaRPr sz="2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使用软件终端和计算机进行交互信息</a:t>
            </a:r>
            <a:endParaRPr sz="2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100">
                <a:solidFill>
                  <a:srgbClr val="CC4125"/>
                </a:solidFill>
              </a:rPr>
              <a:t>终端模拟器 (Terminal Emulator)</a:t>
            </a:r>
            <a:endParaRPr b="1" sz="3100">
              <a:solidFill>
                <a:srgbClr val="CC412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工作：</a:t>
            </a:r>
            <a:endParaRPr sz="2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用户通过终端输入命令，</a:t>
            </a:r>
            <a:endParaRPr sz="2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终端将命令传入计算机，</a:t>
            </a:r>
            <a:endParaRPr sz="2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执行后把结果输入到终端上显示，</a:t>
            </a:r>
            <a:endParaRPr sz="2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其本身并不提供运算处理功能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100">
              <a:solidFill>
                <a:srgbClr val="CC4125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/>
        </p:nvSpPr>
        <p:spPr>
          <a:xfrm>
            <a:off x="4084320" y="6406785"/>
            <a:ext cx="40233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/>
          </a:p>
        </p:txBody>
      </p:sp>
      <p:sp>
        <p:nvSpPr>
          <p:cNvPr id="149" name="Google Shape;149;p15"/>
          <p:cNvSpPr txBox="1"/>
          <p:nvPr>
            <p:ph type="title"/>
          </p:nvPr>
        </p:nvSpPr>
        <p:spPr>
          <a:xfrm>
            <a:off x="736600" y="63500"/>
            <a:ext cx="10744500" cy="5805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68550" spcFirstLastPara="1" rIns="68550" wrap="square" tIns="685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/>
              <a:t>Antigen——终端</a:t>
            </a:r>
            <a:endParaRPr/>
          </a:p>
        </p:txBody>
      </p:sp>
      <p:sp>
        <p:nvSpPr>
          <p:cNvPr id="150" name="Google Shape;150;p15"/>
          <p:cNvSpPr txBox="1"/>
          <p:nvPr>
            <p:ph idx="12" type="sldNum"/>
          </p:nvPr>
        </p:nvSpPr>
        <p:spPr>
          <a:xfrm>
            <a:off x="11805974" y="6406785"/>
            <a:ext cx="1890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</a:rPr>
              <a:t>‹#›</a:t>
            </a:fld>
            <a:endParaRPr/>
          </a:p>
        </p:txBody>
      </p:sp>
      <p:sp>
        <p:nvSpPr>
          <p:cNvPr id="151" name="Google Shape;151;p15"/>
          <p:cNvSpPr txBox="1"/>
          <p:nvPr/>
        </p:nvSpPr>
        <p:spPr>
          <a:xfrm>
            <a:off x="297375" y="3695525"/>
            <a:ext cx="4724100" cy="17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macOS：</a:t>
            </a:r>
            <a:endParaRPr sz="2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Terminal、iTerm2</a:t>
            </a:r>
            <a:endParaRPr sz="2400"/>
          </a:p>
        </p:txBody>
      </p:sp>
      <p:pic>
        <p:nvPicPr>
          <p:cNvPr id="152" name="Google Shape;15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900" y="781900"/>
            <a:ext cx="2305050" cy="247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1350" y="781900"/>
            <a:ext cx="2133600" cy="226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5"/>
          <p:cNvSpPr txBox="1"/>
          <p:nvPr/>
        </p:nvSpPr>
        <p:spPr>
          <a:xfrm>
            <a:off x="5863875" y="1037275"/>
            <a:ext cx="5880300" cy="55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区别</a:t>
            </a:r>
            <a:r>
              <a:rPr lang="en-US" sz="2400"/>
              <a:t>：</a:t>
            </a:r>
            <a:endParaRPr sz="2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1、i</a:t>
            </a:r>
            <a:r>
              <a:rPr lang="en-US" sz="2400"/>
              <a:t>Term2 支持真彩色</a:t>
            </a:r>
            <a:endParaRPr sz="2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2、iTerm2 支持上下、左右分屏，随意拖动</a:t>
            </a:r>
            <a:endParaRPr sz="2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3、iTerm2 的搜索能突出显示找到的所有单词</a:t>
            </a:r>
            <a:endParaRPr sz="2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4、iTerm2 迭代周期快</a:t>
            </a:r>
            <a:endParaRPr sz="2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5、iTerm2 可以通过 brew upgrade 指令快速更新</a:t>
            </a:r>
            <a:endParaRPr sz="2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……   </a:t>
            </a:r>
            <a:r>
              <a:rPr lang="en-US" sz="2400" u="sng">
                <a:solidFill>
                  <a:schemeClr val="hlink"/>
                </a:solidFill>
                <a:hlinkClick r:id="rId5"/>
              </a:rPr>
              <a:t>Features - iTerm2</a:t>
            </a:r>
            <a:endParaRPr sz="24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"/>
          <p:cNvSpPr txBox="1"/>
          <p:nvPr/>
        </p:nvSpPr>
        <p:spPr>
          <a:xfrm>
            <a:off x="4084320" y="6406785"/>
            <a:ext cx="40233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/>
          </a:p>
        </p:txBody>
      </p:sp>
      <p:sp>
        <p:nvSpPr>
          <p:cNvPr id="160" name="Google Shape;160;p16"/>
          <p:cNvSpPr txBox="1"/>
          <p:nvPr>
            <p:ph type="title"/>
          </p:nvPr>
        </p:nvSpPr>
        <p:spPr>
          <a:xfrm>
            <a:off x="736600" y="63500"/>
            <a:ext cx="10744500" cy="5805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50" lIns="68550" spcFirstLastPara="1" rIns="68550" wrap="square" tIns="685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/>
              <a:t>Antigen——</a:t>
            </a:r>
            <a:r>
              <a:rPr lang="en-US"/>
              <a:t>终端</a:t>
            </a:r>
            <a:endParaRPr/>
          </a:p>
        </p:txBody>
      </p:sp>
      <p:sp>
        <p:nvSpPr>
          <p:cNvPr id="161" name="Google Shape;161;p16"/>
          <p:cNvSpPr txBox="1"/>
          <p:nvPr>
            <p:ph idx="12" type="sldNum"/>
          </p:nvPr>
        </p:nvSpPr>
        <p:spPr>
          <a:xfrm>
            <a:off x="11805974" y="6406785"/>
            <a:ext cx="189000" cy="2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</a:rPr>
              <a:t>‹#›</a:t>
            </a:fld>
            <a:endParaRPr/>
          </a:p>
        </p:txBody>
      </p:sp>
      <p:sp>
        <p:nvSpPr>
          <p:cNvPr id="162" name="Google Shape;162;p16"/>
          <p:cNvSpPr txBox="1"/>
          <p:nvPr/>
        </p:nvSpPr>
        <p:spPr>
          <a:xfrm>
            <a:off x="456850" y="998725"/>
            <a:ext cx="11024400" cy="54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安装：「 </a:t>
            </a:r>
            <a:r>
              <a:rPr b="1" lang="en-US" sz="3300">
                <a:solidFill>
                  <a:srgbClr val="CC4125"/>
                </a:solidFill>
              </a:rPr>
              <a:t>brew cask install iterm2</a:t>
            </a:r>
            <a:r>
              <a:rPr lang="en-US" sz="2400"/>
              <a:t> 」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改配色： iTerm2 —〉Preferences —〉Profiles —〉Color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 		    Session </a:t>
            </a:r>
            <a:r>
              <a:rPr lang="en-US" sz="2400">
                <a:solidFill>
                  <a:schemeClr val="dk1"/>
                </a:solidFill>
              </a:rPr>
              <a:t>—〉Edit Session —〉Color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改背景：iTerm2 —〉Preferences —〉Profiles —〉Window —〉Transparency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 		   Session —〉Edit Session —〉Window —〉Transparency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更多介绍和使用参考 👉 </a:t>
            </a:r>
            <a:r>
              <a:rPr lang="en-US" sz="2400" u="sng">
                <a:solidFill>
                  <a:schemeClr val="hlink"/>
                </a:solidFill>
                <a:hlinkClick r:id="rId3"/>
              </a:rPr>
              <a:t>01.Antigen 介绍与指引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