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0" r:id="rId9"/>
    <p:sldId id="261" r:id="rId10"/>
    <p:sldId id="266" r:id="rId11"/>
    <p:sldId id="267" r:id="rId12"/>
    <p:sldId id="270" r:id="rId13"/>
    <p:sldId id="263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29A7-B839-4A58-87D7-464C6AB1BDE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AC57-68B4-4F0C-9773-BF1487EC27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imagesearch.com/2021/04/19/face-detection-with-dlib-hog-and-cn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lib.net/files/shape_predictor_5_face_landmarks.dat.bz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11910828 安广言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11910903 刘通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11912222 吴子彧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3373120"/>
            <a:ext cx="5367020" cy="3001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a threshold to measure the distance between face feature vectors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threshold = 0.5</a:t>
            </a:r>
            <a:endParaRPr lang="en-US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0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3373120"/>
            <a:ext cx="5367020" cy="3018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a threshold to measure the distance between face feature vectors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threshold = 0.25</a:t>
            </a:r>
            <a:endParaRPr lang="en-US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629-8EF2-ED6E-78F5-09843BA0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74B9-95C3-13E0-78ED-2DA605F6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on Jetson Nano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A4743-79A1-A333-2896-15EE921E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11" y="1178087"/>
            <a:ext cx="7791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991" y="2243088"/>
            <a:ext cx="4800017" cy="237182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Three basic steps: 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lvl="1"/>
            <a:r>
              <a:rPr lang="en-US" b="1" dirty="0">
                <a:solidFill>
                  <a:srgbClr val="212121"/>
                </a:solidFill>
                <a:latin typeface="+mj-lt"/>
              </a:rPr>
              <a:t>Face Detection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 localization of the human faces in a particular image</a:t>
            </a: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lvl="1"/>
            <a:r>
              <a:rPr lang="en-US" b="1" dirty="0">
                <a:solidFill>
                  <a:srgbClr val="212121"/>
                </a:solidFill>
                <a:latin typeface="+mj-lt"/>
              </a:rPr>
              <a:t>Feature Extraction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extract the features of the face images detected</a:t>
            </a: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lvl="1"/>
            <a:r>
              <a:rPr lang="en-US" b="1" dirty="0">
                <a:solidFill>
                  <a:srgbClr val="212121"/>
                </a:solidFill>
                <a:latin typeface="+mj-lt"/>
              </a:rPr>
              <a:t>Face Recognition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considers the features extracted from the background during the feature extraction step and compares it with known faces stored in a specific database</a:t>
            </a:r>
            <a:endParaRPr lang="en-US" b="1" dirty="0">
              <a:solidFill>
                <a:srgbClr val="21212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2098" y="5988734"/>
            <a:ext cx="543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222222"/>
                </a:solidFill>
                <a:effectLst/>
                <a:latin typeface="+mj-lt"/>
              </a:rPr>
              <a:t>Kortli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, Y.,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+mj-lt"/>
              </a:rPr>
              <a:t>Jridi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, M., Al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+mj-lt"/>
              </a:rPr>
              <a:t>Falou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, A., &amp;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+mj-lt"/>
              </a:rPr>
              <a:t>Atri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, M. (2020). Face recognition systems: A survey. Sensors, 20(2), 342.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1180" cy="4351338"/>
          </a:xfrm>
        </p:spPr>
        <p:txBody>
          <a:bodyPr/>
          <a:lstStyle/>
          <a:p>
            <a:r>
              <a:rPr lang="en-US" dirty="0"/>
              <a:t>Classical Approach:</a:t>
            </a:r>
          </a:p>
          <a:p>
            <a:pPr lvl="1"/>
            <a:r>
              <a:rPr lang="en-US" dirty="0"/>
              <a:t>Holistic Methods</a:t>
            </a:r>
          </a:p>
          <a:p>
            <a:pPr lvl="1"/>
            <a:r>
              <a:rPr lang="en-US" dirty="0"/>
              <a:t>Local Feature Based Methods</a:t>
            </a:r>
          </a:p>
          <a:p>
            <a:pPr lvl="1"/>
            <a:r>
              <a:rPr lang="en-US" dirty="0"/>
              <a:t>Hybrid Models</a:t>
            </a:r>
          </a:p>
          <a:p>
            <a:pPr lvl="1"/>
            <a:endParaRPr lang="en-US" dirty="0"/>
          </a:p>
          <a:p>
            <a:r>
              <a:rPr lang="en-US" dirty="0"/>
              <a:t>Modern Approaches</a:t>
            </a:r>
          </a:p>
          <a:p>
            <a:pPr lvl="1"/>
            <a:r>
              <a:rPr lang="en-US" dirty="0"/>
              <a:t>Deep Learning Based</a:t>
            </a:r>
          </a:p>
          <a:p>
            <a:pPr lvl="1"/>
            <a:r>
              <a:rPr lang="en-US" dirty="0"/>
              <a:t>Dictionary Learning Based</a:t>
            </a:r>
          </a:p>
          <a:p>
            <a:pPr lvl="1"/>
            <a:r>
              <a:rPr lang="en-US" dirty="0"/>
              <a:t>Fuzzy Logic Based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0310" y="4872240"/>
            <a:ext cx="4111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Ali, W., Tian, W., Din, S. U.,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+mj-lt"/>
              </a:rPr>
              <a:t>Iradukunda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, D., &amp; Khan, A. A. (2021). Classical and modern face recognition approaches: a complete review. Multimedia Tools and Applications, 80(3), 4825-4880.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EBA04-2503-379A-9D8B-9E83210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Attempts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79F8-C649-313F-8591-1E5DBB76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84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“Cascade Classifier” with trained weight as face detector to rectangle the face. And tune the hyper-parameters.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860130-EF22-5C54-CFCA-4E55695D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" y="3258765"/>
            <a:ext cx="4980551" cy="2838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095DB5-39DD-8913-B815-45B80217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09" y="3258765"/>
            <a:ext cx="5096411" cy="290181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42142E0-1350-1D88-905E-24379C85CBB2}"/>
              </a:ext>
            </a:extLst>
          </p:cNvPr>
          <p:cNvSpPr/>
          <p:nvPr/>
        </p:nvSpPr>
        <p:spPr>
          <a:xfrm>
            <a:off x="5622018" y="4678222"/>
            <a:ext cx="743712" cy="3134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EBA04-2503-379A-9D8B-9E83210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Attempts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79F8-C649-313F-8591-1E5DBB76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29" y="1556576"/>
            <a:ext cx="10760971" cy="95497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“LBPH Face Recognizer” of OpenCV as face recognizer, recognize the face rectangle with detector, then marked with name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176E6-C16F-696C-5F0B-3A548EBE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36" y="2645664"/>
            <a:ext cx="5028571" cy="37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84BB54-2205-FE39-D366-2303BA21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94" y="2645664"/>
            <a:ext cx="5266667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Deep Learning Based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Detect and locate face from input</a:t>
            </a:r>
          </a:p>
          <a:p>
            <a:pPr lvl="1"/>
            <a:r>
              <a:rPr lang="en-US" dirty="0"/>
              <a:t>Generate face landmarks</a:t>
            </a:r>
          </a:p>
          <a:p>
            <a:pPr lvl="1"/>
            <a:r>
              <a:rPr lang="en-US" dirty="0"/>
              <a:t>Produce feature vector</a:t>
            </a:r>
          </a:p>
          <a:p>
            <a:r>
              <a:rPr lang="en-US" dirty="0"/>
              <a:t>Backbone of our implementation:</a:t>
            </a:r>
          </a:p>
          <a:p>
            <a:pPr lvl="1"/>
            <a:r>
              <a:rPr lang="en-US" dirty="0">
                <a:hlinkClick r:id="rId2"/>
              </a:rPr>
              <a:t>OpenCV</a:t>
            </a:r>
            <a:r>
              <a:rPr lang="en-US" dirty="0"/>
              <a:t>:  A library mainly aimed at real-time computer vision.</a:t>
            </a:r>
          </a:p>
          <a:p>
            <a:pPr lvl="1"/>
            <a:r>
              <a:rPr lang="en-US" dirty="0">
                <a:hlinkClick r:id="rId3"/>
              </a:rPr>
              <a:t>Dlib</a:t>
            </a:r>
            <a:r>
              <a:rPr lang="en-US" dirty="0"/>
              <a:t>: A modern machine learning toolkit.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Face detection is a computer technology for human face identification.</a:t>
            </a:r>
          </a:p>
          <a:p>
            <a:endParaRPr lang="en-US" dirty="0"/>
          </a:p>
          <a:p>
            <a:r>
              <a:rPr lang="en-US" dirty="0"/>
              <a:t>Usually returns the bound box (</a:t>
            </a:r>
            <a:r>
              <a:rPr lang="en-US" dirty="0" err="1"/>
              <a:t>Bbox</a:t>
            </a:r>
            <a:r>
              <a:rPr lang="en-US" dirty="0"/>
              <a:t>) of human face in the input image.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59" y="849102"/>
            <a:ext cx="5857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11126" y="5288437"/>
            <a:ext cx="34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563C1"/>
                </a:solidFill>
                <a:hlinkClick r:id="rId3"/>
              </a:rPr>
              <a:t>Face detection with </a:t>
            </a:r>
            <a:r>
              <a:rPr lang="en-US" i="1" dirty="0" err="1">
                <a:solidFill>
                  <a:srgbClr val="0563C1"/>
                </a:solidFill>
                <a:hlinkClick r:id="rId3"/>
              </a:rPr>
              <a:t>dlib</a:t>
            </a:r>
            <a:r>
              <a:rPr lang="en-US" i="1" dirty="0">
                <a:solidFill>
                  <a:srgbClr val="0563C1"/>
                </a:solidFill>
                <a:hlinkClick r:id="rId3"/>
              </a:rPr>
              <a:t> (HOG and CNN) -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hlinkClick r:id="rId3"/>
              </a:rPr>
              <a:t>PyImageSearch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Face Landmark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Face landmark detection is a com-</a:t>
            </a:r>
            <a:r>
              <a:rPr lang="en-US" sz="2400" dirty="0" err="1"/>
              <a:t>puter</a:t>
            </a:r>
            <a:r>
              <a:rPr lang="en-US" sz="2400" dirty="0"/>
              <a:t> vision task that detect and track </a:t>
            </a:r>
            <a:r>
              <a:rPr lang="en-US" sz="2400" dirty="0" err="1"/>
              <a:t>keypoints</a:t>
            </a:r>
            <a:r>
              <a:rPr lang="en-US" sz="2400" dirty="0"/>
              <a:t> from a human face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In this project, we employed a </a:t>
            </a:r>
            <a:r>
              <a:rPr lang="en-US" sz="2400" dirty="0">
                <a:hlinkClick r:id="rId2"/>
              </a:rPr>
              <a:t>5-keypoint face landmark generation model</a:t>
            </a:r>
            <a:r>
              <a:rPr lang="en-US" sz="2400" dirty="0"/>
              <a:t>.</a:t>
            </a:r>
          </a:p>
        </p:txBody>
      </p:sp>
      <p:sp>
        <p:nvSpPr>
          <p:cNvPr id="1035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295905"/>
            <a:ext cx="4475531" cy="4262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a threshold to measure the distance between face feature vectors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threshold = 0.4</a:t>
            </a:r>
            <a:endParaRPr lang="en-US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35" y="3373120"/>
            <a:ext cx="5284470" cy="2955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670" y="3373120"/>
            <a:ext cx="5283835" cy="2983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1670" y="3373120"/>
            <a:ext cx="5292090" cy="2983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YwYzQ4NjYxMzQ2NzQ2NDM3NWJkNjA0OWVkMjYx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19,&quot;width&quot;:393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392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Cambria</vt:lpstr>
      <vt:lpstr>Times New Roman</vt:lpstr>
      <vt:lpstr>Office Theme</vt:lpstr>
      <vt:lpstr>Face Recognition</vt:lpstr>
      <vt:lpstr>Face Recognition System Overview</vt:lpstr>
      <vt:lpstr>Approaches</vt:lpstr>
      <vt:lpstr>Early Attempts</vt:lpstr>
      <vt:lpstr>Early Attempts</vt:lpstr>
      <vt:lpstr>Our Implementation</vt:lpstr>
      <vt:lpstr>Face Detection</vt:lpstr>
      <vt:lpstr>Face Landmark</vt:lpstr>
      <vt:lpstr>Experiment</vt:lpstr>
      <vt:lpstr>Experiment</vt:lpstr>
      <vt:lpstr>Experiment</vt:lpstr>
      <vt:lpstr>Experiment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An Guangyan</dc:creator>
  <cp:lastModifiedBy>刘 通</cp:lastModifiedBy>
  <cp:revision>6</cp:revision>
  <dcterms:created xsi:type="dcterms:W3CDTF">2022-06-17T16:20:00Z</dcterms:created>
  <dcterms:modified xsi:type="dcterms:W3CDTF">2023-02-13T13:34:21Z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5BA25C37300E4741A3B37468895F9938</vt:lpwstr>
  </property>
  <property fmtid="{D5CDD505-2E9C-101B-9397-08002B2CF9AE}" pid="3" name="KSOProductBuildVer">
    <vt:lpwstr>2052-11.1.0.11753</vt:lpwstr>
  </property>
</Properties>
</file>