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9" r:id="rId2"/>
    <p:sldId id="256" r:id="rId3"/>
    <p:sldId id="261" r:id="rId4"/>
    <p:sldId id="323" r:id="rId5"/>
    <p:sldId id="324" r:id="rId6"/>
    <p:sldId id="325" r:id="rId7"/>
    <p:sldId id="326" r:id="rId8"/>
    <p:sldId id="328" r:id="rId9"/>
    <p:sldId id="330" r:id="rId10"/>
    <p:sldId id="338" r:id="rId11"/>
    <p:sldId id="339" r:id="rId12"/>
    <p:sldId id="331" r:id="rId13"/>
    <p:sldId id="276" r:id="rId14"/>
    <p:sldId id="280" r:id="rId15"/>
    <p:sldId id="333" r:id="rId16"/>
    <p:sldId id="283" r:id="rId17"/>
    <p:sldId id="288" r:id="rId18"/>
    <p:sldId id="335" r:id="rId19"/>
    <p:sldId id="334" r:id="rId20"/>
    <p:sldId id="336" r:id="rId21"/>
    <p:sldId id="277" r:id="rId22"/>
    <p:sldId id="340" r:id="rId23"/>
    <p:sldId id="317" r:id="rId24"/>
    <p:sldId id="291" r:id="rId25"/>
    <p:sldId id="303" r:id="rId26"/>
    <p:sldId id="318" r:id="rId27"/>
    <p:sldId id="305" r:id="rId28"/>
    <p:sldId id="341" r:id="rId29"/>
    <p:sldId id="342" r:id="rId30"/>
    <p:sldId id="296" r:id="rId31"/>
    <p:sldId id="298" r:id="rId32"/>
    <p:sldId id="299" r:id="rId33"/>
    <p:sldId id="29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7454" autoAdjust="0"/>
  </p:normalViewPr>
  <p:slideViewPr>
    <p:cSldViewPr>
      <p:cViewPr varScale="1">
        <p:scale>
          <a:sx n="61" d="100"/>
          <a:sy n="61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0"/>
    </p:cViewPr>
  </p:sorterViewPr>
  <p:notesViewPr>
    <p:cSldViewPr>
      <p:cViewPr varScale="1">
        <p:scale>
          <a:sx n="52" d="100"/>
          <a:sy n="52" d="100"/>
        </p:scale>
        <p:origin x="-24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6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33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2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74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02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4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71E0B9-0A0F-4D22-865B-B9480857BCBC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7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6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2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6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7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2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6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24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7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craft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346944"/>
            <a:ext cx="8280920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熟练安装</a:t>
            </a:r>
            <a:r>
              <a:rPr lang="en-US" altLang="zh-CN" sz="2800" dirty="0"/>
              <a:t>Linux</a:t>
            </a:r>
            <a:r>
              <a:rPr lang="zh-CN" altLang="en-US" sz="2800" dirty="0"/>
              <a:t>操作系统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熟练管理文件、目录、磁盘和文件系统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熟练安装、管理应用程序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熟练管理用户、文件和目录</a:t>
            </a:r>
            <a:r>
              <a:rPr lang="en-US" altLang="zh-CN" sz="2800" dirty="0"/>
              <a:t>/</a:t>
            </a:r>
            <a:r>
              <a:rPr lang="zh-CN" altLang="en-US" sz="2800" dirty="0"/>
              <a:t>归属</a:t>
            </a:r>
            <a:endParaRPr lang="en-US" altLang="zh-CN" sz="2800" dirty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/>
              <a:t>熟练监控管理进程、设定计划</a:t>
            </a:r>
            <a:r>
              <a:rPr lang="zh-CN" altLang="en-US" sz="2800" dirty="0" smtClean="0"/>
              <a:t>任务</a:t>
            </a:r>
            <a:endParaRPr lang="en-US" altLang="zh-CN" sz="2800" dirty="0" smtClean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800" dirty="0" smtClean="0"/>
              <a:t>熟练编写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脚本</a:t>
            </a:r>
            <a:endParaRPr lang="en-US" altLang="zh-CN" sz="2800" dirty="0" smtClean="0"/>
          </a:p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800" dirty="0" smtClean="0"/>
              <a:t>Oracle</a:t>
            </a:r>
            <a:r>
              <a:rPr lang="zh-CN" altLang="en-US" sz="2800" dirty="0" smtClean="0"/>
              <a:t>的日常维护（安装、备份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还原、客户端）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844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CentOS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-Community Enterprise Operating System</a:t>
            </a:r>
          </a:p>
          <a:p>
            <a:pPr marL="0" indent="0">
              <a:buNone/>
            </a:pPr>
            <a:r>
              <a:rPr lang="en-US" altLang="zh-CN" dirty="0" err="1" smtClean="0"/>
              <a:t>RHEL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 Enterprise Linux</a:t>
            </a:r>
          </a:p>
          <a:p>
            <a:pPr marL="0" indent="0">
              <a:buNone/>
            </a:pPr>
            <a:r>
              <a:rPr lang="en-US" altLang="zh-CN" dirty="0" err="1" smtClean="0"/>
              <a:t>CentOS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是将</a:t>
            </a:r>
            <a:r>
              <a:rPr lang="en-US" altLang="zh-CN" dirty="0" err="1" smtClean="0"/>
              <a:t>RHEL</a:t>
            </a:r>
            <a:r>
              <a:rPr lang="zh-CN" altLang="en-US" dirty="0" smtClean="0"/>
              <a:t>发行版的源代码重新编译形成的二进制版本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源代码遵循</a:t>
            </a:r>
            <a:r>
              <a:rPr lang="en-US" altLang="zh-CN" dirty="0" smtClean="0"/>
              <a:t>GNU</a:t>
            </a:r>
            <a:r>
              <a:rPr lang="zh-CN" altLang="en-US" dirty="0" smtClean="0"/>
              <a:t>协议，所以从获得</a:t>
            </a:r>
            <a:r>
              <a:rPr lang="en-US" altLang="zh-CN" dirty="0" err="1" smtClean="0"/>
              <a:t>RHEL</a:t>
            </a:r>
            <a:r>
              <a:rPr lang="zh-CN" altLang="en-US" dirty="0" smtClean="0"/>
              <a:t>源代码编译成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是合法的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RHEL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CentOS</a:t>
            </a:r>
            <a:r>
              <a:rPr lang="zh-CN" altLang="en-US" dirty="0" smtClean="0"/>
              <a:t>可以得到</a:t>
            </a:r>
            <a:r>
              <a:rPr lang="en-US" altLang="zh-CN" dirty="0" err="1" smtClean="0"/>
              <a:t>RHEL</a:t>
            </a:r>
            <a:r>
              <a:rPr lang="zh-CN" altLang="en-US" dirty="0" smtClean="0"/>
              <a:t>的所有功能，甚至更好，但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并不向用户提供商业支持，因而不负有商业责任。</a:t>
            </a:r>
            <a:endParaRPr lang="en-US" altLang="zh-CN" dirty="0" smtClean="0"/>
          </a:p>
          <a:p>
            <a:r>
              <a:rPr lang="zh-CN" altLang="en-US" dirty="0" smtClean="0"/>
              <a:t>但如果是单纯的业务型企业，技术人体水平一般，建议选购</a:t>
            </a:r>
            <a:r>
              <a:rPr lang="en-US" altLang="zh-CN" dirty="0" err="1" smtClean="0"/>
              <a:t>RHEL</a:t>
            </a:r>
            <a:r>
              <a:rPr lang="zh-CN" altLang="en-US" dirty="0" smtClean="0"/>
              <a:t>并购买相应的服务，这样可以节省</a:t>
            </a:r>
            <a:r>
              <a:rPr lang="en-US" altLang="zh-CN" dirty="0" smtClean="0"/>
              <a:t>IT</a:t>
            </a:r>
            <a:r>
              <a:rPr lang="zh-CN" altLang="en-US" dirty="0" smtClean="0"/>
              <a:t>管理费用，并可得到专业服务</a:t>
            </a:r>
            <a:endParaRPr lang="en-US" altLang="zh-CN" dirty="0" smtClean="0"/>
          </a:p>
          <a:p>
            <a:r>
              <a:rPr lang="zh-CN" altLang="en-US" dirty="0" smtClean="0"/>
              <a:t>如果不需要官方的收费服务，技术人员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操作水平较高，可以选择</a:t>
            </a:r>
            <a:r>
              <a:rPr lang="en-US" altLang="zh-CN" dirty="0" err="1" smtClean="0"/>
              <a:t>CentOS</a:t>
            </a:r>
            <a:endParaRPr lang="en-US" altLang="zh-CN" dirty="0" smtClean="0"/>
          </a:p>
          <a:p>
            <a:r>
              <a:rPr lang="zh-CN" altLang="en-US" dirty="0" smtClean="0"/>
              <a:t>互联网</a:t>
            </a:r>
            <a:r>
              <a:rPr lang="en-US" altLang="zh-CN" dirty="0" smtClean="0"/>
              <a:t>IT</a:t>
            </a:r>
            <a:r>
              <a:rPr lang="zh-CN" altLang="en-US" dirty="0" smtClean="0"/>
              <a:t>企业基本选用</a:t>
            </a:r>
            <a:r>
              <a:rPr lang="en-US" altLang="zh-CN" dirty="0" err="1" smtClean="0"/>
              <a:t>CentOS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</a:t>
            </a:r>
            <a:r>
              <a:rPr lang="en-US" altLang="zh-CN" dirty="0" err="1" smtClean="0"/>
              <a:t>CentOS</a:t>
            </a:r>
            <a:r>
              <a:rPr lang="zh-CN" altLang="en-US" dirty="0" smtClean="0"/>
              <a:t>还是</a:t>
            </a:r>
            <a:r>
              <a:rPr lang="en-US" altLang="zh-CN" dirty="0" err="1" smtClean="0"/>
              <a:t>RHEL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3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1.1  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 smtClean="0"/>
              <a:t>发展史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1.2 </a:t>
            </a:r>
            <a:r>
              <a:rPr lang="zh-CN" altLang="en-US" dirty="0" smtClean="0">
                <a:solidFill>
                  <a:srgbClr val="FF0000"/>
                </a:solidFill>
              </a:rPr>
              <a:t>开</a:t>
            </a:r>
            <a:r>
              <a:rPr lang="zh-CN" altLang="en-US" dirty="0">
                <a:solidFill>
                  <a:srgbClr val="FF0000"/>
                </a:solidFill>
              </a:rPr>
              <a:t>源软件的</a:t>
            </a:r>
            <a:r>
              <a:rPr lang="zh-CN" altLang="en-US" dirty="0" smtClean="0">
                <a:solidFill>
                  <a:srgbClr val="FF0000"/>
                </a:solidFill>
              </a:rPr>
              <a:t>特点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1.3 Linux</a:t>
            </a:r>
            <a:r>
              <a:rPr lang="zh-CN" altLang="en-US" dirty="0" smtClean="0"/>
              <a:t>应用领域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1.4 </a:t>
            </a:r>
            <a:r>
              <a:rPr lang="zh-CN" altLang="en-US" dirty="0"/>
              <a:t>磁盘</a:t>
            </a:r>
            <a:r>
              <a:rPr lang="zh-CN" altLang="en-US" dirty="0" smtClean="0"/>
              <a:t>分区与分区类型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1.5 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1.6 </a:t>
            </a:r>
            <a:r>
              <a:rPr lang="zh-CN" altLang="en-US" dirty="0" smtClean="0"/>
              <a:t>远程登录</a:t>
            </a:r>
            <a:r>
              <a:rPr lang="zh-CN" altLang="en-US" dirty="0"/>
              <a:t>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13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开源软件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271501" cy="4320480"/>
          </a:xfrm>
        </p:spPr>
      </p:pic>
    </p:spTree>
    <p:extLst>
      <p:ext uri="{BB962C8B-B14F-4D97-AF65-F5344CB8AC3E}">
        <p14:creationId xmlns:p14="http://schemas.microsoft.com/office/powerpoint/2010/main" val="3867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所有的人均可使用的软件和源代码</a:t>
            </a:r>
            <a:endParaRPr lang="en-US" altLang="zh-CN" dirty="0" smtClean="0"/>
          </a:p>
          <a:p>
            <a:r>
              <a:rPr lang="zh-CN" altLang="en-US" dirty="0" smtClean="0"/>
              <a:t>使用的自由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绝大多数开源软件是免费的</a:t>
            </a:r>
            <a:endParaRPr lang="en-US" altLang="zh-CN" dirty="0" smtClean="0"/>
          </a:p>
          <a:p>
            <a:r>
              <a:rPr lang="zh-CN" altLang="en-US" dirty="0" smtClean="0"/>
              <a:t>研究的自由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可以获得软件源代码</a:t>
            </a:r>
            <a:endParaRPr lang="en-US" altLang="zh-CN" dirty="0" smtClean="0"/>
          </a:p>
          <a:p>
            <a:r>
              <a:rPr lang="zh-CN" altLang="en-US" dirty="0" smtClean="0"/>
              <a:t>散步及改良的自由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可以自由传播、改良甚至销售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1.1  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发展史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开</a:t>
            </a:r>
            <a:r>
              <a:rPr lang="zh-CN" altLang="en-US" dirty="0"/>
              <a:t>源软件的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1.3 Linux</a:t>
            </a:r>
            <a:r>
              <a:rPr lang="zh-CN" altLang="en-US" dirty="0" smtClean="0">
                <a:solidFill>
                  <a:srgbClr val="FF0000"/>
                </a:solidFill>
              </a:rPr>
              <a:t>应用领域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1.4 </a:t>
            </a:r>
            <a:r>
              <a:rPr lang="zh-CN" altLang="en-US" dirty="0"/>
              <a:t>磁盘</a:t>
            </a:r>
            <a:r>
              <a:rPr lang="zh-CN" altLang="en-US" dirty="0" smtClean="0"/>
              <a:t>分区与分区类型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1.5 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1.6 </a:t>
            </a:r>
            <a:r>
              <a:rPr lang="zh-CN" altLang="en-US" dirty="0" smtClean="0"/>
              <a:t>远程登录</a:t>
            </a:r>
            <a:r>
              <a:rPr lang="zh-CN" altLang="en-US" dirty="0"/>
              <a:t>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3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的服务器</a:t>
            </a:r>
            <a:endParaRPr lang="en-US" altLang="zh-CN" dirty="0" smtClean="0"/>
          </a:p>
          <a:p>
            <a:r>
              <a:rPr lang="zh-CN" altLang="en-US" dirty="0" smtClean="0"/>
              <a:t>嵌入式应用</a:t>
            </a:r>
            <a:endParaRPr lang="en-US" altLang="zh-CN" dirty="0" smtClean="0"/>
          </a:p>
          <a:p>
            <a:r>
              <a:rPr lang="zh-CN" altLang="en-US" dirty="0" smtClean="0"/>
              <a:t>电影娱乐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2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060848"/>
            <a:ext cx="8056563" cy="438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1196752"/>
            <a:ext cx="2790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4"/>
              </a:rPr>
              <a:t>https://www.netcraft.com/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904875"/>
            <a:ext cx="8599487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971550"/>
            <a:ext cx="8713787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6376392"/>
            <a:ext cx="5976664" cy="4816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河北师范大学软件学院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38213"/>
            <a:ext cx="7770813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2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0.webp (1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3"/>
            <a:ext cx="7128792" cy="519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1.1  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发展史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开</a:t>
            </a:r>
            <a:r>
              <a:rPr lang="zh-CN" altLang="en-US" dirty="0"/>
              <a:t>源软件的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1.3 Linux</a:t>
            </a:r>
            <a:r>
              <a:rPr lang="zh-CN" altLang="en-US" dirty="0" smtClean="0"/>
              <a:t>应用领域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1.4 </a:t>
            </a:r>
            <a:r>
              <a:rPr lang="zh-CN" altLang="en-US" dirty="0">
                <a:solidFill>
                  <a:srgbClr val="FF0000"/>
                </a:solidFill>
              </a:rPr>
              <a:t>磁盘</a:t>
            </a:r>
            <a:r>
              <a:rPr lang="zh-CN" altLang="en-US" dirty="0" smtClean="0">
                <a:solidFill>
                  <a:srgbClr val="FF0000"/>
                </a:solidFill>
              </a:rPr>
              <a:t>分区与分区类型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1.5 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1.6 </a:t>
            </a:r>
            <a:r>
              <a:rPr lang="zh-CN" altLang="en-US" dirty="0" smtClean="0"/>
              <a:t>远程登录</a:t>
            </a:r>
            <a:r>
              <a:rPr lang="zh-CN" altLang="en-US" dirty="0"/>
              <a:t>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7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12568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中将硬盘、分区等设备均表示为文件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28850" y="2885653"/>
            <a:ext cx="2919413" cy="727075"/>
          </a:xfrm>
          <a:prstGeom prst="rect">
            <a:avLst/>
          </a:prstGeom>
          <a:gradFill rotWithShape="1">
            <a:gsLst>
              <a:gs pos="0">
                <a:srgbClr val="B5FDFA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chemeClr val="tx2"/>
                </a:solidFill>
              </a:rPr>
              <a:t>/</a:t>
            </a:r>
            <a:r>
              <a:rPr lang="en-US" altLang="zh-CN" sz="4400" b="1" dirty="0" err="1" smtClean="0">
                <a:solidFill>
                  <a:schemeClr val="tx2"/>
                </a:solidFill>
              </a:rPr>
              <a:t>dev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/</a:t>
            </a:r>
            <a:r>
              <a:rPr lang="en-US" altLang="zh-CN" sz="4400" b="1" dirty="0">
                <a:solidFill>
                  <a:srgbClr val="FF0000"/>
                </a:solidFill>
              </a:rPr>
              <a:t>s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4400" b="1" dirty="0" smtClean="0">
                <a:solidFill>
                  <a:srgbClr val="0000FF"/>
                </a:solidFill>
              </a:rPr>
              <a:t>a1</a:t>
            </a:r>
            <a:endParaRPr lang="en-US" altLang="zh-CN" sz="4400" b="1" dirty="0">
              <a:solidFill>
                <a:schemeClr val="hlink"/>
              </a:solidFill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1468438" y="2171278"/>
            <a:ext cx="1808162" cy="646112"/>
          </a:xfrm>
          <a:prstGeom prst="wedgeRoundRectCallout">
            <a:avLst>
              <a:gd name="adj1" fmla="val 37356"/>
              <a:gd name="adj2" fmla="val 82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硬件设备文件所在的目录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779838" y="2099840"/>
            <a:ext cx="2232025" cy="720725"/>
          </a:xfrm>
          <a:prstGeom prst="wedgeRoundRectCallout">
            <a:avLst>
              <a:gd name="adj1" fmla="val -39759"/>
              <a:gd name="adj2" fmla="val 83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hd </a:t>
            </a:r>
            <a:r>
              <a:rPr lang="zh-CN" altLang="en-US" sz="1800" b="1">
                <a:ea typeface="楷体_GB2312" pitchFamily="49" charset="-122"/>
              </a:rPr>
              <a:t>表示</a:t>
            </a:r>
            <a:r>
              <a:rPr lang="en-US" altLang="zh-CN" sz="1800" b="1">
                <a:ea typeface="楷体_GB2312" pitchFamily="49" charset="-122"/>
              </a:rPr>
              <a:t>IDE</a:t>
            </a:r>
            <a:r>
              <a:rPr lang="zh-CN" altLang="en-US" sz="1800" b="1">
                <a:ea typeface="楷体_GB2312" pitchFamily="49" charset="-122"/>
              </a:rPr>
              <a:t>设备</a:t>
            </a:r>
            <a:br>
              <a:rPr lang="zh-CN" altLang="en-US" sz="1800" b="1">
                <a:ea typeface="楷体_GB2312" pitchFamily="49" charset="-122"/>
              </a:rPr>
            </a:b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sd </a:t>
            </a:r>
            <a:r>
              <a:rPr lang="zh-CN" altLang="en-US" sz="1800" b="1">
                <a:ea typeface="楷体_GB2312" pitchFamily="49" charset="-122"/>
              </a:rPr>
              <a:t>表示</a:t>
            </a:r>
            <a:r>
              <a:rPr lang="en-US" altLang="zh-CN" sz="1800" b="1">
                <a:ea typeface="楷体_GB2312" pitchFamily="49" charset="-122"/>
              </a:rPr>
              <a:t>SCSI</a:t>
            </a:r>
            <a:r>
              <a:rPr lang="zh-CN" altLang="en-US" sz="1800" b="1">
                <a:ea typeface="楷体_GB2312" pitchFamily="49" charset="-122"/>
              </a:rPr>
              <a:t>设备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2051050" y="3792115"/>
            <a:ext cx="2735263" cy="684213"/>
          </a:xfrm>
          <a:prstGeom prst="wedgeRoundRectCallout">
            <a:avLst>
              <a:gd name="adj1" fmla="val 40481"/>
              <a:gd name="adj2" fmla="val -8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硬盘的顺序号，以字母</a:t>
            </a:r>
            <a:r>
              <a:rPr lang="en-US" altLang="zh-CN" sz="1800" b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0000FF"/>
                </a:solidFill>
                <a:ea typeface="楷体_GB2312" pitchFamily="49" charset="-122"/>
              </a:rPr>
              <a:t>b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1800" b="1">
                <a:ea typeface="楷体_GB2312" pitchFamily="49" charset="-122"/>
              </a:rPr>
              <a:t>……</a:t>
            </a:r>
            <a:r>
              <a:rPr lang="zh-CN" altLang="en-US" sz="1800" b="1">
                <a:ea typeface="楷体_GB2312" pitchFamily="49" charset="-122"/>
              </a:rPr>
              <a:t>表示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860925" y="3792115"/>
            <a:ext cx="2735263" cy="684213"/>
          </a:xfrm>
          <a:prstGeom prst="wedgeRoundRectCallout">
            <a:avLst>
              <a:gd name="adj1" fmla="val -44602"/>
              <a:gd name="adj2" fmla="val -866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l"/>
            <a:r>
              <a:rPr lang="zh-CN" altLang="en-US" sz="1800" b="1">
                <a:ea typeface="楷体_GB2312" pitchFamily="49" charset="-122"/>
              </a:rPr>
              <a:t>分区的顺序号，以数字</a:t>
            </a:r>
            <a:r>
              <a:rPr lang="en-US" altLang="zh-CN" sz="1800" b="1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lang="zh-CN" altLang="en-US" sz="1800" b="1">
                <a:ea typeface="楷体_GB2312" pitchFamily="49" charset="-122"/>
              </a:rPr>
              <a:t>、</a:t>
            </a:r>
            <a:r>
              <a:rPr lang="en-US" altLang="zh-CN" sz="1800" b="1">
                <a:solidFill>
                  <a:schemeClr val="hlink"/>
                </a:solidFill>
                <a:ea typeface="楷体_GB2312" pitchFamily="49" charset="-122"/>
              </a:rPr>
              <a:t>3</a:t>
            </a:r>
            <a:r>
              <a:rPr lang="en-US" altLang="zh-CN" sz="1800" b="1">
                <a:ea typeface="楷体_GB2312" pitchFamily="49" charset="-122"/>
              </a:rPr>
              <a:t>……</a:t>
            </a:r>
            <a:r>
              <a:rPr lang="zh-CN" altLang="en-US" sz="1800" b="1">
                <a:ea typeface="楷体_GB2312" pitchFamily="49" charset="-122"/>
              </a:rPr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6252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主分区：最多只能有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扩展分区：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最多只能有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分区加扩展分区最多有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不能写入数据，只能包含逻辑分区</a:t>
            </a:r>
            <a:endParaRPr lang="en-US" altLang="zh-CN" dirty="0" smtClean="0"/>
          </a:p>
          <a:p>
            <a:r>
              <a:rPr lang="zh-CN" altLang="en-US" dirty="0"/>
              <a:t>逻辑分区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7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硬盘和分区的结构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03350" y="2312988"/>
            <a:ext cx="6480175" cy="1008062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4788" y="2386013"/>
            <a:ext cx="1295400" cy="863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3213" y="2386013"/>
            <a:ext cx="1295400" cy="863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11638" y="2386013"/>
            <a:ext cx="3600450" cy="863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83075" y="2457450"/>
            <a:ext cx="1223963" cy="720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51500" y="2457450"/>
            <a:ext cx="1223963" cy="720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1403350" y="1557338"/>
            <a:ext cx="1800225" cy="684212"/>
          </a:xfrm>
          <a:prstGeom prst="wedgeRoundRectCallout">
            <a:avLst>
              <a:gd name="adj1" fmla="val -40389"/>
              <a:gd name="adj2" fmla="val 82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1</a:t>
            </a:r>
            <a:r>
              <a:rPr lang="zh-CN" altLang="en-US" sz="1800" b="1" dirty="0">
                <a:ea typeface="楷体_GB2312" pitchFamily="49" charset="-122"/>
              </a:rPr>
              <a:t>个主分区 </a:t>
            </a:r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/sda1</a:t>
            </a:r>
            <a:endParaRPr lang="en-US" altLang="zh-CN" sz="1800" b="1" dirty="0">
              <a:ea typeface="楷体_GB2312" pitchFamily="49" charset="-122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476375" y="3429000"/>
            <a:ext cx="1657350" cy="684213"/>
          </a:xfrm>
          <a:prstGeom prst="wedgeRoundRectCallout">
            <a:avLst>
              <a:gd name="adj1" fmla="val 41477"/>
              <a:gd name="adj2" fmla="val -838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2</a:t>
            </a:r>
            <a:r>
              <a:rPr lang="zh-CN" altLang="en-US" sz="1800" b="1" dirty="0">
                <a:ea typeface="楷体_GB2312" pitchFamily="49" charset="-122"/>
              </a:rPr>
              <a:t>个主分区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/sda2</a:t>
            </a:r>
            <a:endParaRPr lang="en-US" altLang="zh-CN" sz="1800" b="1" dirty="0">
              <a:ea typeface="楷体_GB2312" pitchFamily="49" charset="-122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140200" y="3357563"/>
            <a:ext cx="1873250" cy="684212"/>
          </a:xfrm>
          <a:prstGeom prst="wedgeRoundRectCallout">
            <a:avLst>
              <a:gd name="adj1" fmla="val -39829"/>
              <a:gd name="adj2" fmla="val -86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1</a:t>
            </a:r>
            <a:r>
              <a:rPr lang="zh-CN" altLang="en-US" sz="1800" b="1" dirty="0">
                <a:ea typeface="楷体_GB2312" pitchFamily="49" charset="-122"/>
              </a:rPr>
              <a:t>个逻辑分区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</a:t>
            </a:r>
            <a:r>
              <a:rPr lang="en-US" altLang="zh-CN" sz="1800" b="1" dirty="0" smtClean="0">
                <a:solidFill>
                  <a:srgbClr val="FF0000"/>
                </a:solidFill>
                <a:ea typeface="楷体_GB2312" pitchFamily="49" charset="-122"/>
              </a:rPr>
              <a:t>5</a:t>
            </a:r>
            <a:endParaRPr lang="en-US" altLang="zh-CN" sz="1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156325" y="3357563"/>
            <a:ext cx="1871663" cy="684212"/>
          </a:xfrm>
          <a:prstGeom prst="wedgeRoundRectCallout">
            <a:avLst>
              <a:gd name="adj1" fmla="val -43722"/>
              <a:gd name="adj2" fmla="val -85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</a:t>
            </a:r>
            <a:r>
              <a:rPr lang="en-US" altLang="zh-CN" sz="1800" b="1" dirty="0">
                <a:ea typeface="楷体_GB2312" pitchFamily="49" charset="-122"/>
              </a:rPr>
              <a:t>2</a:t>
            </a:r>
            <a:r>
              <a:rPr lang="zh-CN" altLang="en-US" sz="1800" b="1" dirty="0">
                <a:ea typeface="楷体_GB2312" pitchFamily="49" charset="-122"/>
              </a:rPr>
              <a:t>个逻辑分区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/sda6</a:t>
            </a:r>
            <a:endParaRPr lang="en-US" altLang="zh-CN" sz="1800" b="1" dirty="0">
              <a:ea typeface="楷体_GB2312" pitchFamily="49" charset="-122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308850" y="1844675"/>
            <a:ext cx="1223963" cy="431800"/>
          </a:xfrm>
          <a:prstGeom prst="wedgeRoundRectCallout">
            <a:avLst>
              <a:gd name="adj1" fmla="val -37028"/>
              <a:gd name="adj2" fmla="val 8750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扩展分区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925888" y="1449388"/>
            <a:ext cx="2446337" cy="684212"/>
          </a:xfrm>
          <a:prstGeom prst="wedgeRoundRectCallout">
            <a:avLst>
              <a:gd name="adj1" fmla="val -39745"/>
              <a:gd name="adj2" fmla="val 85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800" b="1" dirty="0">
                <a:ea typeface="楷体_GB2312" pitchFamily="49" charset="-122"/>
              </a:rPr>
              <a:t>第一块</a:t>
            </a:r>
            <a:r>
              <a:rPr lang="en-US" altLang="zh-CN" sz="1800" b="1" dirty="0">
                <a:ea typeface="楷体_GB2312" pitchFamily="49" charset="-122"/>
              </a:rPr>
              <a:t>IDE</a:t>
            </a:r>
            <a:r>
              <a:rPr lang="zh-CN" altLang="en-US" sz="1800" b="1" dirty="0">
                <a:ea typeface="楷体_GB2312" pitchFamily="49" charset="-122"/>
              </a:rPr>
              <a:t>硬盘设备</a:t>
            </a:r>
          </a:p>
          <a:p>
            <a:r>
              <a:rPr lang="en-US" altLang="zh-CN" sz="1800" b="1" dirty="0">
                <a:ea typeface="楷体_GB2312" pitchFamily="49" charset="-122"/>
              </a:rPr>
              <a:t>/</a:t>
            </a:r>
            <a:r>
              <a:rPr lang="en-US" altLang="zh-CN" sz="1800" b="1" dirty="0" err="1" smtClean="0">
                <a:ea typeface="楷体_GB2312" pitchFamily="49" charset="-122"/>
              </a:rPr>
              <a:t>dev</a:t>
            </a:r>
            <a:r>
              <a:rPr lang="en-US" altLang="zh-CN" sz="1800" b="1" dirty="0" smtClean="0">
                <a:ea typeface="楷体_GB2312" pitchFamily="49" charset="-122"/>
              </a:rPr>
              <a:t>/</a:t>
            </a:r>
            <a:r>
              <a:rPr lang="en-US" altLang="zh-CN" b="1" dirty="0" err="1">
                <a:ea typeface="楷体_GB2312" pitchFamily="49" charset="-122"/>
              </a:rPr>
              <a:t>s</a:t>
            </a:r>
            <a:r>
              <a:rPr lang="en-US" altLang="zh-CN" sz="1800" b="1" dirty="0" err="1" smtClean="0">
                <a:ea typeface="楷体_GB2312" pitchFamily="49" charset="-122"/>
              </a:rPr>
              <a:t>da</a:t>
            </a:r>
            <a:endParaRPr lang="en-US" altLang="zh-CN" sz="1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中默认使用的文件系统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err="1"/>
              <a:t>XFS</a:t>
            </a:r>
            <a:r>
              <a:rPr lang="zh-CN" altLang="en-US" dirty="0"/>
              <a:t>是一个</a:t>
            </a:r>
            <a:r>
              <a:rPr lang="en-US" altLang="zh-CN" dirty="0"/>
              <a:t>64</a:t>
            </a:r>
            <a:r>
              <a:rPr lang="zh-CN" altLang="en-US" dirty="0"/>
              <a:t>位文件系统，最大支持</a:t>
            </a:r>
            <a:r>
              <a:rPr lang="en-US" altLang="zh-CN" dirty="0"/>
              <a:t>8EB</a:t>
            </a:r>
            <a:r>
              <a:rPr lang="zh-CN" altLang="en-US" dirty="0"/>
              <a:t>减</a:t>
            </a:r>
            <a:r>
              <a:rPr lang="en-US" altLang="zh-CN" dirty="0"/>
              <a:t>1</a:t>
            </a:r>
            <a:r>
              <a:rPr lang="zh-CN" altLang="en-US" dirty="0"/>
              <a:t>字节的单个文件系统，实际部署时取决于宿主操作系统的最大块限制。</a:t>
            </a:r>
            <a:endParaRPr lang="en-US" altLang="zh-CN" dirty="0"/>
          </a:p>
          <a:p>
            <a:pPr lvl="1"/>
            <a:r>
              <a:rPr lang="en-US" altLang="zh-CN" dirty="0" smtClean="0"/>
              <a:t>EXT4</a:t>
            </a:r>
            <a:r>
              <a:rPr lang="zh-CN" altLang="en-US" dirty="0" smtClean="0"/>
              <a:t>：</a:t>
            </a:r>
            <a:r>
              <a:rPr lang="zh-CN" altLang="en-US" dirty="0"/>
              <a:t>是</a:t>
            </a:r>
            <a:r>
              <a:rPr lang="en-US" altLang="zh-CN" dirty="0"/>
              <a:t>ext3</a:t>
            </a:r>
            <a:r>
              <a:rPr lang="zh-CN" altLang="en-US" dirty="0"/>
              <a:t>的升级版。</a:t>
            </a:r>
            <a:r>
              <a:rPr lang="en-US" altLang="zh-CN" dirty="0"/>
              <a:t>ext4</a:t>
            </a:r>
            <a:r>
              <a:rPr lang="zh-CN" altLang="en-US" dirty="0"/>
              <a:t>在性能、伸缩性和可靠性方面进行了大量改进</a:t>
            </a:r>
          </a:p>
          <a:p>
            <a:pPr lvl="1"/>
            <a:r>
              <a:rPr lang="en-US" altLang="zh-CN" dirty="0"/>
              <a:t>EXT3</a:t>
            </a:r>
            <a:r>
              <a:rPr lang="zh-CN" altLang="en-US" dirty="0"/>
              <a:t>， 第</a:t>
            </a:r>
            <a:r>
              <a:rPr lang="en-US" altLang="zh-CN" dirty="0"/>
              <a:t>3</a:t>
            </a:r>
            <a:r>
              <a:rPr lang="zh-CN" altLang="en-US" dirty="0"/>
              <a:t>代扩展（</a:t>
            </a:r>
            <a:r>
              <a:rPr lang="en-US" altLang="zh-CN" dirty="0"/>
              <a:t>Extended</a:t>
            </a:r>
            <a:r>
              <a:rPr lang="zh-CN" altLang="en-US" dirty="0"/>
              <a:t>）文件系统</a:t>
            </a:r>
          </a:p>
          <a:p>
            <a:r>
              <a:rPr lang="en-US" altLang="zh-CN" dirty="0" smtClean="0"/>
              <a:t>Linux</a:t>
            </a:r>
            <a:r>
              <a:rPr lang="zh-CN" altLang="en-US" dirty="0"/>
              <a:t>支持的其它文件系统类型</a:t>
            </a:r>
          </a:p>
          <a:p>
            <a:pPr lvl="1"/>
            <a:r>
              <a:rPr lang="en-US" altLang="zh-CN" dirty="0"/>
              <a:t>FAT16</a:t>
            </a:r>
            <a:r>
              <a:rPr lang="zh-CN" altLang="en-US" dirty="0"/>
              <a:t>、</a:t>
            </a:r>
            <a:r>
              <a:rPr lang="en-US" altLang="zh-CN" dirty="0"/>
              <a:t>FAT32</a:t>
            </a:r>
            <a:r>
              <a:rPr lang="zh-CN" altLang="en-US" dirty="0"/>
              <a:t>、</a:t>
            </a:r>
            <a:r>
              <a:rPr lang="en-US" altLang="zh-CN" dirty="0"/>
              <a:t>NTFS</a:t>
            </a:r>
          </a:p>
          <a:p>
            <a:pPr lvl="1"/>
            <a:r>
              <a:rPr lang="en-US" altLang="en-US" dirty="0" err="1">
                <a:solidFill>
                  <a:srgbClr val="FF0000"/>
                </a:solidFill>
                <a:ea typeface="华文新魏" pitchFamily="2" charset="-122"/>
              </a:rPr>
              <a:t>XFS</a:t>
            </a:r>
            <a:r>
              <a:rPr lang="en-US" altLang="en-US" dirty="0" err="1">
                <a:ea typeface="华文新魏" pitchFamily="2" charset="-122"/>
              </a:rPr>
              <a:t>、JFS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文件系统类型</a:t>
            </a:r>
          </a:p>
        </p:txBody>
      </p:sp>
    </p:spTree>
    <p:extLst>
      <p:ext uri="{BB962C8B-B14F-4D97-AF65-F5344CB8AC3E}">
        <p14:creationId xmlns:p14="http://schemas.microsoft.com/office/powerpoint/2010/main" val="2314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目录结构</a:t>
            </a:r>
          </a:p>
        </p:txBody>
      </p:sp>
      <p:sp>
        <p:nvSpPr>
          <p:cNvPr id="26628" name="Rectangle 23"/>
          <p:cNvSpPr>
            <a:spLocks noGrp="1" noChangeArrowheads="1"/>
          </p:cNvSpPr>
          <p:nvPr>
            <p:ph sz="quarter" idx="1"/>
          </p:nvPr>
        </p:nvSpPr>
        <p:spPr>
          <a:xfrm>
            <a:off x="457200" y="1160463"/>
            <a:ext cx="8229600" cy="1260475"/>
          </a:xfrm>
        </p:spPr>
        <p:txBody>
          <a:bodyPr/>
          <a:lstStyle/>
          <a:p>
            <a:pPr eaLnBrk="1" hangingPunct="1"/>
            <a:r>
              <a:rPr lang="zh-CN" altLang="en-US" smtClean="0"/>
              <a:t>树型目录结构</a:t>
            </a:r>
          </a:p>
          <a:p>
            <a:pPr lvl="1" eaLnBrk="1" hangingPunct="1"/>
            <a:r>
              <a:rPr lang="zh-CN" altLang="en-US" smtClean="0"/>
              <a:t>最顶层：根目录</a:t>
            </a:r>
          </a:p>
        </p:txBody>
      </p:sp>
      <p:grpSp>
        <p:nvGrpSpPr>
          <p:cNvPr id="26629" name="Group 69"/>
          <p:cNvGrpSpPr>
            <a:grpSpLocks/>
          </p:cNvGrpSpPr>
          <p:nvPr/>
        </p:nvGrpSpPr>
        <p:grpSpPr bwMode="auto">
          <a:xfrm>
            <a:off x="323850" y="2060575"/>
            <a:ext cx="8294688" cy="3349625"/>
            <a:chOff x="-23" y="1388"/>
            <a:chExt cx="5225" cy="2110"/>
          </a:xfrm>
        </p:grpSpPr>
        <p:sp>
          <p:nvSpPr>
            <p:cNvPr id="26630" name="Line 24"/>
            <p:cNvSpPr>
              <a:spLocks noChangeShapeType="1"/>
            </p:cNvSpPr>
            <p:nvPr/>
          </p:nvSpPr>
          <p:spPr bwMode="auto">
            <a:xfrm>
              <a:off x="424" y="2038"/>
              <a:ext cx="4761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1" name="Line 25"/>
            <p:cNvSpPr>
              <a:spLocks noChangeShapeType="1"/>
            </p:cNvSpPr>
            <p:nvPr/>
          </p:nvSpPr>
          <p:spPr bwMode="auto">
            <a:xfrm>
              <a:off x="416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2" name="Line 26"/>
            <p:cNvSpPr>
              <a:spLocks noChangeShapeType="1"/>
            </p:cNvSpPr>
            <p:nvPr/>
          </p:nvSpPr>
          <p:spPr bwMode="auto">
            <a:xfrm>
              <a:off x="84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3" name="Line 27"/>
            <p:cNvSpPr>
              <a:spLocks noChangeShapeType="1"/>
            </p:cNvSpPr>
            <p:nvPr/>
          </p:nvSpPr>
          <p:spPr bwMode="auto">
            <a:xfrm>
              <a:off x="125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4" name="Line 28"/>
            <p:cNvSpPr>
              <a:spLocks noChangeShapeType="1"/>
            </p:cNvSpPr>
            <p:nvPr/>
          </p:nvSpPr>
          <p:spPr bwMode="auto">
            <a:xfrm>
              <a:off x="168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5" name="Line 29"/>
            <p:cNvSpPr>
              <a:spLocks noChangeShapeType="1"/>
            </p:cNvSpPr>
            <p:nvPr/>
          </p:nvSpPr>
          <p:spPr bwMode="auto">
            <a:xfrm>
              <a:off x="2095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6" name="Line 30"/>
            <p:cNvSpPr>
              <a:spLocks noChangeShapeType="1"/>
            </p:cNvSpPr>
            <p:nvPr/>
          </p:nvSpPr>
          <p:spPr bwMode="auto">
            <a:xfrm>
              <a:off x="2520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7" name="Line 31"/>
            <p:cNvSpPr>
              <a:spLocks noChangeShapeType="1"/>
            </p:cNvSpPr>
            <p:nvPr/>
          </p:nvSpPr>
          <p:spPr bwMode="auto">
            <a:xfrm>
              <a:off x="2939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8" name="Line 32"/>
            <p:cNvSpPr>
              <a:spLocks noChangeShapeType="1"/>
            </p:cNvSpPr>
            <p:nvPr/>
          </p:nvSpPr>
          <p:spPr bwMode="auto">
            <a:xfrm>
              <a:off x="3364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39" name="Line 33"/>
            <p:cNvSpPr>
              <a:spLocks noChangeShapeType="1"/>
            </p:cNvSpPr>
            <p:nvPr/>
          </p:nvSpPr>
          <p:spPr bwMode="auto">
            <a:xfrm>
              <a:off x="3767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40" name="Line 34"/>
            <p:cNvSpPr>
              <a:spLocks noChangeShapeType="1"/>
            </p:cNvSpPr>
            <p:nvPr/>
          </p:nvSpPr>
          <p:spPr bwMode="auto">
            <a:xfrm>
              <a:off x="4192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41" name="Line 35"/>
            <p:cNvSpPr>
              <a:spLocks noChangeShapeType="1"/>
            </p:cNvSpPr>
            <p:nvPr/>
          </p:nvSpPr>
          <p:spPr bwMode="auto">
            <a:xfrm>
              <a:off x="4611" y="203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42" name="Rectangle 36"/>
            <p:cNvSpPr>
              <a:spLocks noChangeArrowheads="1"/>
            </p:cNvSpPr>
            <p:nvPr/>
          </p:nvSpPr>
          <p:spPr bwMode="auto">
            <a:xfrm>
              <a:off x="204" y="2327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/root</a:t>
              </a:r>
            </a:p>
          </p:txBody>
        </p:sp>
        <p:sp>
          <p:nvSpPr>
            <p:cNvPr id="26643" name="Rectangle 37"/>
            <p:cNvSpPr>
              <a:spLocks noChangeArrowheads="1"/>
            </p:cNvSpPr>
            <p:nvPr/>
          </p:nvSpPr>
          <p:spPr bwMode="auto">
            <a:xfrm>
              <a:off x="666" y="2327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/bin</a:t>
              </a:r>
            </a:p>
          </p:txBody>
        </p:sp>
        <p:sp>
          <p:nvSpPr>
            <p:cNvPr id="26644" name="Rectangle 38"/>
            <p:cNvSpPr>
              <a:spLocks noChangeArrowheads="1"/>
            </p:cNvSpPr>
            <p:nvPr/>
          </p:nvSpPr>
          <p:spPr bwMode="auto">
            <a:xfrm>
              <a:off x="1040" y="2327"/>
              <a:ext cx="4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/boot</a:t>
              </a:r>
            </a:p>
          </p:txBody>
        </p:sp>
        <p:sp>
          <p:nvSpPr>
            <p:cNvPr id="26645" name="Rectangle 39"/>
            <p:cNvSpPr>
              <a:spLocks noChangeArrowheads="1"/>
            </p:cNvSpPr>
            <p:nvPr/>
          </p:nvSpPr>
          <p:spPr bwMode="auto">
            <a:xfrm>
              <a:off x="1498" y="2327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/dev</a:t>
              </a:r>
            </a:p>
          </p:txBody>
        </p:sp>
        <p:sp>
          <p:nvSpPr>
            <p:cNvPr id="26646" name="Rectangle 40"/>
            <p:cNvSpPr>
              <a:spLocks noChangeArrowheads="1"/>
            </p:cNvSpPr>
            <p:nvPr/>
          </p:nvSpPr>
          <p:spPr bwMode="auto">
            <a:xfrm>
              <a:off x="1923" y="2327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/etc</a:t>
              </a:r>
            </a:p>
          </p:txBody>
        </p:sp>
        <p:sp>
          <p:nvSpPr>
            <p:cNvPr id="26647" name="Rectangle 41"/>
            <p:cNvSpPr>
              <a:spLocks noChangeArrowheads="1"/>
            </p:cNvSpPr>
            <p:nvPr/>
          </p:nvSpPr>
          <p:spPr bwMode="auto">
            <a:xfrm>
              <a:off x="2272" y="2327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/home</a:t>
              </a:r>
            </a:p>
          </p:txBody>
        </p:sp>
        <p:sp>
          <p:nvSpPr>
            <p:cNvPr id="26648" name="Rectangle 42"/>
            <p:cNvSpPr>
              <a:spLocks noChangeArrowheads="1"/>
            </p:cNvSpPr>
            <p:nvPr/>
          </p:nvSpPr>
          <p:spPr bwMode="auto">
            <a:xfrm>
              <a:off x="2767" y="2327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/var</a:t>
              </a:r>
            </a:p>
          </p:txBody>
        </p:sp>
        <p:sp>
          <p:nvSpPr>
            <p:cNvPr id="26649" name="Rectangle 43"/>
            <p:cNvSpPr>
              <a:spLocks noChangeArrowheads="1"/>
            </p:cNvSpPr>
            <p:nvPr/>
          </p:nvSpPr>
          <p:spPr bwMode="auto">
            <a:xfrm>
              <a:off x="3213" y="2327"/>
              <a:ext cx="3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/lib</a:t>
              </a:r>
            </a:p>
          </p:txBody>
        </p:sp>
        <p:sp>
          <p:nvSpPr>
            <p:cNvPr id="26650" name="Rectangle 44"/>
            <p:cNvSpPr>
              <a:spLocks noChangeArrowheads="1"/>
            </p:cNvSpPr>
            <p:nvPr/>
          </p:nvSpPr>
          <p:spPr bwMode="auto">
            <a:xfrm>
              <a:off x="3591" y="2327"/>
              <a:ext cx="3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/usr</a:t>
              </a:r>
            </a:p>
          </p:txBody>
        </p:sp>
        <p:sp>
          <p:nvSpPr>
            <p:cNvPr id="26651" name="Rectangle 45"/>
            <p:cNvSpPr>
              <a:spLocks noChangeArrowheads="1"/>
            </p:cNvSpPr>
            <p:nvPr/>
          </p:nvSpPr>
          <p:spPr bwMode="auto">
            <a:xfrm>
              <a:off x="3935" y="2327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/media</a:t>
              </a:r>
            </a:p>
          </p:txBody>
        </p:sp>
        <p:sp>
          <p:nvSpPr>
            <p:cNvPr id="26652" name="Rectangle 46"/>
            <p:cNvSpPr>
              <a:spLocks noChangeArrowheads="1"/>
            </p:cNvSpPr>
            <p:nvPr/>
          </p:nvSpPr>
          <p:spPr bwMode="auto">
            <a:xfrm>
              <a:off x="4417" y="2329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/tmp</a:t>
              </a:r>
            </a:p>
          </p:txBody>
        </p:sp>
        <p:sp>
          <p:nvSpPr>
            <p:cNvPr id="26653" name="Line 47"/>
            <p:cNvSpPr>
              <a:spLocks noChangeShapeType="1"/>
            </p:cNvSpPr>
            <p:nvPr/>
          </p:nvSpPr>
          <p:spPr bwMode="auto">
            <a:xfrm>
              <a:off x="2699" y="1679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4" name="Rectangle 48"/>
            <p:cNvSpPr>
              <a:spLocks noChangeArrowheads="1"/>
            </p:cNvSpPr>
            <p:nvPr/>
          </p:nvSpPr>
          <p:spPr bwMode="auto">
            <a:xfrm>
              <a:off x="2411" y="1388"/>
              <a:ext cx="5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zh-CN" altLang="en-US" sz="1600" b="1"/>
                <a:t>根目录 </a:t>
              </a:r>
              <a:r>
                <a:rPr lang="en-US" altLang="zh-CN" sz="1600" b="1"/>
                <a:t>/</a:t>
              </a:r>
            </a:p>
          </p:txBody>
        </p:sp>
        <p:sp>
          <p:nvSpPr>
            <p:cNvPr id="26655" name="Line 49"/>
            <p:cNvSpPr>
              <a:spLocks noChangeShapeType="1"/>
            </p:cNvSpPr>
            <p:nvPr/>
          </p:nvSpPr>
          <p:spPr bwMode="auto">
            <a:xfrm>
              <a:off x="3265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6" name="Line 50"/>
            <p:cNvSpPr>
              <a:spLocks noChangeShapeType="1"/>
            </p:cNvSpPr>
            <p:nvPr/>
          </p:nvSpPr>
          <p:spPr bwMode="auto">
            <a:xfrm>
              <a:off x="3874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7" name="Line 51"/>
            <p:cNvSpPr>
              <a:spLocks noChangeShapeType="1"/>
            </p:cNvSpPr>
            <p:nvPr/>
          </p:nvSpPr>
          <p:spPr bwMode="auto">
            <a:xfrm>
              <a:off x="4472" y="2960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58" name="Rectangle 52"/>
            <p:cNvSpPr>
              <a:spLocks noChangeArrowheads="1"/>
            </p:cNvSpPr>
            <p:nvPr/>
          </p:nvSpPr>
          <p:spPr bwMode="auto">
            <a:xfrm>
              <a:off x="2976" y="3287"/>
              <a:ext cx="58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/usr/bin</a:t>
              </a:r>
            </a:p>
          </p:txBody>
        </p:sp>
        <p:sp>
          <p:nvSpPr>
            <p:cNvPr id="26659" name="Rectangle 53"/>
            <p:cNvSpPr>
              <a:spLocks noChangeArrowheads="1"/>
            </p:cNvSpPr>
            <p:nvPr/>
          </p:nvSpPr>
          <p:spPr bwMode="auto">
            <a:xfrm>
              <a:off x="3610" y="3287"/>
              <a:ext cx="53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/usr/lib</a:t>
              </a:r>
            </a:p>
          </p:txBody>
        </p:sp>
        <p:sp>
          <p:nvSpPr>
            <p:cNvPr id="26660" name="Rectangle 54"/>
            <p:cNvSpPr>
              <a:spLocks noChangeArrowheads="1"/>
            </p:cNvSpPr>
            <p:nvPr/>
          </p:nvSpPr>
          <p:spPr bwMode="auto">
            <a:xfrm>
              <a:off x="4284" y="3287"/>
              <a:ext cx="37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……</a:t>
              </a:r>
            </a:p>
          </p:txBody>
        </p:sp>
        <p:sp>
          <p:nvSpPr>
            <p:cNvPr id="26661" name="Line 55"/>
            <p:cNvSpPr>
              <a:spLocks noChangeShapeType="1"/>
            </p:cNvSpPr>
            <p:nvPr/>
          </p:nvSpPr>
          <p:spPr bwMode="auto">
            <a:xfrm>
              <a:off x="3767" y="2601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2" name="Line 56"/>
            <p:cNvSpPr>
              <a:spLocks noChangeShapeType="1"/>
            </p:cNvSpPr>
            <p:nvPr/>
          </p:nvSpPr>
          <p:spPr bwMode="auto">
            <a:xfrm>
              <a:off x="3271" y="2960"/>
              <a:ext cx="144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3" name="Line 57"/>
            <p:cNvSpPr>
              <a:spLocks noChangeShapeType="1"/>
            </p:cNvSpPr>
            <p:nvPr/>
          </p:nvSpPr>
          <p:spPr bwMode="auto">
            <a:xfrm>
              <a:off x="229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4" name="Line 58"/>
            <p:cNvSpPr>
              <a:spLocks noChangeShapeType="1"/>
            </p:cNvSpPr>
            <p:nvPr/>
          </p:nvSpPr>
          <p:spPr bwMode="auto">
            <a:xfrm>
              <a:off x="1156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5" name="Line 59"/>
            <p:cNvSpPr>
              <a:spLocks noChangeShapeType="1"/>
            </p:cNvSpPr>
            <p:nvPr/>
          </p:nvSpPr>
          <p:spPr bwMode="auto">
            <a:xfrm>
              <a:off x="1987" y="2958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66" name="Text Box 60"/>
            <p:cNvSpPr txBox="1">
              <a:spLocks noChangeArrowheads="1"/>
            </p:cNvSpPr>
            <p:nvPr/>
          </p:nvSpPr>
          <p:spPr bwMode="auto">
            <a:xfrm>
              <a:off x="1754" y="3284"/>
              <a:ext cx="44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26667" name="Rectangle 61"/>
            <p:cNvSpPr>
              <a:spLocks noChangeArrowheads="1"/>
            </p:cNvSpPr>
            <p:nvPr/>
          </p:nvSpPr>
          <p:spPr bwMode="auto">
            <a:xfrm>
              <a:off x="-23" y="3284"/>
              <a:ext cx="94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/root/Desktop</a:t>
              </a:r>
            </a:p>
          </p:txBody>
        </p:sp>
        <p:sp>
          <p:nvSpPr>
            <p:cNvPr id="26668" name="Rectangle 62"/>
            <p:cNvSpPr>
              <a:spLocks noChangeArrowheads="1"/>
            </p:cNvSpPr>
            <p:nvPr/>
          </p:nvSpPr>
          <p:spPr bwMode="auto">
            <a:xfrm>
              <a:off x="941" y="3284"/>
              <a:ext cx="8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/root/Maildir</a:t>
              </a:r>
            </a:p>
          </p:txBody>
        </p:sp>
        <p:sp>
          <p:nvSpPr>
            <p:cNvPr id="26669" name="Line 63"/>
            <p:cNvSpPr>
              <a:spLocks noChangeShapeType="1"/>
            </p:cNvSpPr>
            <p:nvPr/>
          </p:nvSpPr>
          <p:spPr bwMode="auto">
            <a:xfrm>
              <a:off x="408" y="2598"/>
              <a:ext cx="0" cy="3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70" name="Line 64"/>
            <p:cNvSpPr>
              <a:spLocks noChangeShapeType="1"/>
            </p:cNvSpPr>
            <p:nvPr/>
          </p:nvSpPr>
          <p:spPr bwMode="auto">
            <a:xfrm>
              <a:off x="229" y="2958"/>
              <a:ext cx="198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71" name="Text Box 65"/>
            <p:cNvSpPr txBox="1">
              <a:spLocks noChangeArrowheads="1"/>
            </p:cNvSpPr>
            <p:nvPr/>
          </p:nvSpPr>
          <p:spPr bwMode="auto">
            <a:xfrm>
              <a:off x="2359" y="3280"/>
              <a:ext cx="44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  ……</a:t>
              </a:r>
            </a:p>
          </p:txBody>
        </p:sp>
        <p:sp>
          <p:nvSpPr>
            <p:cNvPr id="26672" name="Line 67"/>
            <p:cNvSpPr>
              <a:spLocks noChangeShapeType="1"/>
            </p:cNvSpPr>
            <p:nvPr/>
          </p:nvSpPr>
          <p:spPr bwMode="auto">
            <a:xfrm>
              <a:off x="5017" y="2046"/>
              <a:ext cx="0" cy="35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6673" name="Rectangle 68"/>
            <p:cNvSpPr>
              <a:spLocks noChangeArrowheads="1"/>
            </p:cNvSpPr>
            <p:nvPr/>
          </p:nvSpPr>
          <p:spPr bwMode="auto">
            <a:xfrm>
              <a:off x="4830" y="2337"/>
              <a:ext cx="37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r"/>
              <a:r>
                <a:rPr lang="en-US" altLang="zh-CN" sz="1600" b="1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1.1  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发展史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开</a:t>
            </a:r>
            <a:r>
              <a:rPr lang="zh-CN" altLang="en-US" dirty="0"/>
              <a:t>源软件的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1.3 Linux</a:t>
            </a:r>
            <a:r>
              <a:rPr lang="zh-CN" altLang="en-US" dirty="0" smtClean="0"/>
              <a:t>应用领域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1.4 </a:t>
            </a:r>
            <a:r>
              <a:rPr lang="zh-CN" altLang="en-US" dirty="0"/>
              <a:t>磁盘</a:t>
            </a:r>
            <a:r>
              <a:rPr lang="zh-CN" altLang="en-US" dirty="0" smtClean="0"/>
              <a:t>分区与分区类型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1.5 Linux</a:t>
            </a:r>
            <a:r>
              <a:rPr lang="zh-CN" altLang="en-US" dirty="0">
                <a:solidFill>
                  <a:srgbClr val="FF0000"/>
                </a:solidFill>
              </a:rPr>
              <a:t>系统安装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1.6 </a:t>
            </a:r>
            <a:r>
              <a:rPr lang="zh-CN" altLang="en-US" dirty="0" smtClean="0"/>
              <a:t>远程登录</a:t>
            </a:r>
            <a:r>
              <a:rPr lang="zh-CN" altLang="en-US" dirty="0"/>
              <a:t>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7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1.1  UNIX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发展史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开</a:t>
            </a:r>
            <a:r>
              <a:rPr lang="zh-CN" altLang="en-US" dirty="0"/>
              <a:t>源软件的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1.3 Linux</a:t>
            </a:r>
            <a:r>
              <a:rPr lang="zh-CN" altLang="en-US" dirty="0" smtClean="0"/>
              <a:t>应用领域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1.4 </a:t>
            </a:r>
            <a:r>
              <a:rPr lang="zh-CN" altLang="en-US" dirty="0"/>
              <a:t>磁盘</a:t>
            </a:r>
            <a:r>
              <a:rPr lang="zh-CN" altLang="en-US" dirty="0" smtClean="0"/>
              <a:t>分区与分区类型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/>
              <a:t>1.5 L</a:t>
            </a:r>
            <a:r>
              <a:rPr lang="en-US" altLang="zh-CN" dirty="0"/>
              <a:t>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1.6 </a:t>
            </a:r>
            <a:r>
              <a:rPr lang="zh-CN" altLang="en-US" dirty="0" smtClean="0">
                <a:solidFill>
                  <a:srgbClr val="FF0000"/>
                </a:solidFill>
              </a:rPr>
              <a:t>远程登录</a:t>
            </a:r>
            <a:r>
              <a:rPr lang="zh-CN" altLang="en-US" dirty="0">
                <a:solidFill>
                  <a:srgbClr val="FF0000"/>
                </a:solidFill>
              </a:rPr>
              <a:t>管理工具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1.1  UNIX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发展史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开</a:t>
            </a:r>
            <a:r>
              <a:rPr lang="zh-CN" altLang="en-US" dirty="0"/>
              <a:t>源软件的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1.3 Linux</a:t>
            </a:r>
            <a:r>
              <a:rPr lang="zh-CN" altLang="en-US" dirty="0" smtClean="0"/>
              <a:t>应用领域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1.4 </a:t>
            </a:r>
            <a:r>
              <a:rPr lang="zh-CN" altLang="en-US" dirty="0"/>
              <a:t>磁盘</a:t>
            </a:r>
            <a:r>
              <a:rPr lang="zh-CN" altLang="en-US" dirty="0" smtClean="0"/>
              <a:t>分区与分区类型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1.5 Linux</a:t>
            </a:r>
            <a:r>
              <a:rPr lang="zh-CN" altLang="en-US" dirty="0"/>
              <a:t>系统安装</a:t>
            </a:r>
            <a:endParaRPr lang="en-US" altLang="zh-CN" dirty="0"/>
          </a:p>
          <a:p>
            <a:pPr marL="0" indent="0" eaLnBrk="0" fontAlgn="base" hangingPunct="0">
              <a:spcAft>
                <a:spcPct val="0"/>
              </a:spcAft>
              <a:buNone/>
            </a:pPr>
            <a:r>
              <a:rPr lang="en-US" altLang="zh-CN" dirty="0" smtClean="0"/>
              <a:t>1.6 </a:t>
            </a:r>
            <a:r>
              <a:rPr lang="zh-CN" altLang="en-US" dirty="0" smtClean="0"/>
              <a:t>远程登录</a:t>
            </a:r>
            <a:r>
              <a:rPr lang="zh-CN" altLang="en-US" dirty="0"/>
              <a:t>管理工具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虚拟机网络配置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60876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634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b="1" dirty="0"/>
              <a:t>[</a:t>
            </a:r>
            <a:r>
              <a:rPr lang="en-US" altLang="zh-CN" b="1" dirty="0" err="1"/>
              <a:t>root@localhost</a:t>
            </a:r>
            <a:r>
              <a:rPr lang="en-US" altLang="zh-CN" b="1" dirty="0"/>
              <a:t> ~]# </a:t>
            </a:r>
            <a:r>
              <a:rPr lang="en-US" altLang="zh-CN" b="1" dirty="0" err="1"/>
              <a:t>ifconfig</a:t>
            </a:r>
            <a:r>
              <a:rPr lang="en-US" altLang="zh-CN" b="1" dirty="0"/>
              <a:t> eth0 192.168.20.22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en-US" altLang="zh-CN" dirty="0"/>
              <a:t>Secure Shell Client</a:t>
            </a:r>
            <a:r>
              <a:rPr lang="zh-CN" altLang="en-US" dirty="0" smtClean="0"/>
              <a:t>远程连接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56959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64446" y="6309320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Putty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XShell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i="1" dirty="0" err="1" smtClean="0">
                <a:latin typeface="+mn-ea"/>
              </a:rPr>
              <a:t>Secure</a:t>
            </a:r>
            <a:r>
              <a:rPr lang="en-US" altLang="zh-CN" sz="2000" dirty="0" err="1" smtClean="0">
                <a:latin typeface="+mn-ea"/>
              </a:rPr>
              <a:t>CRT</a:t>
            </a:r>
            <a:r>
              <a:rPr lang="zh-CN" altLang="en-US" sz="2000" dirty="0" smtClean="0">
                <a:latin typeface="+mn-ea"/>
              </a:rPr>
              <a:t>都可实现连接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32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配置的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地址与</a:t>
            </a:r>
            <a:r>
              <a:rPr lang="en-US" altLang="zh-CN" dirty="0" smtClean="0"/>
              <a:t>vm8</a:t>
            </a:r>
            <a:r>
              <a:rPr lang="zh-CN" altLang="en-US" dirty="0" smtClean="0"/>
              <a:t>在一个网段即可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2.Vm1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Vmware8 </a:t>
            </a:r>
            <a:r>
              <a:rPr lang="zh-CN" altLang="en-US" dirty="0" smtClean="0"/>
              <a:t>不存在，或者少了一个。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Edit/virtual network editor/restore default</a:t>
            </a:r>
            <a:r>
              <a:rPr lang="zh-CN" altLang="en-US" dirty="0" smtClean="0"/>
              <a:t>重新安装网络组件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查看 物理机的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相关的服务是否启动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补充：物理连接故障排查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5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发展史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1965</a:t>
            </a:r>
            <a:r>
              <a:rPr lang="zh-CN" altLang="en-US" dirty="0" smtClean="0"/>
              <a:t>年，美国麻省理工学院（</a:t>
            </a:r>
            <a:r>
              <a:rPr lang="en-US" altLang="zh-CN" dirty="0" smtClean="0"/>
              <a:t>MIT</a:t>
            </a:r>
            <a:r>
              <a:rPr lang="zh-CN" altLang="en-US" dirty="0" smtClean="0"/>
              <a:t>）、通用电气公司（</a:t>
            </a:r>
            <a:r>
              <a:rPr lang="en-US" altLang="zh-CN" dirty="0" smtClean="0"/>
              <a:t>GE</a:t>
            </a:r>
            <a:r>
              <a:rPr lang="zh-CN" altLang="en-US" dirty="0" smtClean="0"/>
              <a:t>）以及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的贝尔实验室联合开发</a:t>
            </a:r>
            <a:r>
              <a:rPr lang="en-US" altLang="zh-CN" dirty="0" err="1" smtClean="0">
                <a:solidFill>
                  <a:srgbClr val="FF0000"/>
                </a:solidFill>
              </a:rPr>
              <a:t>Multics</a:t>
            </a:r>
            <a:r>
              <a:rPr lang="zh-CN" altLang="en-US" dirty="0" smtClean="0"/>
              <a:t>工程计划，其目标是开发一种交互式的具有多道程序处理能力的分时操作系统，但因</a:t>
            </a:r>
            <a:r>
              <a:rPr lang="en-US" altLang="zh-CN" dirty="0" err="1" smtClean="0"/>
              <a:t>Multics</a:t>
            </a:r>
            <a:r>
              <a:rPr lang="zh-CN" altLang="en-US" dirty="0" smtClean="0"/>
              <a:t>追求的目标过于庞大而复杂，致使项目进度远远落后与计划，最后贝尔实验室宣布退出。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1969</a:t>
            </a:r>
            <a:r>
              <a:rPr lang="zh-CN" altLang="en-US" dirty="0" smtClean="0"/>
              <a:t>年，贝尔实验室的肯</a:t>
            </a:r>
            <a:r>
              <a:rPr lang="en-US" altLang="zh-CN" dirty="0"/>
              <a:t>·</a:t>
            </a:r>
            <a:r>
              <a:rPr lang="zh-CN" altLang="en-US" dirty="0"/>
              <a:t>汤普森在</a:t>
            </a:r>
            <a:r>
              <a:rPr lang="en-US" altLang="zh-CN" dirty="0"/>
              <a:t>DEC  </a:t>
            </a:r>
            <a:r>
              <a:rPr lang="en-US" altLang="zh-CN" dirty="0" smtClean="0"/>
              <a:t>PDP-7</a:t>
            </a:r>
            <a:r>
              <a:rPr lang="zh-CN" altLang="en-US" dirty="0" smtClean="0"/>
              <a:t>机器上开发出</a:t>
            </a:r>
            <a:r>
              <a:rPr lang="en-US" altLang="zh-CN" dirty="0" smtClean="0">
                <a:solidFill>
                  <a:srgbClr val="FF0000"/>
                </a:solidFill>
              </a:rPr>
              <a:t>UNIX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r>
              <a:rPr lang="en-US" altLang="zh-CN" dirty="0" smtClean="0"/>
              <a:t>1971</a:t>
            </a:r>
            <a:r>
              <a:rPr lang="zh-CN" altLang="en-US" dirty="0" smtClean="0"/>
              <a:t>年，</a:t>
            </a:r>
            <a:r>
              <a:rPr lang="zh-CN" altLang="en-US" dirty="0">
                <a:solidFill>
                  <a:srgbClr val="FF0000"/>
                </a:solidFill>
              </a:rPr>
              <a:t>肯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zh-CN" altLang="en-US" dirty="0">
                <a:solidFill>
                  <a:srgbClr val="FF0000"/>
                </a:solidFill>
              </a:rPr>
              <a:t>汤普</a:t>
            </a:r>
            <a:r>
              <a:rPr lang="zh-CN" altLang="en-US" dirty="0" smtClean="0">
                <a:solidFill>
                  <a:srgbClr val="FF0000"/>
                </a:solidFill>
              </a:rPr>
              <a:t>森</a:t>
            </a:r>
            <a:r>
              <a:rPr lang="zh-CN" altLang="en-US" dirty="0" smtClean="0"/>
              <a:t>的同事</a:t>
            </a:r>
            <a:r>
              <a:rPr lang="zh-CN" altLang="en-US" dirty="0" smtClean="0">
                <a:solidFill>
                  <a:srgbClr val="FF0000"/>
                </a:solidFill>
              </a:rPr>
              <a:t>丹尼斯</a:t>
            </a:r>
            <a:r>
              <a:rPr lang="en-US" altLang="zh-CN" dirty="0" smtClean="0">
                <a:solidFill>
                  <a:srgbClr val="FF0000"/>
                </a:solidFill>
              </a:rPr>
              <a:t>·</a:t>
            </a:r>
            <a:r>
              <a:rPr lang="zh-CN" altLang="en-US" dirty="0" smtClean="0">
                <a:solidFill>
                  <a:srgbClr val="FF0000"/>
                </a:solidFill>
              </a:rPr>
              <a:t>里奇</a:t>
            </a:r>
            <a:r>
              <a:rPr lang="zh-CN" altLang="en-US" dirty="0" smtClean="0"/>
              <a:t>发明了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语言；</a:t>
            </a:r>
            <a:r>
              <a:rPr lang="en-US" altLang="zh-CN" dirty="0" smtClean="0"/>
              <a:t>1973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系统的绝大部分源代码用Ｃ语言重写，为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的可移植打下了良好的基础。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77" y="3999172"/>
            <a:ext cx="4248472" cy="27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主要发行版本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0632"/>
              </p:ext>
            </p:extLst>
          </p:nvPr>
        </p:nvGraphicFramePr>
        <p:xfrm>
          <a:off x="755577" y="1397000"/>
          <a:ext cx="806489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41"/>
                <a:gridCol w="2752418"/>
                <a:gridCol w="30243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操作系统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公司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硬件平台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AIX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IBM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PowerPC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HP-UX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PA-RISC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Solaris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SPARC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err="1" smtClean="0">
                          <a:solidFill>
                            <a:schemeClr val="tx1"/>
                          </a:solidFill>
                        </a:rPr>
                        <a:t>RedHat</a:t>
                      </a:r>
                      <a:endParaRPr lang="en-US" altLang="zh-CN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Ubuntu</a:t>
                      </a:r>
                    </a:p>
                    <a:p>
                      <a:r>
                        <a:rPr lang="en-US" altLang="zh-CN" sz="3600" dirty="0" err="1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IA(Intel</a:t>
                      </a:r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3600" dirty="0" smtClean="0">
                          <a:solidFill>
                            <a:schemeClr val="tx1"/>
                          </a:solidFill>
                        </a:rPr>
                        <a:t>AMD)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63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系统诞生于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年，由芬兰大学生李纳斯（</a:t>
            </a:r>
            <a:r>
              <a:rPr lang="en-US" altLang="zh-CN" dirty="0" smtClean="0"/>
              <a:t>Linus Torvalds</a:t>
            </a:r>
            <a:r>
              <a:rPr lang="zh-CN" altLang="en-US" dirty="0" smtClean="0"/>
              <a:t>）和后来陆续加入的众多爱好者共同开发完成。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pic>
        <p:nvPicPr>
          <p:cNvPr id="4100" name="Picture 4" descr="创始人林纳斯·托瓦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2952328" cy="236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gss3.bdstatic.com/84oSdTum2Q5BphGlnYG/timg?wapp&amp;quality=80&amp;size=b150_150&amp;subsize=20480&amp;cut_x=0&amp;cut_w=0&amp;cut_y=0&amp;cut_h=0&amp;sec=1369815402&amp;srctrace&amp;di=d543d91d9386c63fe3a46a7058bd5b18&amp;wh_rate=null&amp;src=http%3A%2F%2Fimgsrc.baidu.com%2Fforum%2Fpic%2Fitem%2Fadaf2edda3cc7cd9684f8ce83e01213fb80e91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44" y="3571520"/>
            <a:ext cx="2652886" cy="265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4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网 </a:t>
            </a:r>
            <a:r>
              <a:rPr lang="en-US" altLang="zh-CN" dirty="0" smtClean="0">
                <a:hlinkClick r:id="rId3"/>
              </a:rPr>
              <a:t>www.kernel.org</a:t>
            </a:r>
            <a:endParaRPr lang="en-US" altLang="zh-CN" dirty="0" smtClean="0"/>
          </a:p>
          <a:p>
            <a:r>
              <a:rPr lang="zh-CN" altLang="en-US" dirty="0" smtClean="0"/>
              <a:t>内核版本说明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XX.YY.ZZ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主版本、次版本、修订版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3</a:t>
            </a:r>
            <a:r>
              <a:rPr lang="zh-CN" altLang="en-US" dirty="0"/>
              <a:t>以后，此说法不再生效了，次版本偶数 为 稳定版  奇数为 开发版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目前最新版本 </a:t>
            </a:r>
            <a:r>
              <a:rPr lang="en-US" altLang="zh-CN" dirty="0" smtClean="0"/>
              <a:t>4.13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0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主要发行版本</a:t>
            </a:r>
            <a:endParaRPr lang="zh-CN" altLang="en-US" dirty="0"/>
          </a:p>
        </p:txBody>
      </p:sp>
      <p:pic>
        <p:nvPicPr>
          <p:cNvPr id="3073" name="Picture 1" descr="C:\Users\think\AppData\Roaming\Tencent\Users\626231936\QQ\WinTemp\RichOle\LOG@~B{W6GU3I1XS]2TWHQ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6055"/>
            <a:ext cx="840473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2735</TotalTime>
  <Words>995</Words>
  <Application>Microsoft Office PowerPoint</Application>
  <PresentationFormat>全屏显示(4:3)</PresentationFormat>
  <Paragraphs>194</Paragraphs>
  <Slides>33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moban</vt:lpstr>
      <vt:lpstr>课程目标</vt:lpstr>
      <vt:lpstr>Linux简介</vt:lpstr>
      <vt:lpstr>本章大纲</vt:lpstr>
      <vt:lpstr>UNIX发展史</vt:lpstr>
      <vt:lpstr>UNIX发展史</vt:lpstr>
      <vt:lpstr>UNIX主要发行版本</vt:lpstr>
      <vt:lpstr>Linux发展历史</vt:lpstr>
      <vt:lpstr>Linux内核</vt:lpstr>
      <vt:lpstr>Linux主要发行版本</vt:lpstr>
      <vt:lpstr>CentOS与RHEL区别</vt:lpstr>
      <vt:lpstr>选CentOS还是RHEL？</vt:lpstr>
      <vt:lpstr>本章大纲</vt:lpstr>
      <vt:lpstr>开源软件简介</vt:lpstr>
      <vt:lpstr>开源软件</vt:lpstr>
      <vt:lpstr>本章大纲</vt:lpstr>
      <vt:lpstr>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本章大纲</vt:lpstr>
      <vt:lpstr>PowerPoint 演示文稿</vt:lpstr>
      <vt:lpstr>分区类型</vt:lpstr>
      <vt:lpstr>硬盘和分区的结构</vt:lpstr>
      <vt:lpstr>文件系统类型</vt:lpstr>
      <vt:lpstr>目录结构</vt:lpstr>
      <vt:lpstr>本章大纲</vt:lpstr>
      <vt:lpstr>本章大纲</vt:lpstr>
      <vt:lpstr>虚拟机网络配置</vt:lpstr>
      <vt:lpstr>设置Linux的IP地址</vt:lpstr>
      <vt:lpstr>SSH Secure Shell Client远程连接</vt:lpstr>
      <vt:lpstr>补充：物理连接故障排查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212</cp:revision>
  <dcterms:created xsi:type="dcterms:W3CDTF">2017-06-14T06:52:20Z</dcterms:created>
  <dcterms:modified xsi:type="dcterms:W3CDTF">2017-09-12T03:27:38Z</dcterms:modified>
</cp:coreProperties>
</file>