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  <p:sldId id="295" r:id="rId9"/>
    <p:sldId id="285" r:id="rId10"/>
    <p:sldId id="286" r:id="rId11"/>
    <p:sldId id="289" r:id="rId12"/>
    <p:sldId id="287" r:id="rId13"/>
    <p:sldId id="288" r:id="rId14"/>
    <p:sldId id="268" r:id="rId15"/>
    <p:sldId id="269" r:id="rId16"/>
    <p:sldId id="270" r:id="rId17"/>
    <p:sldId id="271" r:id="rId18"/>
    <p:sldId id="272" r:id="rId19"/>
    <p:sldId id="273" r:id="rId20"/>
    <p:sldId id="277" r:id="rId21"/>
    <p:sldId id="280" r:id="rId22"/>
    <p:sldId id="281" r:id="rId23"/>
    <p:sldId id="293" r:id="rId24"/>
    <p:sldId id="294" r:id="rId25"/>
    <p:sldId id="291" r:id="rId26"/>
    <p:sldId id="292" r:id="rId27"/>
    <p:sldId id="282" r:id="rId28"/>
    <p:sldId id="283" r:id="rId29"/>
    <p:sldId id="284" r:id="rId30"/>
    <p:sldId id="297" r:id="rId31"/>
    <p:sldId id="296" r:id="rId32"/>
    <p:sldId id="298" r:id="rId33"/>
    <p:sldId id="299" r:id="rId3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0221" autoAdjust="0"/>
  </p:normalViewPr>
  <p:slideViewPr>
    <p:cSldViewPr>
      <p:cViewPr varScale="1">
        <p:scale>
          <a:sx n="49" d="100"/>
          <a:sy n="49" d="100"/>
        </p:scale>
        <p:origin x="-4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305B9E-BD77-4D0C-8B11-D405776170DD}" type="datetimeFigureOut">
              <a:rPr lang="zh-CN" altLang="en-US" smtClean="0"/>
              <a:t>2017/10/11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A49F1E-FCFC-4294-BD1A-5F44A2F8C2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1792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FDB426-A24A-41C9-9E1A-3BC462322D0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54378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184ED7F6-D6BE-41AE-B770-04DF4427441A}" type="slidenum">
              <a:rPr lang="en-US" altLang="zh-CN" sz="1200" smtClean="0">
                <a:solidFill>
                  <a:schemeClr val="tx1"/>
                </a:solidFill>
                <a:ea typeface="宋体" charset="-122"/>
              </a:rPr>
              <a:pPr eaLnBrk="1" hangingPunct="1"/>
              <a:t>12</a:t>
            </a:fld>
            <a:endParaRPr lang="en-US" altLang="zh-CN" sz="1200" smtClean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buFontTx/>
              <a:buChar char="•"/>
            </a:pPr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069080B1-F0C1-4090-BD25-8B59421432B7}" type="slidenum">
              <a:rPr lang="en-US" altLang="zh-CN" sz="1200" smtClean="0">
                <a:solidFill>
                  <a:schemeClr val="tx1"/>
                </a:solidFill>
                <a:ea typeface="宋体" charset="-122"/>
              </a:rPr>
              <a:pPr eaLnBrk="1" hangingPunct="1"/>
              <a:t>13</a:t>
            </a:fld>
            <a:endParaRPr lang="en-US" altLang="zh-CN" sz="1200" smtClean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buFontTx/>
              <a:buChar char="•"/>
            </a:pPr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9E6F7E3F-C8E5-4EEE-BDC9-C53F4C380383}" type="slidenum">
              <a:rPr lang="en-US" altLang="zh-CN" sz="1200" smtClean="0">
                <a:solidFill>
                  <a:schemeClr val="tx1"/>
                </a:solidFill>
                <a:ea typeface="宋体" charset="-122"/>
              </a:rPr>
              <a:pPr eaLnBrk="1" hangingPunct="1"/>
              <a:t>14</a:t>
            </a:fld>
            <a:endParaRPr lang="en-US" altLang="zh-CN" sz="1200" smtClean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buFont typeface="Wingdings" pitchFamily="2" charset="2"/>
              <a:buChar char="l"/>
            </a:pPr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14D9F3FA-045D-4102-B78F-741E6279CC24}" type="slidenum">
              <a:rPr lang="en-US" altLang="zh-CN" sz="1200" smtClean="0">
                <a:solidFill>
                  <a:schemeClr val="tx1"/>
                </a:solidFill>
                <a:ea typeface="宋体" charset="-122"/>
              </a:rPr>
              <a:pPr eaLnBrk="1" hangingPunct="1"/>
              <a:t>15</a:t>
            </a:fld>
            <a:endParaRPr lang="en-US" altLang="zh-CN" sz="1200" smtClean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buFontTx/>
              <a:buChar char="•"/>
            </a:pPr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FC49D7B5-FF1D-48E2-AE94-137325BC42FC}" type="slidenum">
              <a:rPr lang="en-US" altLang="zh-CN" sz="1200" smtClean="0">
                <a:solidFill>
                  <a:schemeClr val="tx1"/>
                </a:solidFill>
                <a:ea typeface="宋体" charset="-122"/>
              </a:rPr>
              <a:pPr eaLnBrk="1" hangingPunct="1"/>
              <a:t>16</a:t>
            </a:fld>
            <a:endParaRPr lang="en-US" altLang="zh-CN" sz="1200" smtClean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buFontTx/>
              <a:buChar char="•"/>
            </a:pPr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99E7D4F9-996E-46EC-8C02-411E86E255F4}" type="slidenum">
              <a:rPr lang="en-US" altLang="zh-CN" sz="1200" smtClean="0">
                <a:solidFill>
                  <a:schemeClr val="tx1"/>
                </a:solidFill>
                <a:ea typeface="宋体" charset="-122"/>
              </a:rPr>
              <a:pPr eaLnBrk="1" hangingPunct="1"/>
              <a:t>17</a:t>
            </a:fld>
            <a:endParaRPr lang="en-US" altLang="zh-CN" sz="1200" smtClean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8FE26189-2331-4068-9BFD-5D56520F4E62}" type="slidenum">
              <a:rPr lang="en-US" altLang="zh-CN" sz="1200" smtClean="0">
                <a:solidFill>
                  <a:schemeClr val="tx1"/>
                </a:solidFill>
                <a:ea typeface="宋体" charset="-122"/>
              </a:rPr>
              <a:pPr eaLnBrk="1" hangingPunct="1"/>
              <a:t>18</a:t>
            </a:fld>
            <a:endParaRPr lang="en-US" altLang="zh-CN" sz="1200" smtClean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buFont typeface="Wingdings" pitchFamily="2" charset="2"/>
              <a:buChar char="l"/>
            </a:pPr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BB174266-7850-47E7-AEE7-D8BEF971FB7E}" type="slidenum">
              <a:rPr lang="en-US" altLang="zh-CN" sz="1200" smtClean="0">
                <a:solidFill>
                  <a:schemeClr val="tx1"/>
                </a:solidFill>
                <a:ea typeface="宋体" charset="-122"/>
              </a:rPr>
              <a:pPr eaLnBrk="1" hangingPunct="1"/>
              <a:t>19</a:t>
            </a:fld>
            <a:endParaRPr lang="en-US" altLang="zh-CN" sz="1200" smtClean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buFont typeface="Wingdings" pitchFamily="2" charset="2"/>
              <a:buChar char="l"/>
            </a:pPr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CF8B537E-CA62-4B70-B741-56F85375B364}" type="slidenum">
              <a:rPr lang="en-US" altLang="zh-CN" sz="1200" smtClean="0">
                <a:solidFill>
                  <a:schemeClr val="tx1"/>
                </a:solidFill>
                <a:ea typeface="宋体" charset="-122"/>
              </a:rPr>
              <a:pPr eaLnBrk="1" hangingPunct="1"/>
              <a:t>20</a:t>
            </a:fld>
            <a:endParaRPr lang="en-US" altLang="zh-CN" sz="1200" smtClean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buFontTx/>
              <a:buChar char="•"/>
            </a:pPr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D868B545-F587-44D0-9D33-DEF111F884DC}" type="slidenum">
              <a:rPr lang="en-US" altLang="zh-CN" sz="1200" smtClean="0">
                <a:solidFill>
                  <a:schemeClr val="tx1"/>
                </a:solidFill>
                <a:ea typeface="宋体" charset="-122"/>
              </a:rPr>
              <a:pPr eaLnBrk="1" hangingPunct="1"/>
              <a:t>21</a:t>
            </a:fld>
            <a:endParaRPr lang="en-US" altLang="zh-CN" sz="1200" smtClean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49F1E-FCFC-4294-BD1A-5F44A2F8C2E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04444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0B5A4352-5BB3-452D-904A-627F1A834DEB}" type="slidenum">
              <a:rPr lang="en-US" altLang="zh-CN" sz="1200" smtClean="0">
                <a:solidFill>
                  <a:schemeClr val="tx1"/>
                </a:solidFill>
                <a:ea typeface="宋体" charset="-122"/>
              </a:rPr>
              <a:pPr eaLnBrk="1" hangingPunct="1"/>
              <a:t>22</a:t>
            </a:fld>
            <a:endParaRPr lang="en-US" altLang="zh-CN" sz="1200" smtClean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buFont typeface="Wingdings" pitchFamily="2" charset="2"/>
              <a:buChar char="l"/>
            </a:pPr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DEB1205A-F670-4A31-9804-5CF647F90147}" type="slidenum">
              <a:rPr lang="en-US" altLang="zh-CN" sz="1200" smtClean="0">
                <a:solidFill>
                  <a:schemeClr val="tx1"/>
                </a:solidFill>
                <a:ea typeface="宋体" charset="-122"/>
              </a:rPr>
              <a:pPr eaLnBrk="1" hangingPunct="1"/>
              <a:t>25</a:t>
            </a:fld>
            <a:endParaRPr lang="en-US" altLang="zh-CN" sz="1200" smtClean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buFontTx/>
              <a:buChar char="•"/>
            </a:pPr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71C870AD-4FA7-4A80-8042-051476243297}" type="slidenum">
              <a:rPr lang="en-US" altLang="zh-CN" sz="1200" smtClean="0">
                <a:solidFill>
                  <a:schemeClr val="tx1"/>
                </a:solidFill>
                <a:ea typeface="宋体" charset="-122"/>
              </a:rPr>
              <a:pPr eaLnBrk="1" hangingPunct="1"/>
              <a:t>26</a:t>
            </a:fld>
            <a:endParaRPr lang="en-US" altLang="zh-CN" sz="1200" smtClean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buFontTx/>
              <a:buChar char="•"/>
            </a:pPr>
            <a:endParaRPr lang="zh-CN" alt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208113E0-124E-4607-812D-B763E6A403B7}" type="slidenum">
              <a:rPr lang="en-US" altLang="zh-CN" sz="1200" smtClean="0">
                <a:solidFill>
                  <a:schemeClr val="tx1"/>
                </a:solidFill>
                <a:ea typeface="宋体" charset="-122"/>
              </a:rPr>
              <a:pPr eaLnBrk="1" hangingPunct="1"/>
              <a:t>27</a:t>
            </a:fld>
            <a:endParaRPr lang="en-US" altLang="zh-CN" sz="1200" smtClean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buFont typeface="Wingdings" pitchFamily="2" charset="2"/>
              <a:buChar char="l"/>
            </a:pPr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39D7CCF1-C04D-48A7-8058-8B157810D35A}" type="slidenum">
              <a:rPr lang="en-US" altLang="zh-CN" sz="1200" smtClean="0">
                <a:solidFill>
                  <a:schemeClr val="tx1"/>
                </a:solidFill>
                <a:ea typeface="宋体" charset="-122"/>
              </a:rPr>
              <a:pPr eaLnBrk="1" hangingPunct="1"/>
              <a:t>28</a:t>
            </a:fld>
            <a:endParaRPr lang="en-US" altLang="zh-CN" sz="1200" smtClean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buFontTx/>
              <a:buChar char="•"/>
            </a:pPr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44881CAA-DD9A-4124-B433-BC077896410B}" type="slidenum">
              <a:rPr lang="en-US" altLang="zh-CN" sz="1200" smtClean="0">
                <a:solidFill>
                  <a:schemeClr val="tx1"/>
                </a:solidFill>
                <a:ea typeface="宋体" charset="-122"/>
              </a:rPr>
              <a:pPr eaLnBrk="1" hangingPunct="1"/>
              <a:t>29</a:t>
            </a:fld>
            <a:endParaRPr lang="en-US" altLang="zh-CN" sz="1200" smtClean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buFontTx/>
              <a:buChar char="•"/>
            </a:pPr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C9B2C6AF-FC47-40DB-A903-172803B8EF64}" type="slidenum">
              <a:rPr lang="en-US" altLang="zh-CN" sz="1200" smtClean="0">
                <a:solidFill>
                  <a:schemeClr val="tx1"/>
                </a:solidFill>
                <a:ea typeface="宋体" charset="-122"/>
              </a:rPr>
              <a:pPr eaLnBrk="1" hangingPunct="1"/>
              <a:t>32</a:t>
            </a:fld>
            <a:endParaRPr lang="en-US" altLang="zh-CN" sz="1200" smtClean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阶段一的指导子阶段</a:t>
            </a:r>
          </a:p>
          <a:p>
            <a:pPr>
              <a:buFontTx/>
              <a:buChar char="•"/>
            </a:pPr>
            <a:r>
              <a:rPr lang="en-US" altLang="zh-CN" smtClean="0">
                <a:ea typeface="宋体" charset="-122"/>
              </a:rPr>
              <a:t>1</a:t>
            </a:r>
            <a:r>
              <a:rPr lang="zh-CN" altLang="en-US" smtClean="0">
                <a:ea typeface="宋体" charset="-122"/>
              </a:rPr>
              <a:t>、教师介绍案例需求</a:t>
            </a:r>
          </a:p>
          <a:p>
            <a:r>
              <a:rPr lang="en-US" altLang="zh-CN" smtClean="0">
                <a:ea typeface="宋体" charset="-122"/>
              </a:rPr>
              <a:t>——</a:t>
            </a:r>
            <a:r>
              <a:rPr lang="zh-CN" altLang="en-US" smtClean="0">
                <a:ea typeface="宋体" charset="-122"/>
              </a:rPr>
              <a:t>公司配备了一台</a:t>
            </a:r>
            <a:r>
              <a:rPr lang="en-US" altLang="zh-CN" smtClean="0">
                <a:ea typeface="宋体" charset="-122"/>
              </a:rPr>
              <a:t>Linux</a:t>
            </a:r>
            <a:r>
              <a:rPr lang="zh-CN" altLang="en-US" smtClean="0">
                <a:ea typeface="宋体" charset="-122"/>
              </a:rPr>
              <a:t>服务器用于分公司员工的技术培训，因此需要经常成批量的添加用户帐号；另外该服务器还用于运行培训部的</a:t>
            </a:r>
            <a:r>
              <a:rPr lang="en-US" altLang="zh-CN" smtClean="0">
                <a:ea typeface="宋体" charset="-122"/>
              </a:rPr>
              <a:t>Web</a:t>
            </a:r>
            <a:r>
              <a:rPr lang="zh-CN" altLang="en-US" smtClean="0">
                <a:ea typeface="宋体" charset="-122"/>
              </a:rPr>
              <a:t>站点，需要经常监控网站服务程序的运行状态 </a:t>
            </a:r>
          </a:p>
          <a:p>
            <a:pPr>
              <a:buFontTx/>
              <a:buChar char="•"/>
            </a:pPr>
            <a:r>
              <a:rPr lang="en-US" altLang="zh-CN" smtClean="0">
                <a:ea typeface="宋体" charset="-122"/>
              </a:rPr>
              <a:t>2</a:t>
            </a:r>
            <a:r>
              <a:rPr lang="zh-CN" altLang="en-US" smtClean="0">
                <a:ea typeface="宋体" charset="-122"/>
              </a:rPr>
              <a:t>、在介绍完案例需求后，教师也可以向学员提问如何解决该问题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C1EC7898-7D7B-493E-9A75-D1ACC5ED9184}" type="slidenum">
              <a:rPr lang="en-US" altLang="zh-CN" sz="1200" smtClean="0">
                <a:solidFill>
                  <a:schemeClr val="tx1"/>
                </a:solidFill>
                <a:ea typeface="宋体" charset="-122"/>
              </a:rPr>
              <a:pPr eaLnBrk="1" hangingPunct="1"/>
              <a:t>33</a:t>
            </a:fld>
            <a:endParaRPr lang="en-US" altLang="zh-CN" sz="1200" smtClean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阶段一的指导子阶段（续）</a:t>
            </a:r>
          </a:p>
          <a:p>
            <a:r>
              <a:rPr lang="zh-CN" altLang="en-US" b="1" smtClean="0">
                <a:ea typeface="宋体" charset="-122"/>
              </a:rPr>
              <a:t>（前</a:t>
            </a:r>
            <a:r>
              <a:rPr lang="en-US" altLang="zh-CN" b="1" smtClean="0">
                <a:ea typeface="宋体" charset="-122"/>
              </a:rPr>
              <a:t>2</a:t>
            </a:r>
            <a:r>
              <a:rPr lang="zh-CN" altLang="en-US" b="1" smtClean="0">
                <a:ea typeface="宋体" charset="-122"/>
              </a:rPr>
              <a:t>个脚本控制在</a:t>
            </a:r>
            <a:r>
              <a:rPr lang="en-US" altLang="zh-CN" b="1" smtClean="0">
                <a:ea typeface="宋体" charset="-122"/>
              </a:rPr>
              <a:t>45</a:t>
            </a:r>
            <a:r>
              <a:rPr lang="zh-CN" altLang="en-US" b="1" smtClean="0">
                <a:ea typeface="宋体" charset="-122"/>
              </a:rPr>
              <a:t>分钟左右完成，第</a:t>
            </a:r>
            <a:r>
              <a:rPr lang="en-US" altLang="zh-CN" b="1" smtClean="0">
                <a:ea typeface="宋体" charset="-122"/>
              </a:rPr>
              <a:t>3</a:t>
            </a:r>
            <a:r>
              <a:rPr lang="zh-CN" altLang="en-US" b="1" smtClean="0">
                <a:ea typeface="宋体" charset="-122"/>
              </a:rPr>
              <a:t>个脚本控制在</a:t>
            </a:r>
            <a:r>
              <a:rPr lang="en-US" altLang="zh-CN" b="1" smtClean="0">
                <a:ea typeface="宋体" charset="-122"/>
              </a:rPr>
              <a:t>10</a:t>
            </a:r>
            <a:r>
              <a:rPr lang="zh-CN" altLang="en-US" b="1" smtClean="0">
                <a:ea typeface="宋体" charset="-122"/>
              </a:rPr>
              <a:t>分钟左右完成，必要时可以提供标准答案）</a:t>
            </a:r>
          </a:p>
          <a:p>
            <a:pPr>
              <a:buFontTx/>
              <a:buChar char="•"/>
            </a:pPr>
            <a:r>
              <a:rPr lang="en-US" altLang="zh-CN" smtClean="0">
                <a:ea typeface="宋体" charset="-122"/>
              </a:rPr>
              <a:t>3</a:t>
            </a:r>
            <a:r>
              <a:rPr lang="zh-CN" altLang="en-US" smtClean="0">
                <a:ea typeface="宋体" charset="-122"/>
              </a:rPr>
              <a:t>、教师介绍实现思路，提醒注意：</a:t>
            </a:r>
          </a:p>
          <a:p>
            <a:pPr lvl="1"/>
            <a:r>
              <a:rPr lang="zh-CN" altLang="en-US" smtClean="0">
                <a:latin typeface="Arial" charset="0"/>
                <a:ea typeface="宋体" charset="-122"/>
              </a:rPr>
              <a:t>  </a:t>
            </a:r>
            <a:r>
              <a:rPr lang="en-US" altLang="zh-CN" smtClean="0">
                <a:latin typeface="Arial" charset="0"/>
                <a:ea typeface="宋体" charset="-122"/>
              </a:rPr>
              <a:t>1</a:t>
            </a:r>
            <a:r>
              <a:rPr lang="zh-CN" altLang="en-US" smtClean="0">
                <a:latin typeface="Arial" charset="0"/>
                <a:ea typeface="宋体" charset="-122"/>
              </a:rPr>
              <a:t>）</a:t>
            </a:r>
            <a:r>
              <a:rPr lang="en-US" altLang="zh-CN" smtClean="0">
                <a:latin typeface="Arial" charset="0"/>
                <a:ea typeface="宋体" charset="-122"/>
              </a:rPr>
              <a:t>httpd</a:t>
            </a:r>
            <a:r>
              <a:rPr lang="zh-CN" altLang="en-US" smtClean="0">
                <a:latin typeface="Arial" charset="0"/>
                <a:ea typeface="宋体" charset="-122"/>
              </a:rPr>
              <a:t>服务的监控还可通过监控进程或端口实现</a:t>
            </a:r>
          </a:p>
          <a:p>
            <a:pPr lvl="1"/>
            <a:r>
              <a:rPr lang="zh-CN" altLang="en-US" smtClean="0">
                <a:latin typeface="Arial" charset="0"/>
                <a:ea typeface="宋体" charset="-122"/>
              </a:rPr>
              <a:t>  </a:t>
            </a:r>
            <a:r>
              <a:rPr lang="en-US" altLang="zh-CN" smtClean="0">
                <a:latin typeface="Arial" charset="0"/>
                <a:ea typeface="宋体" charset="-122"/>
              </a:rPr>
              <a:t>2</a:t>
            </a:r>
            <a:r>
              <a:rPr lang="zh-CN" altLang="en-US" smtClean="0">
                <a:latin typeface="Arial" charset="0"/>
                <a:ea typeface="宋体" charset="-122"/>
              </a:rPr>
              <a:t>）执行批量添加</a:t>
            </a:r>
            <a:r>
              <a:rPr lang="en-US" altLang="zh-CN" smtClean="0">
                <a:latin typeface="Arial" charset="0"/>
                <a:ea typeface="宋体" charset="-122"/>
              </a:rPr>
              <a:t>/</a:t>
            </a:r>
            <a:r>
              <a:rPr lang="zh-CN" altLang="en-US" smtClean="0">
                <a:latin typeface="Arial" charset="0"/>
                <a:ea typeface="宋体" charset="-122"/>
              </a:rPr>
              <a:t>删除用户脚本前，注意先备份好</a:t>
            </a:r>
            <a:r>
              <a:rPr lang="en-US" altLang="zh-CN" smtClean="0">
                <a:latin typeface="Arial" charset="0"/>
                <a:ea typeface="宋体" charset="-122"/>
              </a:rPr>
              <a:t>passwd</a:t>
            </a:r>
            <a:r>
              <a:rPr lang="zh-CN" altLang="en-US" smtClean="0">
                <a:latin typeface="Arial" charset="0"/>
                <a:ea typeface="宋体" charset="-122"/>
              </a:rPr>
              <a:t>、</a:t>
            </a:r>
            <a:r>
              <a:rPr lang="en-US" altLang="zh-CN" smtClean="0">
                <a:latin typeface="Arial" charset="0"/>
                <a:ea typeface="宋体" charset="-122"/>
              </a:rPr>
              <a:t>shadow</a:t>
            </a:r>
            <a:r>
              <a:rPr lang="zh-CN" altLang="en-US" smtClean="0">
                <a:latin typeface="Arial" charset="0"/>
                <a:ea typeface="宋体" charset="-122"/>
              </a:rPr>
              <a:t>、</a:t>
            </a:r>
            <a:r>
              <a:rPr lang="en-US" altLang="zh-CN" smtClean="0">
                <a:latin typeface="Arial" charset="0"/>
                <a:ea typeface="宋体" charset="-122"/>
              </a:rPr>
              <a:t>group</a:t>
            </a:r>
            <a:r>
              <a:rPr lang="zh-CN" altLang="en-US" smtClean="0">
                <a:latin typeface="Arial" charset="0"/>
                <a:ea typeface="宋体" charset="-122"/>
              </a:rPr>
              <a:t>、</a:t>
            </a:r>
            <a:r>
              <a:rPr lang="en-US" altLang="zh-CN" smtClean="0">
                <a:latin typeface="Arial" charset="0"/>
                <a:ea typeface="宋体" charset="-122"/>
              </a:rPr>
              <a:t>gshadow</a:t>
            </a:r>
            <a:r>
              <a:rPr lang="zh-CN" altLang="en-US" smtClean="0">
                <a:latin typeface="Arial" charset="0"/>
                <a:ea typeface="宋体" charset="-122"/>
              </a:rPr>
              <a:t>等文件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580A0E36-1828-4FF1-9386-DAAC4083FF0C}" type="slidenum">
              <a:rPr lang="en-US" altLang="zh-CN" sz="1200" smtClean="0">
                <a:solidFill>
                  <a:schemeClr val="tx1"/>
                </a:solidFill>
                <a:ea typeface="宋体" charset="-122"/>
              </a:rPr>
              <a:pPr eaLnBrk="1" hangingPunct="1"/>
              <a:t>3</a:t>
            </a:fld>
            <a:endParaRPr lang="en-US" altLang="zh-CN" sz="1200" smtClean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buFontTx/>
              <a:buChar char="•"/>
            </a:pP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A01C24FF-0564-4F31-B2E1-2EE0E4800C09}" type="slidenum">
              <a:rPr lang="en-US" altLang="zh-CN" sz="1200" smtClean="0">
                <a:solidFill>
                  <a:schemeClr val="tx1"/>
                </a:solidFill>
                <a:ea typeface="宋体" charset="-122"/>
              </a:rPr>
              <a:pPr eaLnBrk="1" hangingPunct="1"/>
              <a:t>4</a:t>
            </a:fld>
            <a:endParaRPr lang="en-US" altLang="zh-CN" sz="1200" smtClean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buFont typeface="Wingdings" pitchFamily="2" charset="2"/>
              <a:buChar char="l"/>
            </a:pPr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8F74B1C9-9D39-4E8A-85C2-07F98485950E}" type="slidenum">
              <a:rPr lang="en-US" altLang="zh-CN" sz="1200" smtClean="0">
                <a:solidFill>
                  <a:schemeClr val="tx1"/>
                </a:solidFill>
                <a:ea typeface="宋体" charset="-122"/>
              </a:rPr>
              <a:pPr eaLnBrk="1" hangingPunct="1"/>
              <a:t>5</a:t>
            </a:fld>
            <a:endParaRPr lang="en-US" altLang="zh-CN" sz="1200" smtClean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buFont typeface="Wingdings" pitchFamily="2" charset="2"/>
              <a:buChar char="l"/>
            </a:pPr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0D82317A-66A1-4883-9117-72E169C467AD}" type="slidenum">
              <a:rPr lang="en-US" altLang="zh-CN" sz="1200" smtClean="0">
                <a:solidFill>
                  <a:schemeClr val="tx1"/>
                </a:solidFill>
                <a:ea typeface="宋体" charset="-122"/>
              </a:rPr>
              <a:pPr eaLnBrk="1" hangingPunct="1"/>
              <a:t>6</a:t>
            </a:fld>
            <a:endParaRPr lang="en-US" altLang="zh-CN" sz="1200" smtClean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buFont typeface="Wingdings" pitchFamily="2" charset="2"/>
              <a:buChar char="l"/>
            </a:pPr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374A9884-EBEB-4E92-9A90-9F3EAEF2E159}" type="slidenum">
              <a:rPr lang="en-US" altLang="zh-CN" sz="1200" smtClean="0">
                <a:solidFill>
                  <a:schemeClr val="tx1"/>
                </a:solidFill>
                <a:ea typeface="宋体" charset="-122"/>
              </a:rPr>
              <a:pPr eaLnBrk="1" hangingPunct="1"/>
              <a:t>7</a:t>
            </a:fld>
            <a:endParaRPr lang="en-US" altLang="zh-CN" sz="1200" smtClean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buFont typeface="Wingdings" pitchFamily="2" charset="2"/>
              <a:buChar char="l"/>
            </a:pPr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0D4D5DBD-73A2-4CC8-A4F8-25C04F3B5D93}" type="slidenum">
              <a:rPr lang="en-US" altLang="zh-CN" sz="1200" smtClean="0">
                <a:solidFill>
                  <a:schemeClr val="tx1"/>
                </a:solidFill>
                <a:ea typeface="宋体" charset="-122"/>
              </a:rPr>
              <a:pPr eaLnBrk="1" hangingPunct="1"/>
              <a:t>10</a:t>
            </a:fld>
            <a:endParaRPr lang="en-US" altLang="zh-CN" sz="1200" smtClean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buFont typeface="Wingdings" pitchFamily="2" charset="2"/>
              <a:buChar char="l"/>
            </a:pPr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0D4D5DBD-73A2-4CC8-A4F8-25C04F3B5D93}" type="slidenum">
              <a:rPr lang="en-US" altLang="zh-CN" sz="1200" smtClean="0">
                <a:solidFill>
                  <a:schemeClr val="tx1"/>
                </a:solidFill>
                <a:ea typeface="宋体" charset="-122"/>
              </a:rPr>
              <a:pPr eaLnBrk="1" hangingPunct="1"/>
              <a:t>11</a:t>
            </a:fld>
            <a:endParaRPr lang="en-US" altLang="zh-CN" sz="1200" smtClean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buFont typeface="Wingdings" pitchFamily="2" charset="2"/>
              <a:buChar char="l"/>
            </a:pP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106" y="818866"/>
            <a:ext cx="9144000" cy="621088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4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65" y="-1"/>
            <a:ext cx="9022231" cy="818867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309320"/>
            <a:ext cx="1053058" cy="42644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Shell</a:t>
            </a:r>
            <a:r>
              <a:rPr lang="zh-CN" altLang="en-US" dirty="0" smtClean="0"/>
              <a:t>编程</a:t>
            </a:r>
            <a:r>
              <a:rPr lang="en-US" altLang="zh-CN" dirty="0" smtClean="0"/>
              <a:t>2-</a:t>
            </a:r>
            <a:r>
              <a:rPr lang="zh-CN" altLang="en-US" dirty="0" smtClean="0"/>
              <a:t>流程控制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5477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case</a:t>
            </a:r>
            <a:r>
              <a:rPr lang="zh-CN" altLang="en-US" smtClean="0"/>
              <a:t>多重分支语句</a:t>
            </a:r>
          </a:p>
        </p:txBody>
      </p:sp>
      <p:sp>
        <p:nvSpPr>
          <p:cNvPr id="28676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446088" y="1092200"/>
            <a:ext cx="8229600" cy="4937125"/>
          </a:xfrm>
        </p:spPr>
        <p:txBody>
          <a:bodyPr>
            <a:normAutofit/>
          </a:bodyPr>
          <a:lstStyle/>
          <a:p>
            <a:r>
              <a:rPr lang="zh-CN" altLang="en-US" dirty="0"/>
              <a:t>根据变量的不同取值，分别执行不同的命令操作</a:t>
            </a:r>
          </a:p>
        </p:txBody>
      </p:sp>
      <p:grpSp>
        <p:nvGrpSpPr>
          <p:cNvPr id="521274" name="Group 58"/>
          <p:cNvGrpSpPr>
            <a:grpSpLocks/>
          </p:cNvGrpSpPr>
          <p:nvPr/>
        </p:nvGrpSpPr>
        <p:grpSpPr bwMode="auto">
          <a:xfrm>
            <a:off x="503238" y="1773386"/>
            <a:ext cx="5292725" cy="4679950"/>
            <a:chOff x="317" y="890"/>
            <a:chExt cx="3334" cy="2948"/>
          </a:xfrm>
        </p:grpSpPr>
        <p:sp>
          <p:nvSpPr>
            <p:cNvPr id="28726" name="AutoShape 5"/>
            <p:cNvSpPr>
              <a:spLocks noChangeArrowheads="1"/>
            </p:cNvSpPr>
            <p:nvPr/>
          </p:nvSpPr>
          <p:spPr bwMode="auto">
            <a:xfrm>
              <a:off x="929" y="1072"/>
              <a:ext cx="2722" cy="2766"/>
            </a:xfrm>
            <a:prstGeom prst="roundRect">
              <a:avLst>
                <a:gd name="adj" fmla="val 3819"/>
              </a:avLst>
            </a:prstGeom>
            <a:gradFill rotWithShape="1">
              <a:gsLst>
                <a:gs pos="0">
                  <a:srgbClr val="CCFFFF"/>
                </a:gs>
                <a:gs pos="100000">
                  <a:schemeClr val="bg1"/>
                </a:gs>
              </a:gsLst>
              <a:lin ang="5400000" scaled="1"/>
            </a:gradFill>
            <a:ln w="9525" algn="ctr">
              <a:solidFill>
                <a:srgbClr val="0066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 algn="l">
                <a:lnSpc>
                  <a:spcPct val="120000"/>
                </a:lnSpc>
                <a:spcBef>
                  <a:spcPct val="20000"/>
                </a:spcBef>
                <a:buClr>
                  <a:srgbClr val="006600"/>
                </a:buClr>
                <a:buSzPct val="80000"/>
                <a:buFont typeface="Wingdings" pitchFamily="2" charset="2"/>
                <a:buNone/>
              </a:pPr>
              <a:r>
                <a:rPr lang="en-US" altLang="zh-CN" sz="1800" b="1" dirty="0">
                  <a:solidFill>
                    <a:srgbClr val="FF0000"/>
                  </a:solidFill>
                  <a:ea typeface="楷体_GB2312" pitchFamily="49" charset="-122"/>
                </a:rPr>
                <a:t>case</a:t>
              </a:r>
              <a:r>
                <a:rPr lang="en-US" altLang="zh-CN" sz="1800" b="1" dirty="0">
                  <a:solidFill>
                    <a:schemeClr val="tx2"/>
                  </a:solidFill>
                  <a:ea typeface="楷体_GB2312" pitchFamily="49" charset="-122"/>
                </a:rPr>
                <a:t>  </a:t>
              </a:r>
              <a:r>
                <a:rPr lang="zh-CN" altLang="en-US" sz="1800" b="1" dirty="0">
                  <a:solidFill>
                    <a:schemeClr val="tx2"/>
                  </a:solidFill>
                  <a:ea typeface="楷体_GB2312" pitchFamily="49" charset="-122"/>
                </a:rPr>
                <a:t>变量值  </a:t>
              </a:r>
              <a:r>
                <a:rPr lang="en-US" altLang="zh-CN" sz="1800" b="1" dirty="0">
                  <a:solidFill>
                    <a:srgbClr val="FF0000"/>
                  </a:solidFill>
                  <a:ea typeface="楷体_GB2312" pitchFamily="49" charset="-122"/>
                </a:rPr>
                <a:t>in</a:t>
              </a:r>
            </a:p>
            <a:p>
              <a:pPr marL="342900" indent="-342900" algn="l">
                <a:lnSpc>
                  <a:spcPct val="120000"/>
                </a:lnSpc>
                <a:spcBef>
                  <a:spcPct val="20000"/>
                </a:spcBef>
                <a:buClr>
                  <a:srgbClr val="006600"/>
                </a:buClr>
                <a:buSzPct val="80000"/>
                <a:buFont typeface="Wingdings" pitchFamily="2" charset="2"/>
                <a:buNone/>
              </a:pPr>
              <a:r>
                <a:rPr lang="en-US" altLang="zh-CN" sz="1800" b="1" dirty="0">
                  <a:solidFill>
                    <a:srgbClr val="FF0000"/>
                  </a:solidFill>
                  <a:ea typeface="楷体_GB2312" pitchFamily="49" charset="-122"/>
                </a:rPr>
                <a:t>    </a:t>
              </a:r>
              <a:r>
                <a:rPr lang="zh-CN" altLang="en-US" sz="1800" b="1" dirty="0">
                  <a:solidFill>
                    <a:schemeClr val="tx2"/>
                  </a:solidFill>
                  <a:ea typeface="楷体_GB2312" pitchFamily="49" charset="-122"/>
                </a:rPr>
                <a:t>模式</a:t>
              </a:r>
              <a:r>
                <a:rPr lang="en-US" altLang="zh-CN" sz="1800" b="1" dirty="0">
                  <a:solidFill>
                    <a:schemeClr val="tx2"/>
                  </a:solidFill>
                  <a:ea typeface="楷体_GB2312" pitchFamily="49" charset="-122"/>
                </a:rPr>
                <a:t>1)</a:t>
              </a:r>
            </a:p>
            <a:p>
              <a:pPr marL="342900" indent="-342900" algn="l">
                <a:lnSpc>
                  <a:spcPct val="120000"/>
                </a:lnSpc>
                <a:spcBef>
                  <a:spcPct val="20000"/>
                </a:spcBef>
                <a:buClr>
                  <a:srgbClr val="006600"/>
                </a:buClr>
                <a:buSzPct val="80000"/>
                <a:buFont typeface="Wingdings" pitchFamily="2" charset="2"/>
                <a:buNone/>
              </a:pPr>
              <a:r>
                <a:rPr lang="en-US" altLang="zh-CN" sz="1800" b="1" dirty="0">
                  <a:solidFill>
                    <a:schemeClr val="tx2"/>
                  </a:solidFill>
                  <a:ea typeface="楷体_GB2312" pitchFamily="49" charset="-122"/>
                </a:rPr>
                <a:t>           </a:t>
              </a:r>
              <a:r>
                <a:rPr lang="zh-CN" altLang="en-US" sz="1800" b="1" dirty="0">
                  <a:solidFill>
                    <a:schemeClr val="tx2"/>
                  </a:solidFill>
                  <a:ea typeface="楷体_GB2312" pitchFamily="49" charset="-122"/>
                </a:rPr>
                <a:t>命令序列</a:t>
              </a:r>
              <a:r>
                <a:rPr lang="en-US" altLang="zh-CN" sz="1800" b="1" dirty="0">
                  <a:solidFill>
                    <a:schemeClr val="tx2"/>
                  </a:solidFill>
                  <a:ea typeface="楷体_GB2312" pitchFamily="49" charset="-122"/>
                </a:rPr>
                <a:t>1</a:t>
              </a:r>
            </a:p>
            <a:p>
              <a:pPr marL="342900" indent="-342900" algn="l">
                <a:lnSpc>
                  <a:spcPct val="120000"/>
                </a:lnSpc>
                <a:spcBef>
                  <a:spcPct val="20000"/>
                </a:spcBef>
                <a:buClr>
                  <a:srgbClr val="006600"/>
                </a:buClr>
                <a:buSzPct val="80000"/>
                <a:buFont typeface="Wingdings" pitchFamily="2" charset="2"/>
                <a:buNone/>
              </a:pPr>
              <a:r>
                <a:rPr lang="en-US" altLang="zh-CN" sz="1800" b="1" dirty="0">
                  <a:solidFill>
                    <a:schemeClr val="tx2"/>
                  </a:solidFill>
                  <a:ea typeface="楷体_GB2312" pitchFamily="49" charset="-122"/>
                </a:rPr>
                <a:t>           </a:t>
              </a:r>
              <a:r>
                <a:rPr lang="en-US" altLang="zh-CN" sz="1800" b="1" dirty="0">
                  <a:solidFill>
                    <a:srgbClr val="FF0000"/>
                  </a:solidFill>
                  <a:ea typeface="楷体_GB2312" pitchFamily="49" charset="-122"/>
                </a:rPr>
                <a:t>;;</a:t>
              </a:r>
            </a:p>
            <a:p>
              <a:pPr marL="342900" indent="-342900" algn="l">
                <a:lnSpc>
                  <a:spcPct val="120000"/>
                </a:lnSpc>
                <a:spcBef>
                  <a:spcPct val="20000"/>
                </a:spcBef>
                <a:buClr>
                  <a:srgbClr val="006600"/>
                </a:buClr>
                <a:buSzPct val="80000"/>
                <a:buFont typeface="Wingdings" pitchFamily="2" charset="2"/>
                <a:buNone/>
              </a:pPr>
              <a:r>
                <a:rPr lang="en-US" altLang="zh-CN" sz="1800" b="1" dirty="0">
                  <a:solidFill>
                    <a:schemeClr val="tx2"/>
                  </a:solidFill>
                  <a:ea typeface="楷体_GB2312" pitchFamily="49" charset="-122"/>
                </a:rPr>
                <a:t>    </a:t>
              </a:r>
              <a:r>
                <a:rPr lang="zh-CN" altLang="en-US" sz="1800" b="1" dirty="0">
                  <a:solidFill>
                    <a:schemeClr val="tx2"/>
                  </a:solidFill>
                  <a:ea typeface="楷体_GB2312" pitchFamily="49" charset="-122"/>
                </a:rPr>
                <a:t>模式</a:t>
              </a:r>
              <a:r>
                <a:rPr lang="en-US" altLang="zh-CN" sz="1800" b="1" dirty="0">
                  <a:solidFill>
                    <a:schemeClr val="tx2"/>
                  </a:solidFill>
                  <a:ea typeface="楷体_GB2312" pitchFamily="49" charset="-122"/>
                </a:rPr>
                <a:t>2)</a:t>
              </a:r>
            </a:p>
            <a:p>
              <a:pPr marL="342900" indent="-342900" algn="l">
                <a:lnSpc>
                  <a:spcPct val="120000"/>
                </a:lnSpc>
                <a:spcBef>
                  <a:spcPct val="20000"/>
                </a:spcBef>
                <a:buClr>
                  <a:srgbClr val="006600"/>
                </a:buClr>
                <a:buSzPct val="80000"/>
                <a:buFont typeface="Wingdings" pitchFamily="2" charset="2"/>
                <a:buNone/>
              </a:pPr>
              <a:r>
                <a:rPr lang="en-US" altLang="zh-CN" sz="1800" b="1" dirty="0">
                  <a:solidFill>
                    <a:schemeClr val="tx2"/>
                  </a:solidFill>
                  <a:ea typeface="楷体_GB2312" pitchFamily="49" charset="-122"/>
                </a:rPr>
                <a:t>          </a:t>
              </a:r>
              <a:r>
                <a:rPr lang="zh-CN" altLang="en-US" sz="1800" b="1" dirty="0">
                  <a:solidFill>
                    <a:schemeClr val="tx2"/>
                  </a:solidFill>
                  <a:ea typeface="楷体_GB2312" pitchFamily="49" charset="-122"/>
                </a:rPr>
                <a:t>命令序列</a:t>
              </a:r>
              <a:r>
                <a:rPr lang="en-US" altLang="zh-CN" sz="1800" b="1" dirty="0">
                  <a:solidFill>
                    <a:schemeClr val="tx2"/>
                  </a:solidFill>
                  <a:ea typeface="楷体_GB2312" pitchFamily="49" charset="-122"/>
                </a:rPr>
                <a:t>2</a:t>
              </a:r>
            </a:p>
            <a:p>
              <a:pPr marL="342900" indent="-342900" algn="l">
                <a:lnSpc>
                  <a:spcPct val="120000"/>
                </a:lnSpc>
                <a:spcBef>
                  <a:spcPct val="20000"/>
                </a:spcBef>
                <a:buClr>
                  <a:srgbClr val="006600"/>
                </a:buClr>
                <a:buSzPct val="80000"/>
                <a:buFont typeface="Wingdings" pitchFamily="2" charset="2"/>
                <a:buNone/>
              </a:pPr>
              <a:r>
                <a:rPr lang="en-US" altLang="zh-CN" sz="1800" b="1" dirty="0">
                  <a:solidFill>
                    <a:schemeClr val="tx2"/>
                  </a:solidFill>
                  <a:ea typeface="楷体_GB2312" pitchFamily="49" charset="-122"/>
                </a:rPr>
                <a:t>           </a:t>
              </a:r>
              <a:r>
                <a:rPr lang="en-US" altLang="zh-CN" sz="1800" b="1" dirty="0">
                  <a:solidFill>
                    <a:srgbClr val="FF0000"/>
                  </a:solidFill>
                  <a:ea typeface="楷体_GB2312" pitchFamily="49" charset="-122"/>
                </a:rPr>
                <a:t>;;</a:t>
              </a:r>
            </a:p>
            <a:p>
              <a:pPr marL="342900" indent="-342900" algn="l">
                <a:lnSpc>
                  <a:spcPct val="120000"/>
                </a:lnSpc>
                <a:spcBef>
                  <a:spcPct val="20000"/>
                </a:spcBef>
                <a:buClr>
                  <a:srgbClr val="006600"/>
                </a:buClr>
                <a:buSzPct val="80000"/>
                <a:buFont typeface="Wingdings" pitchFamily="2" charset="2"/>
                <a:buNone/>
              </a:pPr>
              <a:r>
                <a:rPr lang="zh-CN" altLang="en-US" sz="1800" b="1" dirty="0">
                  <a:solidFill>
                    <a:schemeClr val="tx2"/>
                  </a:solidFill>
                  <a:ea typeface="楷体_GB2312" pitchFamily="49" charset="-122"/>
                </a:rPr>
                <a:t>　 </a:t>
              </a:r>
              <a:r>
                <a:rPr lang="en-US" altLang="zh-CN" sz="1800" b="1" dirty="0">
                  <a:solidFill>
                    <a:schemeClr val="tx2"/>
                  </a:solidFill>
                  <a:ea typeface="楷体_GB2312" pitchFamily="49" charset="-122"/>
                </a:rPr>
                <a:t>……</a:t>
              </a:r>
            </a:p>
            <a:p>
              <a:pPr marL="342900" indent="-342900" algn="l">
                <a:lnSpc>
                  <a:spcPct val="120000"/>
                </a:lnSpc>
                <a:spcBef>
                  <a:spcPct val="20000"/>
                </a:spcBef>
                <a:buClr>
                  <a:srgbClr val="006600"/>
                </a:buClr>
                <a:buSzPct val="80000"/>
                <a:buFont typeface="Wingdings" pitchFamily="2" charset="2"/>
                <a:buNone/>
              </a:pPr>
              <a:r>
                <a:rPr lang="en-US" altLang="zh-CN" sz="1800" b="1" dirty="0">
                  <a:solidFill>
                    <a:schemeClr val="tx2"/>
                  </a:solidFill>
                  <a:ea typeface="楷体_GB2312" pitchFamily="49" charset="-122"/>
                </a:rPr>
                <a:t>    </a:t>
              </a:r>
              <a:r>
                <a:rPr lang="en-US" altLang="zh-CN" sz="1800" b="1" dirty="0">
                  <a:solidFill>
                    <a:srgbClr val="FF0000"/>
                  </a:solidFill>
                  <a:ea typeface="楷体_GB2312" pitchFamily="49" charset="-122"/>
                </a:rPr>
                <a:t>* )</a:t>
              </a:r>
            </a:p>
            <a:p>
              <a:pPr marL="342900" indent="-342900" algn="l">
                <a:lnSpc>
                  <a:spcPct val="120000"/>
                </a:lnSpc>
                <a:spcBef>
                  <a:spcPct val="20000"/>
                </a:spcBef>
                <a:buClr>
                  <a:srgbClr val="006600"/>
                </a:buClr>
                <a:buSzPct val="80000"/>
                <a:buFont typeface="Wingdings" pitchFamily="2" charset="2"/>
                <a:buNone/>
              </a:pPr>
              <a:r>
                <a:rPr lang="en-US" altLang="zh-CN" sz="1800" b="1" dirty="0">
                  <a:solidFill>
                    <a:schemeClr val="tx2"/>
                  </a:solidFill>
                  <a:ea typeface="楷体_GB2312" pitchFamily="49" charset="-122"/>
                </a:rPr>
                <a:t>          </a:t>
              </a:r>
              <a:r>
                <a:rPr lang="zh-CN" altLang="en-US" sz="1800" b="1" dirty="0">
                  <a:solidFill>
                    <a:schemeClr val="tx2"/>
                  </a:solidFill>
                  <a:ea typeface="楷体_GB2312" pitchFamily="49" charset="-122"/>
                </a:rPr>
                <a:t>默认执行的命令序列</a:t>
              </a:r>
            </a:p>
            <a:p>
              <a:pPr marL="342900" indent="-342900" algn="l">
                <a:lnSpc>
                  <a:spcPct val="120000"/>
                </a:lnSpc>
                <a:spcBef>
                  <a:spcPct val="20000"/>
                </a:spcBef>
                <a:buClr>
                  <a:srgbClr val="006600"/>
                </a:buClr>
                <a:buSzPct val="80000"/>
                <a:buFont typeface="Wingdings" pitchFamily="2" charset="2"/>
                <a:buNone/>
              </a:pPr>
              <a:r>
                <a:rPr lang="en-US" altLang="zh-CN" sz="1800" b="1" dirty="0" err="1">
                  <a:solidFill>
                    <a:srgbClr val="FF0000"/>
                  </a:solidFill>
                  <a:ea typeface="楷体_GB2312" pitchFamily="49" charset="-122"/>
                </a:rPr>
                <a:t>esac</a:t>
              </a:r>
              <a:endParaRPr lang="en-US" altLang="zh-CN" sz="1800" b="1" dirty="0">
                <a:solidFill>
                  <a:srgbClr val="FF0000"/>
                </a:solidFill>
                <a:ea typeface="楷体_GB2312" pitchFamily="49" charset="-122"/>
              </a:endParaRPr>
            </a:p>
          </p:txBody>
        </p:sp>
        <p:pic>
          <p:nvPicPr>
            <p:cNvPr id="28727" name="Picture 8" descr="语法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7" y="890"/>
              <a:ext cx="681" cy="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66750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212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case</a:t>
            </a:r>
            <a:r>
              <a:rPr lang="zh-CN" altLang="en-US" smtClean="0"/>
              <a:t>多重分支语句</a:t>
            </a:r>
          </a:p>
        </p:txBody>
      </p:sp>
      <p:sp>
        <p:nvSpPr>
          <p:cNvPr id="28676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446088" y="1092200"/>
            <a:ext cx="8229600" cy="4937125"/>
          </a:xfrm>
        </p:spPr>
        <p:txBody>
          <a:bodyPr>
            <a:normAutofit/>
          </a:bodyPr>
          <a:lstStyle/>
          <a:p>
            <a:r>
              <a:rPr lang="zh-CN" altLang="en-US" dirty="0"/>
              <a:t>区别：</a:t>
            </a:r>
            <a:r>
              <a:rPr lang="en-US" altLang="zh-CN" dirty="0"/>
              <a:t>case</a:t>
            </a:r>
            <a:r>
              <a:rPr lang="zh-CN" altLang="en-US" dirty="0"/>
              <a:t>只能判断一种条件关系，</a:t>
            </a:r>
            <a:r>
              <a:rPr lang="en-US" altLang="zh-CN" dirty="0"/>
              <a:t>if</a:t>
            </a:r>
            <a:r>
              <a:rPr lang="zh-CN" altLang="en-US" dirty="0"/>
              <a:t>可以判断多种条件关系</a:t>
            </a:r>
          </a:p>
        </p:txBody>
      </p:sp>
      <p:grpSp>
        <p:nvGrpSpPr>
          <p:cNvPr id="521226" name="Group 10"/>
          <p:cNvGrpSpPr>
            <a:grpSpLocks/>
          </p:cNvGrpSpPr>
          <p:nvPr/>
        </p:nvGrpSpPr>
        <p:grpSpPr bwMode="auto">
          <a:xfrm>
            <a:off x="539750" y="2036911"/>
            <a:ext cx="8135938" cy="4368800"/>
            <a:chOff x="340" y="1056"/>
            <a:chExt cx="5125" cy="2752"/>
          </a:xfrm>
        </p:grpSpPr>
        <p:sp>
          <p:nvSpPr>
            <p:cNvPr id="28679" name="AutoShape 11"/>
            <p:cNvSpPr>
              <a:spLocks noChangeArrowheads="1"/>
            </p:cNvSpPr>
            <p:nvPr/>
          </p:nvSpPr>
          <p:spPr bwMode="auto">
            <a:xfrm>
              <a:off x="2274" y="2280"/>
              <a:ext cx="999" cy="305"/>
            </a:xfrm>
            <a:prstGeom prst="flowChartAlternateProcess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80" name="Line 12"/>
            <p:cNvSpPr>
              <a:spLocks noChangeShapeType="1"/>
            </p:cNvSpPr>
            <p:nvPr/>
          </p:nvSpPr>
          <p:spPr bwMode="auto">
            <a:xfrm>
              <a:off x="1232" y="2841"/>
              <a:ext cx="0" cy="2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28681" name="AutoShape 13"/>
            <p:cNvSpPr>
              <a:spLocks noChangeArrowheads="1"/>
            </p:cNvSpPr>
            <p:nvPr/>
          </p:nvSpPr>
          <p:spPr bwMode="auto">
            <a:xfrm>
              <a:off x="588" y="2386"/>
              <a:ext cx="1278" cy="481"/>
            </a:xfrm>
            <a:prstGeom prst="flowChartDecision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82" name="Text Box 14"/>
            <p:cNvSpPr txBox="1">
              <a:spLocks noChangeArrowheads="1"/>
            </p:cNvSpPr>
            <p:nvPr/>
          </p:nvSpPr>
          <p:spPr bwMode="auto">
            <a:xfrm>
              <a:off x="679" y="2523"/>
              <a:ext cx="11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FFFF"/>
                      </a:gs>
                      <a:gs pos="100000">
                        <a:srgbClr val="3399FF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8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US" altLang="zh-CN" sz="1600" b="1">
                  <a:ea typeface="楷体_GB2312" pitchFamily="49" charset="-122"/>
                </a:rPr>
                <a:t>case  </a:t>
              </a:r>
              <a:r>
                <a:rPr lang="zh-CN" altLang="en-US" sz="1600" b="1">
                  <a:ea typeface="楷体_GB2312" pitchFamily="49" charset="-122"/>
                </a:rPr>
                <a:t>变量</a:t>
              </a:r>
              <a:r>
                <a:rPr lang="en-US" altLang="zh-CN" sz="1600" b="1">
                  <a:ea typeface="楷体_GB2312" pitchFamily="49" charset="-122"/>
                </a:rPr>
                <a:t>=</a:t>
              </a:r>
              <a:r>
                <a:rPr lang="zh-CN" altLang="en-US" sz="1600" b="1">
                  <a:ea typeface="楷体_GB2312" pitchFamily="49" charset="-122"/>
                </a:rPr>
                <a:t>模式</a:t>
              </a:r>
              <a:r>
                <a:rPr lang="en-US" altLang="zh-CN" sz="1600" b="1">
                  <a:ea typeface="楷体_GB2312" pitchFamily="49" charset="-122"/>
                </a:rPr>
                <a:t>1</a:t>
              </a:r>
            </a:p>
          </p:txBody>
        </p:sp>
        <p:sp>
          <p:nvSpPr>
            <p:cNvPr id="28683" name="Line 15"/>
            <p:cNvSpPr>
              <a:spLocks noChangeShapeType="1"/>
            </p:cNvSpPr>
            <p:nvPr/>
          </p:nvSpPr>
          <p:spPr bwMode="auto">
            <a:xfrm flipV="1">
              <a:off x="4682" y="1076"/>
              <a:ext cx="0" cy="10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28684" name="Line 16"/>
            <p:cNvSpPr>
              <a:spLocks noChangeShapeType="1"/>
            </p:cNvSpPr>
            <p:nvPr/>
          </p:nvSpPr>
          <p:spPr bwMode="auto">
            <a:xfrm>
              <a:off x="340" y="2622"/>
              <a:ext cx="24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28685" name="AutoShape 17"/>
            <p:cNvSpPr>
              <a:spLocks noChangeArrowheads="1"/>
            </p:cNvSpPr>
            <p:nvPr/>
          </p:nvSpPr>
          <p:spPr bwMode="auto">
            <a:xfrm>
              <a:off x="4175" y="2134"/>
              <a:ext cx="1034" cy="305"/>
            </a:xfrm>
            <a:prstGeom prst="flowChartProcess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86" name="Text Box 18"/>
            <p:cNvSpPr txBox="1">
              <a:spLocks noChangeArrowheads="1"/>
            </p:cNvSpPr>
            <p:nvPr/>
          </p:nvSpPr>
          <p:spPr bwMode="auto">
            <a:xfrm>
              <a:off x="4195" y="2171"/>
              <a:ext cx="10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FFFF"/>
                      </a:gs>
                      <a:gs pos="100000">
                        <a:srgbClr val="3399FF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8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1600" b="1">
                  <a:ea typeface="楷体_GB2312" pitchFamily="49" charset="-122"/>
                </a:rPr>
                <a:t>esac  </a:t>
              </a:r>
              <a:r>
                <a:rPr lang="zh-CN" altLang="en-US" sz="1600" b="1">
                  <a:ea typeface="楷体_GB2312" pitchFamily="49" charset="-122"/>
                </a:rPr>
                <a:t>结束分支</a:t>
              </a:r>
            </a:p>
          </p:txBody>
        </p:sp>
        <p:sp>
          <p:nvSpPr>
            <p:cNvPr id="28687" name="Line 19"/>
            <p:cNvSpPr>
              <a:spLocks noChangeShapeType="1"/>
            </p:cNvSpPr>
            <p:nvPr/>
          </p:nvSpPr>
          <p:spPr bwMode="auto">
            <a:xfrm>
              <a:off x="5222" y="2272"/>
              <a:ext cx="24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28688" name="AutoShape 20"/>
            <p:cNvSpPr>
              <a:spLocks noChangeArrowheads="1"/>
            </p:cNvSpPr>
            <p:nvPr/>
          </p:nvSpPr>
          <p:spPr bwMode="auto">
            <a:xfrm>
              <a:off x="756" y="1822"/>
              <a:ext cx="999" cy="304"/>
            </a:xfrm>
            <a:prstGeom prst="flowChartAlternateProcess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89" name="Text Box 21"/>
            <p:cNvSpPr txBox="1">
              <a:spLocks noChangeArrowheads="1"/>
            </p:cNvSpPr>
            <p:nvPr/>
          </p:nvSpPr>
          <p:spPr bwMode="auto">
            <a:xfrm>
              <a:off x="805" y="1862"/>
              <a:ext cx="9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FFFF"/>
                      </a:gs>
                      <a:gs pos="100000">
                        <a:srgbClr val="3399FF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8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1600" b="1">
                  <a:ea typeface="楷体_GB2312" pitchFamily="49" charset="-122"/>
                </a:rPr>
                <a:t>命令序列</a:t>
              </a:r>
              <a:r>
                <a:rPr lang="en-US" altLang="zh-CN" sz="1600" b="1">
                  <a:ea typeface="楷体_GB2312" pitchFamily="49" charset="-122"/>
                </a:rPr>
                <a:t>1…</a:t>
              </a:r>
            </a:p>
          </p:txBody>
        </p:sp>
        <p:sp>
          <p:nvSpPr>
            <p:cNvPr id="28690" name="Line 22"/>
            <p:cNvSpPr>
              <a:spLocks noChangeShapeType="1"/>
            </p:cNvSpPr>
            <p:nvPr/>
          </p:nvSpPr>
          <p:spPr bwMode="auto">
            <a:xfrm>
              <a:off x="1220" y="2134"/>
              <a:ext cx="0" cy="2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28691" name="Line 23"/>
            <p:cNvSpPr>
              <a:spLocks noChangeShapeType="1"/>
            </p:cNvSpPr>
            <p:nvPr/>
          </p:nvSpPr>
          <p:spPr bwMode="auto">
            <a:xfrm>
              <a:off x="1480" y="1437"/>
              <a:ext cx="51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28692" name="Line 24"/>
            <p:cNvSpPr>
              <a:spLocks noChangeShapeType="1"/>
            </p:cNvSpPr>
            <p:nvPr/>
          </p:nvSpPr>
          <p:spPr bwMode="auto">
            <a:xfrm flipV="1">
              <a:off x="1991" y="1445"/>
              <a:ext cx="0" cy="15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28693" name="AutoShape 25"/>
            <p:cNvSpPr>
              <a:spLocks noChangeArrowheads="1"/>
            </p:cNvSpPr>
            <p:nvPr/>
          </p:nvSpPr>
          <p:spPr bwMode="auto">
            <a:xfrm>
              <a:off x="980" y="1307"/>
              <a:ext cx="486" cy="260"/>
            </a:xfrm>
            <a:prstGeom prst="flowChartDecision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 sz="1600" b="1">
                <a:ea typeface="楷体_GB2312" pitchFamily="49" charset="-122"/>
              </a:endParaRPr>
            </a:p>
          </p:txBody>
        </p:sp>
        <p:sp>
          <p:nvSpPr>
            <p:cNvPr id="28694" name="Text Box 26"/>
            <p:cNvSpPr txBox="1">
              <a:spLocks noChangeArrowheads="1"/>
            </p:cNvSpPr>
            <p:nvPr/>
          </p:nvSpPr>
          <p:spPr bwMode="auto">
            <a:xfrm>
              <a:off x="1120" y="1299"/>
              <a:ext cx="21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FFFF"/>
                      </a:gs>
                      <a:gs pos="100000">
                        <a:srgbClr val="3399FF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8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US" altLang="zh-CN" sz="1600" b="1">
                  <a:ea typeface="楷体_GB2312" pitchFamily="49" charset="-122"/>
                </a:rPr>
                <a:t>;;</a:t>
              </a:r>
            </a:p>
          </p:txBody>
        </p:sp>
        <p:sp>
          <p:nvSpPr>
            <p:cNvPr id="28695" name="Line 27"/>
            <p:cNvSpPr>
              <a:spLocks noChangeShapeType="1"/>
            </p:cNvSpPr>
            <p:nvPr/>
          </p:nvSpPr>
          <p:spPr bwMode="auto">
            <a:xfrm>
              <a:off x="1224" y="1572"/>
              <a:ext cx="0" cy="2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28696" name="Line 28"/>
            <p:cNvSpPr>
              <a:spLocks noChangeShapeType="1"/>
            </p:cNvSpPr>
            <p:nvPr/>
          </p:nvSpPr>
          <p:spPr bwMode="auto">
            <a:xfrm>
              <a:off x="1220" y="1056"/>
              <a:ext cx="0" cy="2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28697" name="Text Box 29"/>
            <p:cNvSpPr txBox="1">
              <a:spLocks noChangeArrowheads="1"/>
            </p:cNvSpPr>
            <p:nvPr/>
          </p:nvSpPr>
          <p:spPr bwMode="auto">
            <a:xfrm>
              <a:off x="1252" y="1095"/>
              <a:ext cx="18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FFFF"/>
                      </a:gs>
                      <a:gs pos="100000">
                        <a:srgbClr val="3399FF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8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zh-CN" altLang="en-US" sz="1600" b="1" dirty="0">
                  <a:ea typeface="楷体_GB2312" pitchFamily="49" charset="-122"/>
                </a:rPr>
                <a:t>有</a:t>
              </a:r>
            </a:p>
          </p:txBody>
        </p:sp>
        <p:sp>
          <p:nvSpPr>
            <p:cNvPr id="28698" name="AutoShape 30"/>
            <p:cNvSpPr>
              <a:spLocks noChangeArrowheads="1"/>
            </p:cNvSpPr>
            <p:nvPr/>
          </p:nvSpPr>
          <p:spPr bwMode="auto">
            <a:xfrm>
              <a:off x="2103" y="2849"/>
              <a:ext cx="1278" cy="480"/>
            </a:xfrm>
            <a:prstGeom prst="flowChartDecision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99" name="Text Box 31"/>
            <p:cNvSpPr txBox="1">
              <a:spLocks noChangeArrowheads="1"/>
            </p:cNvSpPr>
            <p:nvPr/>
          </p:nvSpPr>
          <p:spPr bwMode="auto">
            <a:xfrm>
              <a:off x="2317" y="2979"/>
              <a:ext cx="88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FFFF"/>
                      </a:gs>
                      <a:gs pos="100000">
                        <a:srgbClr val="3399FF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8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zh-CN" altLang="en-US" sz="1600" b="1">
                  <a:ea typeface="楷体_GB2312" pitchFamily="49" charset="-122"/>
                </a:rPr>
                <a:t>变量</a:t>
              </a:r>
              <a:r>
                <a:rPr lang="en-US" altLang="zh-CN" sz="1600" b="1">
                  <a:ea typeface="楷体_GB2312" pitchFamily="49" charset="-122"/>
                </a:rPr>
                <a:t>=</a:t>
              </a:r>
              <a:r>
                <a:rPr lang="zh-CN" altLang="en-US" sz="1600" b="1">
                  <a:ea typeface="楷体_GB2312" pitchFamily="49" charset="-122"/>
                </a:rPr>
                <a:t>模式</a:t>
              </a:r>
              <a:r>
                <a:rPr lang="en-US" altLang="zh-CN" sz="1600" b="1">
                  <a:ea typeface="楷体_GB2312" pitchFamily="49" charset="-122"/>
                </a:rPr>
                <a:t>2</a:t>
              </a:r>
            </a:p>
          </p:txBody>
        </p:sp>
        <p:sp>
          <p:nvSpPr>
            <p:cNvPr id="28700" name="AutoShape 32"/>
            <p:cNvSpPr>
              <a:spLocks noChangeArrowheads="1"/>
            </p:cNvSpPr>
            <p:nvPr/>
          </p:nvSpPr>
          <p:spPr bwMode="auto">
            <a:xfrm>
              <a:off x="4050" y="3328"/>
              <a:ext cx="1278" cy="480"/>
            </a:xfrm>
            <a:prstGeom prst="flowChartDecision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01" name="Text Box 33"/>
            <p:cNvSpPr txBox="1">
              <a:spLocks noChangeArrowheads="1"/>
            </p:cNvSpPr>
            <p:nvPr/>
          </p:nvSpPr>
          <p:spPr bwMode="auto">
            <a:xfrm>
              <a:off x="4166" y="3458"/>
              <a:ext cx="10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FFFF"/>
                      </a:gs>
                      <a:gs pos="100000">
                        <a:srgbClr val="3399FF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8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zh-CN" altLang="en-US" sz="1600" b="1">
                  <a:ea typeface="楷体_GB2312" pitchFamily="49" charset="-122"/>
                </a:rPr>
                <a:t>变量</a:t>
              </a:r>
              <a:r>
                <a:rPr lang="en-US" altLang="zh-CN" sz="1600" b="1">
                  <a:ea typeface="楷体_GB2312" pitchFamily="49" charset="-122"/>
                </a:rPr>
                <a:t>=</a:t>
              </a:r>
              <a:r>
                <a:rPr lang="zh-CN" altLang="en-US" sz="1600" b="1">
                  <a:ea typeface="楷体_GB2312" pitchFamily="49" charset="-122"/>
                </a:rPr>
                <a:t>其他值</a:t>
              </a:r>
              <a:r>
                <a:rPr lang="en-US" altLang="zh-CN" sz="1600" b="1">
                  <a:ea typeface="楷体_GB2312" pitchFamily="49" charset="-122"/>
                </a:rPr>
                <a:t>(*)</a:t>
              </a:r>
            </a:p>
          </p:txBody>
        </p:sp>
        <p:sp>
          <p:nvSpPr>
            <p:cNvPr id="28702" name="AutoShape 34"/>
            <p:cNvSpPr>
              <a:spLocks noChangeArrowheads="1"/>
            </p:cNvSpPr>
            <p:nvPr/>
          </p:nvSpPr>
          <p:spPr bwMode="auto">
            <a:xfrm>
              <a:off x="4113" y="2763"/>
              <a:ext cx="1171" cy="305"/>
            </a:xfrm>
            <a:prstGeom prst="flowChartAlternateProcess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03" name="Text Box 35"/>
            <p:cNvSpPr txBox="1">
              <a:spLocks noChangeArrowheads="1"/>
            </p:cNvSpPr>
            <p:nvPr/>
          </p:nvSpPr>
          <p:spPr bwMode="auto">
            <a:xfrm>
              <a:off x="4111" y="2803"/>
              <a:ext cx="1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FFFF"/>
                      </a:gs>
                      <a:gs pos="100000">
                        <a:srgbClr val="3399FF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8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1600" b="1">
                  <a:ea typeface="楷体_GB2312" pitchFamily="49" charset="-122"/>
                </a:rPr>
                <a:t>默认命令序列</a:t>
              </a:r>
              <a:r>
                <a:rPr lang="en-US" altLang="zh-CN" sz="1600" b="1">
                  <a:ea typeface="楷体_GB2312" pitchFamily="49" charset="-122"/>
                </a:rPr>
                <a:t>…</a:t>
              </a:r>
            </a:p>
          </p:txBody>
        </p:sp>
        <p:sp>
          <p:nvSpPr>
            <p:cNvPr id="28704" name="Line 36"/>
            <p:cNvSpPr>
              <a:spLocks noChangeShapeType="1"/>
            </p:cNvSpPr>
            <p:nvPr/>
          </p:nvSpPr>
          <p:spPr bwMode="auto">
            <a:xfrm>
              <a:off x="4683" y="3085"/>
              <a:ext cx="0" cy="2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28705" name="Line 37"/>
            <p:cNvSpPr>
              <a:spLocks noChangeShapeType="1"/>
            </p:cNvSpPr>
            <p:nvPr/>
          </p:nvSpPr>
          <p:spPr bwMode="auto">
            <a:xfrm>
              <a:off x="4678" y="2447"/>
              <a:ext cx="0" cy="3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28706" name="Text Box 38"/>
            <p:cNvSpPr txBox="1">
              <a:spLocks noChangeArrowheads="1"/>
            </p:cNvSpPr>
            <p:nvPr/>
          </p:nvSpPr>
          <p:spPr bwMode="auto">
            <a:xfrm>
              <a:off x="3625" y="3457"/>
              <a:ext cx="48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FFFF"/>
                      </a:gs>
                      <a:gs pos="100000">
                        <a:srgbClr val="3399FF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8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US" altLang="zh-CN" sz="1600" b="1">
                  <a:ea typeface="楷体_GB2312" pitchFamily="49" charset="-122"/>
                </a:rPr>
                <a:t>……</a:t>
              </a:r>
            </a:p>
          </p:txBody>
        </p:sp>
        <p:sp>
          <p:nvSpPr>
            <p:cNvPr id="28707" name="Line 39"/>
            <p:cNvSpPr>
              <a:spLocks noChangeShapeType="1"/>
            </p:cNvSpPr>
            <p:nvPr/>
          </p:nvSpPr>
          <p:spPr bwMode="auto">
            <a:xfrm>
              <a:off x="1232" y="1068"/>
              <a:ext cx="34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28708" name="Text Box 40"/>
            <p:cNvSpPr txBox="1">
              <a:spLocks noChangeArrowheads="1"/>
            </p:cNvSpPr>
            <p:nvPr/>
          </p:nvSpPr>
          <p:spPr bwMode="auto">
            <a:xfrm>
              <a:off x="1625" y="1421"/>
              <a:ext cx="18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FFFF"/>
                      </a:gs>
                      <a:gs pos="100000">
                        <a:srgbClr val="3399FF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8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zh-CN" altLang="en-US" sz="1600" b="1">
                  <a:ea typeface="楷体_GB2312" pitchFamily="49" charset="-122"/>
                </a:rPr>
                <a:t>无</a:t>
              </a:r>
            </a:p>
          </p:txBody>
        </p:sp>
        <p:sp>
          <p:nvSpPr>
            <p:cNvPr id="28709" name="Text Box 41"/>
            <p:cNvSpPr txBox="1">
              <a:spLocks noChangeArrowheads="1"/>
            </p:cNvSpPr>
            <p:nvPr/>
          </p:nvSpPr>
          <p:spPr bwMode="auto">
            <a:xfrm>
              <a:off x="1252" y="2164"/>
              <a:ext cx="18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FFFF"/>
                      </a:gs>
                      <a:gs pos="100000">
                        <a:srgbClr val="3399FF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8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zh-CN" altLang="en-US" sz="1600" b="1">
                  <a:ea typeface="楷体_GB2312" pitchFamily="49" charset="-122"/>
                </a:rPr>
                <a:t>是</a:t>
              </a:r>
            </a:p>
          </p:txBody>
        </p:sp>
        <p:sp>
          <p:nvSpPr>
            <p:cNvPr id="28710" name="Text Box 42"/>
            <p:cNvSpPr txBox="1">
              <a:spLocks noChangeArrowheads="1"/>
            </p:cNvSpPr>
            <p:nvPr/>
          </p:nvSpPr>
          <p:spPr bwMode="auto">
            <a:xfrm>
              <a:off x="1281" y="2820"/>
              <a:ext cx="183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FFFF"/>
                      </a:gs>
                      <a:gs pos="100000">
                        <a:srgbClr val="3399FF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8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zh-CN" altLang="en-US" sz="1600" b="1">
                  <a:ea typeface="楷体_GB2312" pitchFamily="49" charset="-122"/>
                </a:rPr>
                <a:t>否</a:t>
              </a:r>
            </a:p>
          </p:txBody>
        </p:sp>
        <p:sp>
          <p:nvSpPr>
            <p:cNvPr id="28711" name="Line 43"/>
            <p:cNvSpPr>
              <a:spLocks noChangeShapeType="1"/>
            </p:cNvSpPr>
            <p:nvPr/>
          </p:nvSpPr>
          <p:spPr bwMode="auto">
            <a:xfrm>
              <a:off x="1228" y="3084"/>
              <a:ext cx="8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28712" name="Line 44"/>
            <p:cNvSpPr>
              <a:spLocks noChangeShapeType="1"/>
            </p:cNvSpPr>
            <p:nvPr/>
          </p:nvSpPr>
          <p:spPr bwMode="auto">
            <a:xfrm>
              <a:off x="2752" y="3325"/>
              <a:ext cx="0" cy="2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28713" name="Text Box 45"/>
            <p:cNvSpPr txBox="1">
              <a:spLocks noChangeArrowheads="1"/>
            </p:cNvSpPr>
            <p:nvPr/>
          </p:nvSpPr>
          <p:spPr bwMode="auto">
            <a:xfrm>
              <a:off x="2802" y="3304"/>
              <a:ext cx="18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FFFF"/>
                      </a:gs>
                      <a:gs pos="100000">
                        <a:srgbClr val="3399FF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8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zh-CN" altLang="en-US" sz="1600" b="1">
                  <a:ea typeface="楷体_GB2312" pitchFamily="49" charset="-122"/>
                </a:rPr>
                <a:t>否</a:t>
              </a:r>
            </a:p>
          </p:txBody>
        </p:sp>
        <p:sp>
          <p:nvSpPr>
            <p:cNvPr id="28714" name="Line 46"/>
            <p:cNvSpPr>
              <a:spLocks noChangeShapeType="1"/>
            </p:cNvSpPr>
            <p:nvPr/>
          </p:nvSpPr>
          <p:spPr bwMode="auto">
            <a:xfrm>
              <a:off x="2748" y="3568"/>
              <a:ext cx="9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28715" name="Text Box 47"/>
            <p:cNvSpPr txBox="1">
              <a:spLocks noChangeArrowheads="1"/>
            </p:cNvSpPr>
            <p:nvPr/>
          </p:nvSpPr>
          <p:spPr bwMode="auto">
            <a:xfrm>
              <a:off x="2325" y="2326"/>
              <a:ext cx="9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FFFF"/>
                      </a:gs>
                      <a:gs pos="100000">
                        <a:srgbClr val="3399FF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8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1600" b="1">
                  <a:ea typeface="楷体_GB2312" pitchFamily="49" charset="-122"/>
                </a:rPr>
                <a:t>命令序列</a:t>
              </a:r>
              <a:r>
                <a:rPr lang="en-US" altLang="zh-CN" sz="1600" b="1">
                  <a:ea typeface="楷体_GB2312" pitchFamily="49" charset="-122"/>
                </a:rPr>
                <a:t>2…</a:t>
              </a:r>
            </a:p>
          </p:txBody>
        </p:sp>
        <p:sp>
          <p:nvSpPr>
            <p:cNvPr id="28716" name="Line 48"/>
            <p:cNvSpPr>
              <a:spLocks noChangeShapeType="1"/>
            </p:cNvSpPr>
            <p:nvPr/>
          </p:nvSpPr>
          <p:spPr bwMode="auto">
            <a:xfrm>
              <a:off x="2739" y="2598"/>
              <a:ext cx="0" cy="2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28717" name="Line 49"/>
            <p:cNvSpPr>
              <a:spLocks noChangeShapeType="1"/>
            </p:cNvSpPr>
            <p:nvPr/>
          </p:nvSpPr>
          <p:spPr bwMode="auto">
            <a:xfrm>
              <a:off x="2999" y="1901"/>
              <a:ext cx="51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28718" name="Line 50"/>
            <p:cNvSpPr>
              <a:spLocks noChangeShapeType="1"/>
            </p:cNvSpPr>
            <p:nvPr/>
          </p:nvSpPr>
          <p:spPr bwMode="auto">
            <a:xfrm flipV="1">
              <a:off x="3510" y="1909"/>
              <a:ext cx="0" cy="15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28719" name="AutoShape 51"/>
            <p:cNvSpPr>
              <a:spLocks noChangeArrowheads="1"/>
            </p:cNvSpPr>
            <p:nvPr/>
          </p:nvSpPr>
          <p:spPr bwMode="auto">
            <a:xfrm>
              <a:off x="2499" y="1771"/>
              <a:ext cx="487" cy="260"/>
            </a:xfrm>
            <a:prstGeom prst="flowChartDecision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 sz="1600" b="1">
                <a:ea typeface="楷体_GB2312" pitchFamily="49" charset="-122"/>
              </a:endParaRPr>
            </a:p>
          </p:txBody>
        </p:sp>
        <p:sp>
          <p:nvSpPr>
            <p:cNvPr id="28720" name="Text Box 52"/>
            <p:cNvSpPr txBox="1">
              <a:spLocks noChangeArrowheads="1"/>
            </p:cNvSpPr>
            <p:nvPr/>
          </p:nvSpPr>
          <p:spPr bwMode="auto">
            <a:xfrm>
              <a:off x="2640" y="1763"/>
              <a:ext cx="21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FFFF"/>
                      </a:gs>
                      <a:gs pos="100000">
                        <a:srgbClr val="3399FF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8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US" altLang="zh-CN" sz="1600" b="1">
                  <a:ea typeface="楷体_GB2312" pitchFamily="49" charset="-122"/>
                </a:rPr>
                <a:t>;;</a:t>
              </a:r>
            </a:p>
          </p:txBody>
        </p:sp>
        <p:sp>
          <p:nvSpPr>
            <p:cNvPr id="28721" name="Line 53"/>
            <p:cNvSpPr>
              <a:spLocks noChangeShapeType="1"/>
            </p:cNvSpPr>
            <p:nvPr/>
          </p:nvSpPr>
          <p:spPr bwMode="auto">
            <a:xfrm>
              <a:off x="2743" y="2036"/>
              <a:ext cx="0" cy="2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28722" name="Line 54"/>
            <p:cNvSpPr>
              <a:spLocks noChangeShapeType="1"/>
            </p:cNvSpPr>
            <p:nvPr/>
          </p:nvSpPr>
          <p:spPr bwMode="auto">
            <a:xfrm>
              <a:off x="2739" y="1076"/>
              <a:ext cx="0" cy="6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28723" name="Text Box 55"/>
            <p:cNvSpPr txBox="1">
              <a:spLocks noChangeArrowheads="1"/>
            </p:cNvSpPr>
            <p:nvPr/>
          </p:nvSpPr>
          <p:spPr bwMode="auto">
            <a:xfrm>
              <a:off x="2771" y="1559"/>
              <a:ext cx="18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FFFF"/>
                      </a:gs>
                      <a:gs pos="100000">
                        <a:srgbClr val="3399FF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8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zh-CN" altLang="en-US" sz="1600" b="1">
                  <a:ea typeface="楷体_GB2312" pitchFamily="49" charset="-122"/>
                </a:rPr>
                <a:t>有</a:t>
              </a:r>
            </a:p>
          </p:txBody>
        </p:sp>
        <p:sp>
          <p:nvSpPr>
            <p:cNvPr id="28724" name="Text Box 56"/>
            <p:cNvSpPr txBox="1">
              <a:spLocks noChangeArrowheads="1"/>
            </p:cNvSpPr>
            <p:nvPr/>
          </p:nvSpPr>
          <p:spPr bwMode="auto">
            <a:xfrm>
              <a:off x="3144" y="1885"/>
              <a:ext cx="18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FFFF"/>
                      </a:gs>
                      <a:gs pos="100000">
                        <a:srgbClr val="3399FF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8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zh-CN" altLang="en-US" sz="1600" b="1">
                  <a:ea typeface="楷体_GB2312" pitchFamily="49" charset="-122"/>
                </a:rPr>
                <a:t>无</a:t>
              </a:r>
            </a:p>
          </p:txBody>
        </p:sp>
        <p:sp>
          <p:nvSpPr>
            <p:cNvPr id="28725" name="Text Box 57"/>
            <p:cNvSpPr txBox="1">
              <a:spLocks noChangeArrowheads="1"/>
            </p:cNvSpPr>
            <p:nvPr/>
          </p:nvSpPr>
          <p:spPr bwMode="auto">
            <a:xfrm>
              <a:off x="2771" y="2628"/>
              <a:ext cx="18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FFFF"/>
                      </a:gs>
                      <a:gs pos="100000">
                        <a:srgbClr val="3399FF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8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zh-CN" altLang="en-US" sz="1600" b="1">
                  <a:ea typeface="楷体_GB2312" pitchFamily="49" charset="-122"/>
                </a:rPr>
                <a:t>是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8453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1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case</a:t>
            </a:r>
            <a:r>
              <a:rPr lang="zh-CN" altLang="en-US" smtClean="0"/>
              <a:t>多重分支语句</a:t>
            </a:r>
          </a:p>
        </p:txBody>
      </p:sp>
      <p:sp>
        <p:nvSpPr>
          <p:cNvPr id="2970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r>
              <a:rPr lang="zh-CN" altLang="en-US" dirty="0" smtClean="0"/>
              <a:t>应用示例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</a:p>
          <a:p>
            <a:pPr lvl="1"/>
            <a:r>
              <a:rPr lang="zh-CN" altLang="en-US" dirty="0" smtClean="0"/>
              <a:t>编写脚本文件 </a:t>
            </a:r>
            <a:r>
              <a:rPr lang="en-US" altLang="zh-CN" dirty="0" smtClean="0"/>
              <a:t>mydb.sh</a:t>
            </a:r>
            <a:r>
              <a:rPr lang="zh-CN" altLang="en-US" dirty="0" smtClean="0"/>
              <a:t>，用于控制系统服务</a:t>
            </a:r>
            <a:r>
              <a:rPr lang="en-US" altLang="zh-CN" dirty="0" err="1" smtClean="0"/>
              <a:t>mysqld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当执行 </a:t>
            </a:r>
            <a:r>
              <a:rPr lang="en-US" altLang="zh-CN" dirty="0" smtClean="0"/>
              <a:t>./mydb.sh  start </a:t>
            </a:r>
            <a:r>
              <a:rPr lang="zh-CN" altLang="en-US" dirty="0" smtClean="0"/>
              <a:t>时，启动</a:t>
            </a:r>
            <a:r>
              <a:rPr lang="en-US" altLang="zh-CN" dirty="0" err="1" smtClean="0"/>
              <a:t>mysqld</a:t>
            </a:r>
            <a:r>
              <a:rPr lang="zh-CN" altLang="en-US" dirty="0" smtClean="0"/>
              <a:t>服务</a:t>
            </a:r>
          </a:p>
          <a:p>
            <a:pPr lvl="1"/>
            <a:r>
              <a:rPr lang="zh-CN" altLang="en-US" dirty="0" smtClean="0"/>
              <a:t>当执行 </a:t>
            </a:r>
            <a:r>
              <a:rPr lang="en-US" altLang="zh-CN" dirty="0" smtClean="0"/>
              <a:t>./mydb.sh  stop </a:t>
            </a:r>
            <a:r>
              <a:rPr lang="zh-CN" altLang="en-US" dirty="0" smtClean="0"/>
              <a:t>时，关闭</a:t>
            </a:r>
            <a:r>
              <a:rPr lang="en-US" altLang="zh-CN" dirty="0" err="1" smtClean="0"/>
              <a:t>mysqld</a:t>
            </a:r>
            <a:r>
              <a:rPr lang="zh-CN" altLang="en-US" dirty="0" smtClean="0"/>
              <a:t>服务</a:t>
            </a:r>
          </a:p>
          <a:p>
            <a:pPr lvl="1"/>
            <a:r>
              <a:rPr lang="zh-CN" altLang="en-US" dirty="0" smtClean="0"/>
              <a:t>如果输入其他脚本参数，则显示帮助信息</a:t>
            </a:r>
          </a:p>
        </p:txBody>
      </p:sp>
      <p:sp>
        <p:nvSpPr>
          <p:cNvPr id="525315" name="AutoShape 3"/>
          <p:cNvSpPr>
            <a:spLocks noChangeArrowheads="1"/>
          </p:cNvSpPr>
          <p:nvPr/>
        </p:nvSpPr>
        <p:spPr bwMode="auto">
          <a:xfrm>
            <a:off x="611560" y="1196752"/>
            <a:ext cx="8007350" cy="4787900"/>
          </a:xfrm>
          <a:prstGeom prst="roundRect">
            <a:avLst>
              <a:gd name="adj" fmla="val 4940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 dirty="0">
                <a:solidFill>
                  <a:srgbClr val="0000FF"/>
                </a:solidFill>
              </a:rPr>
              <a:t>#!/bin/bash</a:t>
            </a:r>
            <a:r>
              <a:rPr lang="en-US" altLang="en-US" sz="1800" b="1" dirty="0">
                <a:solidFill>
                  <a:srgbClr val="0000FF"/>
                </a:solidFill>
              </a:rPr>
              <a:t> </a:t>
            </a:r>
            <a:endParaRPr lang="en-US" altLang="zh-CN" sz="1800" b="1" dirty="0">
              <a:solidFill>
                <a:srgbClr val="0000FF"/>
              </a:solidFill>
            </a:endParaRP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 dirty="0">
                <a:solidFill>
                  <a:srgbClr val="FF0000"/>
                </a:solidFill>
              </a:rPr>
              <a:t>case</a:t>
            </a:r>
            <a:r>
              <a:rPr lang="en-US" altLang="zh-CN" sz="1800" b="1" dirty="0">
                <a:solidFill>
                  <a:srgbClr val="0000FF"/>
                </a:solidFill>
              </a:rPr>
              <a:t>   $1   </a:t>
            </a:r>
            <a:r>
              <a:rPr lang="en-US" altLang="zh-CN" sz="1800" b="1" dirty="0">
                <a:solidFill>
                  <a:srgbClr val="FF0000"/>
                </a:solidFill>
              </a:rPr>
              <a:t>in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 dirty="0">
                <a:solidFill>
                  <a:srgbClr val="0000FF"/>
                </a:solidFill>
              </a:rPr>
              <a:t>    start)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 dirty="0">
                <a:solidFill>
                  <a:srgbClr val="0000FF"/>
                </a:solidFill>
              </a:rPr>
              <a:t>        echo  "Start MySQL service."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 dirty="0">
                <a:solidFill>
                  <a:srgbClr val="0000FF"/>
                </a:solidFill>
              </a:rPr>
              <a:t>        </a:t>
            </a:r>
            <a:r>
              <a:rPr lang="en-US" altLang="zh-CN" sz="1800" b="1" dirty="0">
                <a:solidFill>
                  <a:srgbClr val="FF0000"/>
                </a:solidFill>
              </a:rPr>
              <a:t>;;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 dirty="0">
                <a:solidFill>
                  <a:srgbClr val="0000FF"/>
                </a:solidFill>
              </a:rPr>
              <a:t>    stop)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 dirty="0">
                <a:solidFill>
                  <a:srgbClr val="0000FF"/>
                </a:solidFill>
              </a:rPr>
              <a:t>        echo  "Stop MySQL service."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 dirty="0">
                <a:solidFill>
                  <a:srgbClr val="0000FF"/>
                </a:solidFill>
              </a:rPr>
              <a:t>        </a:t>
            </a:r>
            <a:r>
              <a:rPr lang="en-US" altLang="zh-CN" sz="1800" b="1" dirty="0">
                <a:solidFill>
                  <a:srgbClr val="FF0000"/>
                </a:solidFill>
              </a:rPr>
              <a:t>;;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 dirty="0">
                <a:solidFill>
                  <a:srgbClr val="0000FF"/>
                </a:solidFill>
              </a:rPr>
              <a:t>    </a:t>
            </a:r>
            <a:r>
              <a:rPr lang="en-US" altLang="zh-CN" sz="1800" b="1" dirty="0">
                <a:solidFill>
                  <a:srgbClr val="FF0000"/>
                </a:solidFill>
              </a:rPr>
              <a:t>*)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 dirty="0">
                <a:solidFill>
                  <a:srgbClr val="0000FF"/>
                </a:solidFill>
              </a:rPr>
              <a:t>        echo  "Usage</a:t>
            </a:r>
            <a:r>
              <a:rPr lang="zh-CN" altLang="en-US" sz="1800" b="1" dirty="0">
                <a:solidFill>
                  <a:srgbClr val="0000FF"/>
                </a:solidFill>
              </a:rPr>
              <a:t>：</a:t>
            </a:r>
            <a:r>
              <a:rPr lang="en-US" altLang="zh-CN" sz="1800" b="1" dirty="0">
                <a:solidFill>
                  <a:srgbClr val="0000FF"/>
                </a:solidFill>
              </a:rPr>
              <a:t>$0  </a:t>
            </a:r>
            <a:r>
              <a:rPr lang="en-US" altLang="zh-CN" sz="1800" b="1" dirty="0" err="1">
                <a:solidFill>
                  <a:srgbClr val="0000FF"/>
                </a:solidFill>
              </a:rPr>
              <a:t>start|stop</a:t>
            </a:r>
            <a:r>
              <a:rPr lang="en-US" altLang="zh-CN" sz="1800" b="1" dirty="0">
                <a:solidFill>
                  <a:srgbClr val="0000FF"/>
                </a:solidFill>
              </a:rPr>
              <a:t>"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 dirty="0">
                <a:solidFill>
                  <a:srgbClr val="0000FF"/>
                </a:solidFill>
              </a:rPr>
              <a:t>        </a:t>
            </a:r>
            <a:r>
              <a:rPr lang="en-US" altLang="zh-CN" sz="1800" b="1" dirty="0">
                <a:solidFill>
                  <a:srgbClr val="FF0000"/>
                </a:solidFill>
              </a:rPr>
              <a:t>;;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 dirty="0" err="1">
                <a:solidFill>
                  <a:srgbClr val="FF0000"/>
                </a:solidFill>
              </a:rPr>
              <a:t>esac</a:t>
            </a:r>
            <a:endParaRPr lang="en-US" altLang="zh-CN" sz="1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860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25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53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case</a:t>
            </a:r>
            <a:r>
              <a:rPr lang="zh-CN" altLang="en-US" smtClean="0"/>
              <a:t>多重分支语句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r>
              <a:rPr lang="zh-CN" altLang="en-US" dirty="0" smtClean="0"/>
              <a:t>应用示例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</a:t>
            </a:r>
          </a:p>
          <a:p>
            <a:pPr lvl="1"/>
            <a:r>
              <a:rPr lang="zh-CN" altLang="en-US" dirty="0" smtClean="0"/>
              <a:t>提示用户从键盘输入一个字符，判断该字符是否为字母、数字或者其它字符，并输出相应的提示信息 </a:t>
            </a:r>
          </a:p>
        </p:txBody>
      </p:sp>
      <p:sp>
        <p:nvSpPr>
          <p:cNvPr id="564228" name="AutoShape 4"/>
          <p:cNvSpPr>
            <a:spLocks noChangeArrowheads="1"/>
          </p:cNvSpPr>
          <p:nvPr/>
        </p:nvSpPr>
        <p:spPr bwMode="auto">
          <a:xfrm>
            <a:off x="395536" y="1412776"/>
            <a:ext cx="8007350" cy="4824412"/>
          </a:xfrm>
          <a:prstGeom prst="roundRect">
            <a:avLst>
              <a:gd name="adj" fmla="val 3782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 dirty="0">
                <a:solidFill>
                  <a:srgbClr val="0000FF"/>
                </a:solidFill>
              </a:rPr>
              <a:t>#!/bin/bash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 dirty="0">
                <a:solidFill>
                  <a:srgbClr val="0000FF"/>
                </a:solidFill>
              </a:rPr>
              <a:t>read  -p  "Press some key, then press Return:“  KEY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 dirty="0">
                <a:solidFill>
                  <a:srgbClr val="FF0000"/>
                </a:solidFill>
              </a:rPr>
              <a:t>case</a:t>
            </a:r>
            <a:r>
              <a:rPr lang="en-US" altLang="zh-CN" sz="1800" b="1" dirty="0">
                <a:solidFill>
                  <a:srgbClr val="0000FF"/>
                </a:solidFill>
              </a:rPr>
              <a:t>  "$KEY“  </a:t>
            </a:r>
            <a:r>
              <a:rPr lang="en-US" altLang="zh-CN" sz="1800" b="1" dirty="0">
                <a:solidFill>
                  <a:srgbClr val="FF0000"/>
                </a:solidFill>
              </a:rPr>
              <a:t>in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 dirty="0">
                <a:solidFill>
                  <a:srgbClr val="0000FF"/>
                </a:solidFill>
              </a:rPr>
              <a:t>  [a-z]|[A-Z])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 dirty="0">
                <a:solidFill>
                  <a:srgbClr val="0000FF"/>
                </a:solidFill>
              </a:rPr>
              <a:t>      echo "It's a letter."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 dirty="0">
                <a:solidFill>
                  <a:srgbClr val="0000FF"/>
                </a:solidFill>
              </a:rPr>
              <a:t>      </a:t>
            </a:r>
            <a:r>
              <a:rPr lang="en-US" altLang="zh-CN" sz="1800" b="1" dirty="0">
                <a:solidFill>
                  <a:srgbClr val="FF0000"/>
                </a:solidFill>
              </a:rPr>
              <a:t>;;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 dirty="0">
                <a:solidFill>
                  <a:srgbClr val="0000FF"/>
                </a:solidFill>
              </a:rPr>
              <a:t>  [0-9])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 dirty="0">
                <a:solidFill>
                  <a:srgbClr val="0000FF"/>
                </a:solidFill>
              </a:rPr>
              <a:t>      echo "It's a digit."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 dirty="0">
                <a:solidFill>
                  <a:srgbClr val="0000FF"/>
                </a:solidFill>
              </a:rPr>
              <a:t>      </a:t>
            </a:r>
            <a:r>
              <a:rPr lang="en-US" altLang="zh-CN" sz="1800" b="1" dirty="0">
                <a:solidFill>
                  <a:srgbClr val="FF0000"/>
                </a:solidFill>
              </a:rPr>
              <a:t>;;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 dirty="0">
                <a:solidFill>
                  <a:srgbClr val="0000FF"/>
                </a:solidFill>
              </a:rPr>
              <a:t>  </a:t>
            </a:r>
            <a:r>
              <a:rPr lang="en-US" altLang="zh-CN" sz="1800" b="1" dirty="0">
                <a:solidFill>
                  <a:srgbClr val="FF0000"/>
                </a:solidFill>
              </a:rPr>
              <a:t>*)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 dirty="0">
                <a:solidFill>
                  <a:srgbClr val="0000FF"/>
                </a:solidFill>
              </a:rPr>
              <a:t>      echo "It's function keys</a:t>
            </a:r>
            <a:r>
              <a:rPr lang="zh-CN" altLang="en-US" sz="1800" b="1" dirty="0">
                <a:solidFill>
                  <a:srgbClr val="0000FF"/>
                </a:solidFill>
              </a:rPr>
              <a:t>、</a:t>
            </a:r>
            <a:r>
              <a:rPr lang="en-US" altLang="zh-CN" sz="1800" b="1" dirty="0">
                <a:solidFill>
                  <a:srgbClr val="0000FF"/>
                </a:solidFill>
              </a:rPr>
              <a:t>Spacebar or other keys. </a:t>
            </a:r>
            <a:r>
              <a:rPr lang="en-US" altLang="zh-CN" sz="1800" b="1" dirty="0" smtClean="0">
                <a:solidFill>
                  <a:srgbClr val="0000FF"/>
                </a:solidFill>
              </a:rPr>
              <a:t>“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0000FF"/>
                </a:solidFill>
              </a:rPr>
              <a:t>;;</a:t>
            </a:r>
            <a:endParaRPr lang="en-US" altLang="zh-CN" sz="1800" b="1" dirty="0">
              <a:solidFill>
                <a:srgbClr val="0000FF"/>
              </a:solidFill>
            </a:endParaRP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 dirty="0" err="1">
                <a:solidFill>
                  <a:srgbClr val="FF0000"/>
                </a:solidFill>
              </a:rPr>
              <a:t>esac</a:t>
            </a:r>
            <a:endParaRPr lang="en-US" altLang="zh-CN" sz="1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7426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64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422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for</a:t>
            </a:r>
            <a:r>
              <a:rPr lang="zh-CN" altLang="en-US" smtClean="0"/>
              <a:t>循环语句</a:t>
            </a:r>
          </a:p>
        </p:txBody>
      </p:sp>
      <p:sp>
        <p:nvSpPr>
          <p:cNvPr id="22532" name="Rectangle 2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r>
              <a:rPr lang="zh-CN" altLang="en-US" smtClean="0">
                <a:solidFill>
                  <a:schemeClr val="tx2"/>
                </a:solidFill>
              </a:rPr>
              <a:t>根据变量的不同取值，重复执行一组命令操作</a:t>
            </a:r>
            <a:endParaRPr lang="zh-CN" altLang="en-US" smtClean="0"/>
          </a:p>
        </p:txBody>
      </p:sp>
      <p:grpSp>
        <p:nvGrpSpPr>
          <p:cNvPr id="513071" name="Group 47"/>
          <p:cNvGrpSpPr>
            <a:grpSpLocks/>
          </p:cNvGrpSpPr>
          <p:nvPr/>
        </p:nvGrpSpPr>
        <p:grpSpPr bwMode="auto">
          <a:xfrm>
            <a:off x="503238" y="1412875"/>
            <a:ext cx="8101012" cy="2016125"/>
            <a:chOff x="317" y="890"/>
            <a:chExt cx="5103" cy="1270"/>
          </a:xfrm>
        </p:grpSpPr>
        <p:sp>
          <p:nvSpPr>
            <p:cNvPr id="22553" name="AutoShape 6"/>
            <p:cNvSpPr>
              <a:spLocks noChangeArrowheads="1"/>
            </p:cNvSpPr>
            <p:nvPr/>
          </p:nvSpPr>
          <p:spPr bwMode="auto">
            <a:xfrm>
              <a:off x="929" y="1072"/>
              <a:ext cx="1814" cy="1088"/>
            </a:xfrm>
            <a:prstGeom prst="roundRect">
              <a:avLst>
                <a:gd name="adj" fmla="val 10755"/>
              </a:avLst>
            </a:prstGeom>
            <a:gradFill rotWithShape="1">
              <a:gsLst>
                <a:gs pos="0">
                  <a:srgbClr val="CCFFFF"/>
                </a:gs>
                <a:gs pos="100000">
                  <a:schemeClr val="bg1"/>
                </a:gs>
              </a:gsLst>
              <a:lin ang="5400000" scaled="1"/>
            </a:gradFill>
            <a:ln w="9525" algn="ctr">
              <a:solidFill>
                <a:srgbClr val="0066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 algn="l">
                <a:lnSpc>
                  <a:spcPct val="120000"/>
                </a:lnSpc>
                <a:spcBef>
                  <a:spcPct val="20000"/>
                </a:spcBef>
                <a:buClr>
                  <a:srgbClr val="006600"/>
                </a:buClr>
                <a:buSzPct val="80000"/>
                <a:buFont typeface="Wingdings" pitchFamily="2" charset="2"/>
                <a:buNone/>
              </a:pPr>
              <a:r>
                <a:rPr lang="en-US" altLang="zh-CN" sz="1800" b="1">
                  <a:solidFill>
                    <a:srgbClr val="FF0000"/>
                  </a:solidFill>
                  <a:ea typeface="楷体_GB2312" pitchFamily="49" charset="-122"/>
                </a:rPr>
                <a:t>for</a:t>
              </a:r>
              <a:r>
                <a:rPr lang="en-US" altLang="zh-CN" sz="1800" b="1">
                  <a:solidFill>
                    <a:schemeClr val="tx2"/>
                  </a:solidFill>
                  <a:ea typeface="楷体_GB2312" pitchFamily="49" charset="-122"/>
                </a:rPr>
                <a:t>  </a:t>
              </a:r>
              <a:r>
                <a:rPr lang="zh-CN" altLang="en-US" sz="1800" b="1">
                  <a:solidFill>
                    <a:schemeClr val="tx2"/>
                  </a:solidFill>
                  <a:ea typeface="楷体_GB2312" pitchFamily="49" charset="-122"/>
                </a:rPr>
                <a:t>变量名  </a:t>
              </a:r>
              <a:r>
                <a:rPr lang="en-US" altLang="zh-CN" sz="1800" b="1">
                  <a:solidFill>
                    <a:srgbClr val="FF0000"/>
                  </a:solidFill>
                  <a:ea typeface="楷体_GB2312" pitchFamily="49" charset="-122"/>
                </a:rPr>
                <a:t>in</a:t>
              </a:r>
              <a:r>
                <a:rPr lang="en-US" altLang="zh-CN" sz="1800" b="1">
                  <a:solidFill>
                    <a:schemeClr val="tx2"/>
                  </a:solidFill>
                  <a:ea typeface="楷体_GB2312" pitchFamily="49" charset="-122"/>
                </a:rPr>
                <a:t>  </a:t>
              </a:r>
              <a:r>
                <a:rPr lang="zh-CN" altLang="en-US" sz="1800" b="1">
                  <a:solidFill>
                    <a:schemeClr val="tx2"/>
                  </a:solidFill>
                  <a:ea typeface="楷体_GB2312" pitchFamily="49" charset="-122"/>
                </a:rPr>
                <a:t>取值列表</a:t>
              </a:r>
            </a:p>
            <a:p>
              <a:pPr marL="342900" indent="-342900" algn="l">
                <a:lnSpc>
                  <a:spcPct val="120000"/>
                </a:lnSpc>
                <a:spcBef>
                  <a:spcPct val="20000"/>
                </a:spcBef>
                <a:buClr>
                  <a:srgbClr val="006600"/>
                </a:buClr>
                <a:buSzPct val="80000"/>
                <a:buFont typeface="Wingdings" pitchFamily="2" charset="2"/>
                <a:buNone/>
              </a:pPr>
              <a:r>
                <a:rPr lang="en-US" altLang="zh-CN" sz="1800" b="1">
                  <a:solidFill>
                    <a:srgbClr val="FF0000"/>
                  </a:solidFill>
                  <a:ea typeface="楷体_GB2312" pitchFamily="49" charset="-122"/>
                </a:rPr>
                <a:t>do</a:t>
              </a:r>
            </a:p>
            <a:p>
              <a:pPr marL="342900" indent="-342900" algn="l">
                <a:lnSpc>
                  <a:spcPct val="120000"/>
                </a:lnSpc>
                <a:spcBef>
                  <a:spcPct val="20000"/>
                </a:spcBef>
                <a:buClr>
                  <a:srgbClr val="006600"/>
                </a:buClr>
                <a:buSzPct val="80000"/>
                <a:buFont typeface="Wingdings" pitchFamily="2" charset="2"/>
                <a:buNone/>
              </a:pPr>
              <a:r>
                <a:rPr lang="en-US" altLang="zh-CN" sz="1800" b="1">
                  <a:solidFill>
                    <a:schemeClr val="tx2"/>
                  </a:solidFill>
                  <a:ea typeface="楷体_GB2312" pitchFamily="49" charset="-122"/>
                </a:rPr>
                <a:t>     </a:t>
              </a:r>
              <a:r>
                <a:rPr lang="zh-CN" altLang="en-US" sz="1800" b="1">
                  <a:solidFill>
                    <a:schemeClr val="tx2"/>
                  </a:solidFill>
                  <a:ea typeface="楷体_GB2312" pitchFamily="49" charset="-122"/>
                </a:rPr>
                <a:t>命令序列</a:t>
              </a:r>
            </a:p>
            <a:p>
              <a:pPr marL="342900" indent="-342900" algn="l">
                <a:lnSpc>
                  <a:spcPct val="120000"/>
                </a:lnSpc>
                <a:spcBef>
                  <a:spcPct val="20000"/>
                </a:spcBef>
                <a:buClr>
                  <a:srgbClr val="006600"/>
                </a:buClr>
                <a:buSzPct val="80000"/>
                <a:buFont typeface="Wingdings" pitchFamily="2" charset="2"/>
                <a:buNone/>
              </a:pPr>
              <a:r>
                <a:rPr lang="en-US" altLang="zh-CN" sz="1800" b="1">
                  <a:solidFill>
                    <a:srgbClr val="FF0000"/>
                  </a:solidFill>
                  <a:ea typeface="楷体_GB2312" pitchFamily="49" charset="-122"/>
                </a:rPr>
                <a:t>done</a:t>
              </a:r>
              <a:r>
                <a:rPr lang="en-US" altLang="zh-CN" sz="1800" b="1">
                  <a:solidFill>
                    <a:schemeClr val="tx2"/>
                  </a:solidFill>
                  <a:ea typeface="楷体_GB2312" pitchFamily="49" charset="-122"/>
                </a:rPr>
                <a:t> </a:t>
              </a:r>
            </a:p>
          </p:txBody>
        </p:sp>
        <p:sp>
          <p:nvSpPr>
            <p:cNvPr id="22554" name="AutoShape 7"/>
            <p:cNvSpPr>
              <a:spLocks noChangeArrowheads="1"/>
            </p:cNvSpPr>
            <p:nvPr/>
          </p:nvSpPr>
          <p:spPr bwMode="auto">
            <a:xfrm>
              <a:off x="3334" y="1072"/>
              <a:ext cx="2086" cy="1088"/>
            </a:xfrm>
            <a:prstGeom prst="roundRect">
              <a:avLst>
                <a:gd name="adj" fmla="val 9741"/>
              </a:avLst>
            </a:prstGeom>
            <a:gradFill rotWithShape="1">
              <a:gsLst>
                <a:gs pos="0">
                  <a:srgbClr val="CCFFFF"/>
                </a:gs>
                <a:gs pos="100000">
                  <a:schemeClr val="bg1"/>
                </a:gs>
              </a:gsLst>
              <a:lin ang="5400000" scaled="1"/>
            </a:gradFill>
            <a:ln w="9525" algn="ctr">
              <a:solidFill>
                <a:srgbClr val="0066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 algn="l">
                <a:lnSpc>
                  <a:spcPct val="120000"/>
                </a:lnSpc>
                <a:spcBef>
                  <a:spcPct val="20000"/>
                </a:spcBef>
                <a:buClr>
                  <a:srgbClr val="006600"/>
                </a:buClr>
                <a:buSzPct val="80000"/>
                <a:buFont typeface="Wingdings" pitchFamily="2" charset="2"/>
                <a:buNone/>
              </a:pPr>
              <a:r>
                <a:rPr lang="en-US" altLang="zh-CN" sz="1800" b="1">
                  <a:solidFill>
                    <a:srgbClr val="FF0000"/>
                  </a:solidFill>
                  <a:ea typeface="楷体_GB2312" pitchFamily="49" charset="-122"/>
                </a:rPr>
                <a:t>for</a:t>
              </a:r>
              <a:r>
                <a:rPr lang="en-US" altLang="zh-CN" sz="1800" b="1">
                  <a:solidFill>
                    <a:schemeClr val="tx2"/>
                  </a:solidFill>
                  <a:ea typeface="楷体_GB2312" pitchFamily="49" charset="-122"/>
                </a:rPr>
                <a:t>  </a:t>
              </a:r>
              <a:r>
                <a:rPr lang="zh-CN" altLang="en-US" sz="1800" b="1">
                  <a:solidFill>
                    <a:schemeClr val="tx2"/>
                  </a:solidFill>
                  <a:ea typeface="楷体_GB2312" pitchFamily="49" charset="-122"/>
                </a:rPr>
                <a:t>收件人  </a:t>
              </a:r>
              <a:r>
                <a:rPr lang="en-US" altLang="zh-CN" sz="1800" b="1">
                  <a:solidFill>
                    <a:srgbClr val="FF0000"/>
                  </a:solidFill>
                  <a:ea typeface="楷体_GB2312" pitchFamily="49" charset="-122"/>
                </a:rPr>
                <a:t>in</a:t>
              </a:r>
              <a:r>
                <a:rPr lang="en-US" altLang="zh-CN" sz="1800" b="1">
                  <a:solidFill>
                    <a:schemeClr val="tx2"/>
                  </a:solidFill>
                  <a:ea typeface="楷体_GB2312" pitchFamily="49" charset="-122"/>
                </a:rPr>
                <a:t>  </a:t>
              </a:r>
              <a:r>
                <a:rPr lang="zh-CN" altLang="en-US" sz="1800" b="1">
                  <a:solidFill>
                    <a:schemeClr val="tx2"/>
                  </a:solidFill>
                  <a:ea typeface="楷体_GB2312" pitchFamily="49" charset="-122"/>
                </a:rPr>
                <a:t>邮件地址列表</a:t>
              </a:r>
            </a:p>
            <a:p>
              <a:pPr marL="342900" indent="-342900" algn="l">
                <a:lnSpc>
                  <a:spcPct val="120000"/>
                </a:lnSpc>
                <a:spcBef>
                  <a:spcPct val="20000"/>
                </a:spcBef>
                <a:buClr>
                  <a:srgbClr val="006600"/>
                </a:buClr>
                <a:buSzPct val="80000"/>
                <a:buFont typeface="Wingdings" pitchFamily="2" charset="2"/>
                <a:buNone/>
              </a:pPr>
              <a:r>
                <a:rPr lang="en-US" altLang="zh-CN" sz="1800" b="1">
                  <a:solidFill>
                    <a:srgbClr val="FF0000"/>
                  </a:solidFill>
                  <a:ea typeface="楷体_GB2312" pitchFamily="49" charset="-122"/>
                </a:rPr>
                <a:t>do</a:t>
              </a:r>
            </a:p>
            <a:p>
              <a:pPr marL="342900" indent="-342900" algn="l">
                <a:lnSpc>
                  <a:spcPct val="120000"/>
                </a:lnSpc>
                <a:spcBef>
                  <a:spcPct val="20000"/>
                </a:spcBef>
                <a:buClr>
                  <a:srgbClr val="006600"/>
                </a:buClr>
                <a:buSzPct val="80000"/>
                <a:buFont typeface="Wingdings" pitchFamily="2" charset="2"/>
                <a:buNone/>
              </a:pPr>
              <a:r>
                <a:rPr lang="en-US" altLang="zh-CN" sz="1800" b="1">
                  <a:solidFill>
                    <a:schemeClr val="tx2"/>
                  </a:solidFill>
                  <a:ea typeface="楷体_GB2312" pitchFamily="49" charset="-122"/>
                </a:rPr>
                <a:t>     </a:t>
              </a:r>
              <a:r>
                <a:rPr lang="zh-CN" altLang="en-US" sz="1800" b="1">
                  <a:solidFill>
                    <a:schemeClr val="tx2"/>
                  </a:solidFill>
                  <a:ea typeface="楷体_GB2312" pitchFamily="49" charset="-122"/>
                </a:rPr>
                <a:t>发送邮件</a:t>
              </a:r>
            </a:p>
            <a:p>
              <a:pPr marL="342900" indent="-342900" algn="l">
                <a:lnSpc>
                  <a:spcPct val="120000"/>
                </a:lnSpc>
                <a:spcBef>
                  <a:spcPct val="20000"/>
                </a:spcBef>
                <a:buClr>
                  <a:srgbClr val="006600"/>
                </a:buClr>
                <a:buSzPct val="80000"/>
                <a:buFont typeface="Wingdings" pitchFamily="2" charset="2"/>
                <a:buNone/>
              </a:pPr>
              <a:r>
                <a:rPr lang="en-US" altLang="zh-CN" sz="1800" b="1">
                  <a:solidFill>
                    <a:srgbClr val="FF0000"/>
                  </a:solidFill>
                  <a:ea typeface="楷体_GB2312" pitchFamily="49" charset="-122"/>
                </a:rPr>
                <a:t>done </a:t>
              </a:r>
            </a:p>
          </p:txBody>
        </p:sp>
        <p:pic>
          <p:nvPicPr>
            <p:cNvPr id="22555" name="Picture 24" descr="语法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7" y="890"/>
              <a:ext cx="681" cy="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556" name="AutoShape 26"/>
            <p:cNvSpPr>
              <a:spLocks noChangeArrowheads="1"/>
            </p:cNvSpPr>
            <p:nvPr/>
          </p:nvSpPr>
          <p:spPr bwMode="auto">
            <a:xfrm rot="-5400000">
              <a:off x="2954" y="1417"/>
              <a:ext cx="193" cy="385"/>
            </a:xfrm>
            <a:prstGeom prst="downArrow">
              <a:avLst>
                <a:gd name="adj1" fmla="val 50000"/>
                <a:gd name="adj2" fmla="val 49870"/>
              </a:avLst>
            </a:prstGeom>
            <a:gradFill rotWithShape="1">
              <a:gsLst>
                <a:gs pos="0">
                  <a:schemeClr val="bg1"/>
                </a:gs>
                <a:gs pos="100000">
                  <a:srgbClr val="99CCFF"/>
                </a:gs>
              </a:gsLst>
              <a:lin ang="18900000" scaled="1"/>
            </a:gradFill>
            <a:ln w="9525" algn="ctr">
              <a:solidFill>
                <a:srgbClr val="808080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13070" name="Group 46"/>
          <p:cNvGrpSpPr>
            <a:grpSpLocks/>
          </p:cNvGrpSpPr>
          <p:nvPr/>
        </p:nvGrpSpPr>
        <p:grpSpPr bwMode="auto">
          <a:xfrm>
            <a:off x="1476375" y="3573463"/>
            <a:ext cx="6840538" cy="2735262"/>
            <a:chOff x="567" y="2311"/>
            <a:chExt cx="4309" cy="1723"/>
          </a:xfrm>
        </p:grpSpPr>
        <p:sp>
          <p:nvSpPr>
            <p:cNvPr id="22535" name="Line 27"/>
            <p:cNvSpPr>
              <a:spLocks noChangeShapeType="1"/>
            </p:cNvSpPr>
            <p:nvPr/>
          </p:nvSpPr>
          <p:spPr bwMode="auto">
            <a:xfrm>
              <a:off x="1185" y="3276"/>
              <a:ext cx="0" cy="4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22536" name="AutoShape 28"/>
            <p:cNvSpPr>
              <a:spLocks noChangeArrowheads="1"/>
            </p:cNvSpPr>
            <p:nvPr/>
          </p:nvSpPr>
          <p:spPr bwMode="auto">
            <a:xfrm>
              <a:off x="2083" y="3376"/>
              <a:ext cx="896" cy="658"/>
            </a:xfrm>
            <a:prstGeom prst="flowChartPreparation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37" name="AutoShape 29"/>
            <p:cNvSpPr>
              <a:spLocks noChangeArrowheads="1"/>
            </p:cNvSpPr>
            <p:nvPr/>
          </p:nvSpPr>
          <p:spPr bwMode="auto">
            <a:xfrm>
              <a:off x="831" y="2961"/>
              <a:ext cx="1016" cy="299"/>
            </a:xfrm>
            <a:prstGeom prst="flowChartProcess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38" name="AutoShape 30"/>
            <p:cNvSpPr>
              <a:spLocks noChangeArrowheads="1"/>
            </p:cNvSpPr>
            <p:nvPr/>
          </p:nvSpPr>
          <p:spPr bwMode="auto">
            <a:xfrm>
              <a:off x="3608" y="2961"/>
              <a:ext cx="1016" cy="299"/>
            </a:xfrm>
            <a:prstGeom prst="flowChartProcess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39" name="Text Box 31"/>
            <p:cNvSpPr txBox="1">
              <a:spLocks noChangeArrowheads="1"/>
            </p:cNvSpPr>
            <p:nvPr/>
          </p:nvSpPr>
          <p:spPr bwMode="auto">
            <a:xfrm>
              <a:off x="720" y="2985"/>
              <a:ext cx="1243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FFFF"/>
                      </a:gs>
                      <a:gs pos="100000">
                        <a:srgbClr val="3399FF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8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US" altLang="zh-CN" sz="1600" b="1">
                  <a:ea typeface="楷体_GB2312" pitchFamily="49" charset="-122"/>
                </a:rPr>
                <a:t>for  </a:t>
              </a:r>
              <a:r>
                <a:rPr lang="zh-CN" altLang="en-US" sz="1600" b="1">
                  <a:ea typeface="楷体_GB2312" pitchFamily="49" charset="-122"/>
                </a:rPr>
                <a:t>变量</a:t>
              </a:r>
              <a:r>
                <a:rPr lang="en-US" altLang="zh-CN" sz="1600" b="1">
                  <a:ea typeface="楷体_GB2312" pitchFamily="49" charset="-122"/>
                </a:rPr>
                <a:t>=</a:t>
              </a:r>
              <a:r>
                <a:rPr lang="zh-CN" altLang="en-US" sz="1600" b="1">
                  <a:ea typeface="楷体_GB2312" pitchFamily="49" charset="-122"/>
                </a:rPr>
                <a:t>取值</a:t>
              </a:r>
              <a:r>
                <a:rPr lang="en-US" altLang="zh-CN" sz="1600" b="1">
                  <a:ea typeface="楷体_GB2312" pitchFamily="49" charset="-122"/>
                </a:rPr>
                <a:t>1</a:t>
              </a:r>
            </a:p>
          </p:txBody>
        </p:sp>
        <p:sp>
          <p:nvSpPr>
            <p:cNvPr id="22540" name="Text Box 32"/>
            <p:cNvSpPr txBox="1">
              <a:spLocks noChangeArrowheads="1"/>
            </p:cNvSpPr>
            <p:nvPr/>
          </p:nvSpPr>
          <p:spPr bwMode="auto">
            <a:xfrm>
              <a:off x="2230" y="3454"/>
              <a:ext cx="594" cy="5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FFFF"/>
                      </a:gs>
                      <a:gs pos="100000">
                        <a:srgbClr val="3399FF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8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1600" b="1">
                  <a:ea typeface="楷体_GB2312" pitchFamily="49" charset="-122"/>
                </a:rPr>
                <a:t>取值</a:t>
              </a:r>
              <a:r>
                <a:rPr lang="en-US" altLang="zh-CN" sz="1600" b="1">
                  <a:ea typeface="楷体_GB2312" pitchFamily="49" charset="-122"/>
                </a:rPr>
                <a:t>1</a:t>
              </a:r>
              <a:br>
                <a:rPr lang="en-US" altLang="zh-CN" sz="1600" b="1">
                  <a:ea typeface="楷体_GB2312" pitchFamily="49" charset="-122"/>
                </a:rPr>
              </a:br>
              <a:r>
                <a:rPr lang="en-US" altLang="zh-CN" sz="1600" b="1">
                  <a:ea typeface="楷体_GB2312" pitchFamily="49" charset="-122"/>
                </a:rPr>
                <a:t>…</a:t>
              </a:r>
              <a:br>
                <a:rPr lang="en-US" altLang="zh-CN" sz="1600" b="1">
                  <a:ea typeface="楷体_GB2312" pitchFamily="49" charset="-122"/>
                </a:rPr>
              </a:br>
              <a:r>
                <a:rPr lang="zh-CN" altLang="en-US" sz="1600" b="1">
                  <a:ea typeface="楷体_GB2312" pitchFamily="49" charset="-122"/>
                </a:rPr>
                <a:t>取值</a:t>
              </a:r>
              <a:r>
                <a:rPr lang="en-US" altLang="zh-CN" sz="1600" b="1">
                  <a:ea typeface="楷体_GB2312" pitchFamily="49" charset="-122"/>
                </a:rPr>
                <a:t>n</a:t>
              </a:r>
            </a:p>
          </p:txBody>
        </p:sp>
        <p:sp>
          <p:nvSpPr>
            <p:cNvPr id="22541" name="Text Box 33"/>
            <p:cNvSpPr txBox="1">
              <a:spLocks noChangeArrowheads="1"/>
            </p:cNvSpPr>
            <p:nvPr/>
          </p:nvSpPr>
          <p:spPr bwMode="auto">
            <a:xfrm>
              <a:off x="3606" y="2985"/>
              <a:ext cx="101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FFFF"/>
                      </a:gs>
                      <a:gs pos="100000">
                        <a:srgbClr val="3399FF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8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1600" b="1">
                  <a:ea typeface="楷体_GB2312" pitchFamily="49" charset="-122"/>
                </a:rPr>
                <a:t>done  </a:t>
              </a:r>
              <a:r>
                <a:rPr lang="zh-CN" altLang="en-US" sz="1600" b="1">
                  <a:ea typeface="楷体_GB2312" pitchFamily="49" charset="-122"/>
                </a:rPr>
                <a:t>结束循环</a:t>
              </a:r>
            </a:p>
          </p:txBody>
        </p:sp>
        <p:sp>
          <p:nvSpPr>
            <p:cNvPr id="22542" name="Line 34"/>
            <p:cNvSpPr>
              <a:spLocks noChangeShapeType="1"/>
            </p:cNvSpPr>
            <p:nvPr/>
          </p:nvSpPr>
          <p:spPr bwMode="auto">
            <a:xfrm>
              <a:off x="1185" y="2520"/>
              <a:ext cx="8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22543" name="Line 35"/>
            <p:cNvSpPr>
              <a:spLocks noChangeShapeType="1"/>
            </p:cNvSpPr>
            <p:nvPr/>
          </p:nvSpPr>
          <p:spPr bwMode="auto">
            <a:xfrm>
              <a:off x="3039" y="2522"/>
              <a:ext cx="10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22544" name="AutoShape 36"/>
            <p:cNvSpPr>
              <a:spLocks noChangeArrowheads="1"/>
            </p:cNvSpPr>
            <p:nvPr/>
          </p:nvSpPr>
          <p:spPr bwMode="auto">
            <a:xfrm>
              <a:off x="2030" y="2378"/>
              <a:ext cx="1016" cy="299"/>
            </a:xfrm>
            <a:prstGeom prst="flowChartAlternateProcess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45" name="Text Box 37"/>
            <p:cNvSpPr txBox="1">
              <a:spLocks noChangeArrowheads="1"/>
            </p:cNvSpPr>
            <p:nvPr/>
          </p:nvSpPr>
          <p:spPr bwMode="auto">
            <a:xfrm>
              <a:off x="2031" y="2425"/>
              <a:ext cx="106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FFFF"/>
                      </a:gs>
                      <a:gs pos="100000">
                        <a:srgbClr val="3399FF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8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1600" b="1">
                  <a:ea typeface="楷体_GB2312" pitchFamily="49" charset="-122"/>
                </a:rPr>
                <a:t>do  </a:t>
              </a:r>
              <a:r>
                <a:rPr lang="zh-CN" altLang="en-US" sz="1600" b="1">
                  <a:ea typeface="楷体_GB2312" pitchFamily="49" charset="-122"/>
                </a:rPr>
                <a:t>命令序列</a:t>
              </a:r>
              <a:r>
                <a:rPr lang="en-US" altLang="zh-CN" sz="1600" b="1">
                  <a:ea typeface="楷体_GB2312" pitchFamily="49" charset="-122"/>
                </a:rPr>
                <a:t>…</a:t>
              </a:r>
            </a:p>
          </p:txBody>
        </p:sp>
        <p:sp>
          <p:nvSpPr>
            <p:cNvPr id="22546" name="Line 38"/>
            <p:cNvSpPr>
              <a:spLocks noChangeShapeType="1"/>
            </p:cNvSpPr>
            <p:nvPr/>
          </p:nvSpPr>
          <p:spPr bwMode="auto">
            <a:xfrm>
              <a:off x="567" y="3097"/>
              <a:ext cx="23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22547" name="Line 39"/>
            <p:cNvSpPr>
              <a:spLocks noChangeShapeType="1"/>
            </p:cNvSpPr>
            <p:nvPr/>
          </p:nvSpPr>
          <p:spPr bwMode="auto">
            <a:xfrm>
              <a:off x="4637" y="3097"/>
              <a:ext cx="23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22548" name="Line 40"/>
            <p:cNvSpPr>
              <a:spLocks noChangeShapeType="1"/>
            </p:cNvSpPr>
            <p:nvPr/>
          </p:nvSpPr>
          <p:spPr bwMode="auto">
            <a:xfrm rot="10800000" flipV="1">
              <a:off x="2532" y="2685"/>
              <a:ext cx="0" cy="6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22549" name="Line 41"/>
            <p:cNvSpPr>
              <a:spLocks noChangeShapeType="1"/>
            </p:cNvSpPr>
            <p:nvPr/>
          </p:nvSpPr>
          <p:spPr bwMode="auto">
            <a:xfrm>
              <a:off x="1185" y="3699"/>
              <a:ext cx="89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22550" name="Line 42"/>
            <p:cNvSpPr>
              <a:spLocks noChangeShapeType="1"/>
            </p:cNvSpPr>
            <p:nvPr/>
          </p:nvSpPr>
          <p:spPr bwMode="auto">
            <a:xfrm>
              <a:off x="1185" y="2530"/>
              <a:ext cx="0" cy="4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22551" name="Text Box 43"/>
            <p:cNvSpPr txBox="1">
              <a:spLocks noChangeArrowheads="1"/>
            </p:cNvSpPr>
            <p:nvPr/>
          </p:nvSpPr>
          <p:spPr bwMode="auto">
            <a:xfrm>
              <a:off x="3158" y="2311"/>
              <a:ext cx="9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FFFF"/>
                      </a:gs>
                      <a:gs pos="100000">
                        <a:srgbClr val="3399FF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8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zh-CN" altLang="en-US" sz="1600" b="1">
                  <a:ea typeface="楷体_GB2312" pitchFamily="49" charset="-122"/>
                </a:rPr>
                <a:t>取值</a:t>
              </a:r>
              <a:r>
                <a:rPr lang="en-US" altLang="zh-CN" sz="1600" b="1">
                  <a:ea typeface="楷体_GB2312" pitchFamily="49" charset="-122"/>
                </a:rPr>
                <a:t>n </a:t>
              </a:r>
              <a:r>
                <a:rPr lang="zh-CN" altLang="en-US" sz="1600" b="1">
                  <a:ea typeface="楷体_GB2312" pitchFamily="49" charset="-122"/>
                </a:rPr>
                <a:t>已使用</a:t>
              </a:r>
            </a:p>
          </p:txBody>
        </p:sp>
        <p:sp>
          <p:nvSpPr>
            <p:cNvPr id="22552" name="Line 44"/>
            <p:cNvSpPr>
              <a:spLocks noChangeShapeType="1"/>
            </p:cNvSpPr>
            <p:nvPr/>
          </p:nvSpPr>
          <p:spPr bwMode="auto">
            <a:xfrm>
              <a:off x="4115" y="2522"/>
              <a:ext cx="0" cy="4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68732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3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3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for</a:t>
            </a:r>
            <a:r>
              <a:rPr lang="zh-CN" altLang="en-US" smtClean="0"/>
              <a:t>循环语句</a:t>
            </a:r>
          </a:p>
        </p:txBody>
      </p:sp>
      <p:sp>
        <p:nvSpPr>
          <p:cNvPr id="2355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r>
              <a:rPr lang="zh-CN" altLang="en-US" smtClean="0">
                <a:solidFill>
                  <a:schemeClr val="tx2"/>
                </a:solidFill>
              </a:rPr>
              <a:t>应用示例</a:t>
            </a:r>
            <a:r>
              <a:rPr lang="en-US" altLang="zh-CN" smtClean="0">
                <a:solidFill>
                  <a:schemeClr val="tx2"/>
                </a:solidFill>
              </a:rPr>
              <a:t>1</a:t>
            </a:r>
            <a:r>
              <a:rPr lang="zh-CN" altLang="en-US" smtClean="0">
                <a:solidFill>
                  <a:schemeClr val="tx2"/>
                </a:solidFill>
              </a:rPr>
              <a:t>：</a:t>
            </a:r>
          </a:p>
          <a:p>
            <a:pPr lvl="1"/>
            <a:r>
              <a:rPr lang="zh-CN" altLang="en-US" smtClean="0"/>
              <a:t>依次输出</a:t>
            </a:r>
            <a:r>
              <a:rPr lang="en-US" altLang="zh-CN" smtClean="0"/>
              <a:t>3</a:t>
            </a:r>
            <a:r>
              <a:rPr lang="zh-CN" altLang="en-US" smtClean="0"/>
              <a:t>条文字信息，包括一天中的“</a:t>
            </a:r>
            <a:r>
              <a:rPr lang="en-US" altLang="zh-CN" smtClean="0"/>
              <a:t>Morning”</a:t>
            </a:r>
            <a:r>
              <a:rPr lang="zh-CN" altLang="en-US" smtClean="0"/>
              <a:t>、“</a:t>
            </a:r>
            <a:r>
              <a:rPr lang="en-US" altLang="zh-CN" smtClean="0"/>
              <a:t>Noon”</a:t>
            </a:r>
            <a:r>
              <a:rPr lang="zh-CN" altLang="en-US" smtClean="0"/>
              <a:t>、“</a:t>
            </a:r>
            <a:r>
              <a:rPr lang="en-US" altLang="zh-CN" smtClean="0"/>
              <a:t>Evening”</a:t>
            </a:r>
            <a:r>
              <a:rPr lang="zh-CN" altLang="en-US" smtClean="0"/>
              <a:t>字串</a:t>
            </a:r>
          </a:p>
        </p:txBody>
      </p:sp>
      <p:sp>
        <p:nvSpPr>
          <p:cNvPr id="515075" name="AutoShape 3"/>
          <p:cNvSpPr>
            <a:spLocks noChangeArrowheads="1"/>
          </p:cNvSpPr>
          <p:nvPr/>
        </p:nvSpPr>
        <p:spPr bwMode="auto">
          <a:xfrm>
            <a:off x="574675" y="2276475"/>
            <a:ext cx="8007350" cy="2376488"/>
          </a:xfrm>
          <a:prstGeom prst="roundRect">
            <a:avLst>
              <a:gd name="adj" fmla="val 7792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/>
              <a:t>[root@localhost ~]# vi showday.sh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#!/bin/bash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rgbClr val="FF0000"/>
                </a:solidFill>
              </a:rPr>
              <a:t>for</a:t>
            </a:r>
            <a:r>
              <a:rPr lang="en-US" altLang="zh-CN" sz="1800" b="1">
                <a:solidFill>
                  <a:srgbClr val="0000FF"/>
                </a:solidFill>
              </a:rPr>
              <a:t> TM </a:t>
            </a:r>
            <a:r>
              <a:rPr lang="en-US" altLang="zh-CN" sz="1800" b="1">
                <a:solidFill>
                  <a:srgbClr val="FF0000"/>
                </a:solidFill>
              </a:rPr>
              <a:t>in</a:t>
            </a:r>
            <a:r>
              <a:rPr lang="en-US" altLang="zh-CN" sz="1800" b="1">
                <a:solidFill>
                  <a:srgbClr val="0000FF"/>
                </a:solidFill>
              </a:rPr>
              <a:t> "Morning" "Noon" "Evening"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rgbClr val="FF0000"/>
                </a:solidFill>
              </a:rPr>
              <a:t>do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    echo "The $TM of the day."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rgbClr val="FF0000"/>
                </a:solidFill>
              </a:rPr>
              <a:t>done</a:t>
            </a:r>
            <a:r>
              <a:rPr lang="en-US" altLang="zh-CN" sz="1800" b="1">
                <a:solidFill>
                  <a:srgbClr val="0000FF"/>
                </a:solidFill>
              </a:rPr>
              <a:t> </a:t>
            </a:r>
          </a:p>
        </p:txBody>
      </p:sp>
      <p:sp>
        <p:nvSpPr>
          <p:cNvPr id="515083" name="AutoShape 11"/>
          <p:cNvSpPr>
            <a:spLocks noChangeArrowheads="1"/>
          </p:cNvSpPr>
          <p:nvPr/>
        </p:nvSpPr>
        <p:spPr bwMode="auto">
          <a:xfrm>
            <a:off x="574675" y="4670425"/>
            <a:ext cx="8007350" cy="1727200"/>
          </a:xfrm>
          <a:prstGeom prst="roundRect">
            <a:avLst>
              <a:gd name="adj" fmla="val 7792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 dirty="0"/>
              <a:t>[</a:t>
            </a:r>
            <a:r>
              <a:rPr lang="en-US" altLang="zh-CN" sz="1800" b="1" dirty="0" err="1"/>
              <a:t>root@localhost</a:t>
            </a:r>
            <a:r>
              <a:rPr lang="en-US" altLang="zh-CN" sz="1800" b="1" dirty="0"/>
              <a:t> ~]# </a:t>
            </a:r>
            <a:r>
              <a:rPr lang="en-US" altLang="zh-CN" b="1" dirty="0" smtClean="0"/>
              <a:t>. </a:t>
            </a:r>
            <a:r>
              <a:rPr lang="en-US" altLang="zh-CN" sz="1800" b="1" dirty="0" smtClean="0"/>
              <a:t>showday.sh</a:t>
            </a:r>
            <a:endParaRPr lang="en-US" altLang="zh-CN" sz="1800" b="1" dirty="0"/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 dirty="0"/>
              <a:t>The </a:t>
            </a:r>
            <a:r>
              <a:rPr lang="en-US" altLang="zh-CN" sz="1800" b="1" dirty="0">
                <a:solidFill>
                  <a:srgbClr val="FF0000"/>
                </a:solidFill>
              </a:rPr>
              <a:t>Morning</a:t>
            </a:r>
            <a:r>
              <a:rPr lang="en-US" altLang="zh-CN" sz="1800" b="1" dirty="0"/>
              <a:t> of the day.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 dirty="0"/>
              <a:t>The </a:t>
            </a:r>
            <a:r>
              <a:rPr lang="en-US" altLang="zh-CN" sz="1800" b="1" dirty="0">
                <a:solidFill>
                  <a:srgbClr val="FF0000"/>
                </a:solidFill>
              </a:rPr>
              <a:t>Noon</a:t>
            </a:r>
            <a:r>
              <a:rPr lang="en-US" altLang="zh-CN" sz="1800" b="1" dirty="0"/>
              <a:t> of the day.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 dirty="0"/>
              <a:t>The </a:t>
            </a:r>
            <a:r>
              <a:rPr lang="en-US" altLang="zh-CN" sz="1800" b="1" dirty="0">
                <a:solidFill>
                  <a:srgbClr val="FF0000"/>
                </a:solidFill>
              </a:rPr>
              <a:t>Evening</a:t>
            </a:r>
            <a:r>
              <a:rPr lang="en-US" altLang="zh-CN" sz="1800" b="1" dirty="0"/>
              <a:t> of the day </a:t>
            </a:r>
          </a:p>
        </p:txBody>
      </p:sp>
      <p:sp>
        <p:nvSpPr>
          <p:cNvPr id="515084" name="AutoShape 12"/>
          <p:cNvSpPr>
            <a:spLocks noChangeArrowheads="1"/>
          </p:cNvSpPr>
          <p:nvPr/>
        </p:nvSpPr>
        <p:spPr bwMode="auto">
          <a:xfrm>
            <a:off x="5003800" y="4976813"/>
            <a:ext cx="2305050" cy="468312"/>
          </a:xfrm>
          <a:prstGeom prst="wedgeRoundRectCallout">
            <a:avLst>
              <a:gd name="adj1" fmla="val -43111"/>
              <a:gd name="adj2" fmla="val 91019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19050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l"/>
            <a:r>
              <a:rPr lang="zh-CN" altLang="en-US" sz="1800" b="1">
                <a:ea typeface="楷体_GB2312" pitchFamily="49" charset="-122"/>
              </a:rPr>
              <a:t>验证脚本执行结果</a:t>
            </a:r>
          </a:p>
        </p:txBody>
      </p:sp>
    </p:spTree>
    <p:extLst>
      <p:ext uri="{BB962C8B-B14F-4D97-AF65-F5344CB8AC3E}">
        <p14:creationId xmlns:p14="http://schemas.microsoft.com/office/powerpoint/2010/main" val="2914407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15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15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15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5075" grpId="0" animBg="1"/>
      <p:bldP spid="515083" grpId="0" animBg="1"/>
      <p:bldP spid="51508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for</a:t>
            </a:r>
            <a:r>
              <a:rPr lang="zh-CN" altLang="en-US" smtClean="0"/>
              <a:t>循环语句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326" y="980728"/>
            <a:ext cx="8229600" cy="4937125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2"/>
                </a:solidFill>
              </a:rPr>
              <a:t>应用示例</a:t>
            </a:r>
            <a:r>
              <a:rPr lang="en-US" altLang="zh-CN" dirty="0" smtClean="0">
                <a:solidFill>
                  <a:schemeClr val="tx2"/>
                </a:solidFill>
              </a:rPr>
              <a:t>2</a:t>
            </a:r>
            <a:r>
              <a:rPr lang="zh-CN" altLang="en-US" dirty="0" smtClean="0">
                <a:solidFill>
                  <a:schemeClr val="tx2"/>
                </a:solidFill>
              </a:rPr>
              <a:t>：</a:t>
            </a:r>
          </a:p>
          <a:p>
            <a:pPr lvl="1"/>
            <a:r>
              <a:rPr lang="zh-CN" altLang="en-US" dirty="0" smtClean="0"/>
              <a:t>对于使用“</a:t>
            </a:r>
            <a:r>
              <a:rPr lang="en-US" altLang="zh-CN" dirty="0" smtClean="0"/>
              <a:t>/bin/bash”</a:t>
            </a:r>
            <a:r>
              <a:rPr lang="zh-CN" altLang="en-US" dirty="0" smtClean="0"/>
              <a:t>作为登录</a:t>
            </a:r>
            <a:r>
              <a:rPr lang="en-US" altLang="zh-CN" dirty="0" smtClean="0"/>
              <a:t>Shell</a:t>
            </a:r>
            <a:r>
              <a:rPr lang="zh-CN" altLang="en-US" dirty="0" smtClean="0"/>
              <a:t>的系统用户，检查他们在“</a:t>
            </a:r>
            <a:r>
              <a:rPr lang="en-US" altLang="zh-CN" dirty="0" smtClean="0"/>
              <a:t>/home”</a:t>
            </a:r>
            <a:r>
              <a:rPr lang="zh-CN" altLang="en-US" dirty="0" smtClean="0"/>
              <a:t>目录中拥有的子目录或文件数量，如果超过</a:t>
            </a:r>
            <a:r>
              <a:rPr lang="en-US" altLang="zh-CN" dirty="0" smtClean="0"/>
              <a:t>100</a:t>
            </a:r>
            <a:r>
              <a:rPr lang="zh-CN" altLang="en-US" dirty="0" smtClean="0"/>
              <a:t>个，则列出具体个数及对应的用户帐号</a:t>
            </a:r>
          </a:p>
        </p:txBody>
      </p:sp>
      <p:sp>
        <p:nvSpPr>
          <p:cNvPr id="560132" name="AutoShape 4"/>
          <p:cNvSpPr>
            <a:spLocks noChangeArrowheads="1"/>
          </p:cNvSpPr>
          <p:nvPr/>
        </p:nvSpPr>
        <p:spPr bwMode="auto">
          <a:xfrm>
            <a:off x="683568" y="1268760"/>
            <a:ext cx="8007350" cy="4319588"/>
          </a:xfrm>
          <a:prstGeom prst="roundRect">
            <a:avLst>
              <a:gd name="adj" fmla="val 4338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en-US" sz="1800" b="1" dirty="0">
                <a:solidFill>
                  <a:srgbClr val="0000FF"/>
                </a:solidFill>
              </a:rPr>
              <a:t> </a:t>
            </a:r>
            <a:r>
              <a:rPr lang="en-US" altLang="zh-CN" sz="1800" b="1" dirty="0">
                <a:solidFill>
                  <a:srgbClr val="0000FF"/>
                </a:solidFill>
              </a:rPr>
              <a:t>#!/bin/bash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 dirty="0" err="1">
                <a:solidFill>
                  <a:srgbClr val="0000FF"/>
                </a:solidFill>
              </a:rPr>
              <a:t>DIR</a:t>
            </a:r>
            <a:r>
              <a:rPr lang="en-US" altLang="zh-CN" sz="1800" b="1" dirty="0" smtClean="0">
                <a:solidFill>
                  <a:srgbClr val="0000FF"/>
                </a:solidFill>
              </a:rPr>
              <a:t>="/</a:t>
            </a:r>
            <a:r>
              <a:rPr lang="en-US" altLang="zh-CN" b="1" dirty="0" smtClean="0">
                <a:solidFill>
                  <a:srgbClr val="0000FF"/>
                </a:solidFill>
              </a:rPr>
              <a:t>home</a:t>
            </a:r>
            <a:r>
              <a:rPr lang="en-US" altLang="zh-CN" sz="1800" b="1" dirty="0" smtClean="0">
                <a:solidFill>
                  <a:srgbClr val="0000FF"/>
                </a:solidFill>
              </a:rPr>
              <a:t>"</a:t>
            </a:r>
            <a:endParaRPr lang="en-US" altLang="zh-CN" sz="1800" b="1" dirty="0">
              <a:solidFill>
                <a:srgbClr val="0000FF"/>
              </a:solidFill>
            </a:endParaRP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 dirty="0" err="1">
                <a:solidFill>
                  <a:srgbClr val="0000FF"/>
                </a:solidFill>
              </a:rPr>
              <a:t>LMT</a:t>
            </a:r>
            <a:r>
              <a:rPr lang="en-US" altLang="zh-CN" sz="1800" b="1" dirty="0">
                <a:solidFill>
                  <a:srgbClr val="0000FF"/>
                </a:solidFill>
              </a:rPr>
              <a:t>=100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 dirty="0" err="1">
                <a:solidFill>
                  <a:srgbClr val="0000FF"/>
                </a:solidFill>
              </a:rPr>
              <a:t>ValidUsers</a:t>
            </a:r>
            <a:r>
              <a:rPr lang="en-US" altLang="zh-CN" sz="1800" b="1" dirty="0">
                <a:solidFill>
                  <a:srgbClr val="0000FF"/>
                </a:solidFill>
              </a:rPr>
              <a:t>=`</a:t>
            </a:r>
            <a:r>
              <a:rPr lang="en-US" altLang="zh-CN" sz="1800" b="1" dirty="0" err="1">
                <a:solidFill>
                  <a:srgbClr val="0000FF"/>
                </a:solidFill>
              </a:rPr>
              <a:t>grep</a:t>
            </a:r>
            <a:r>
              <a:rPr lang="en-US" altLang="zh-CN" sz="1800" b="1" dirty="0">
                <a:solidFill>
                  <a:srgbClr val="0000FF"/>
                </a:solidFill>
              </a:rPr>
              <a:t> "/bin/bash" /</a:t>
            </a:r>
            <a:r>
              <a:rPr lang="en-US" altLang="zh-CN" sz="1800" b="1" dirty="0" err="1">
                <a:solidFill>
                  <a:srgbClr val="0000FF"/>
                </a:solidFill>
              </a:rPr>
              <a:t>etc</a:t>
            </a:r>
            <a:r>
              <a:rPr lang="en-US" altLang="zh-CN" sz="1800" b="1" dirty="0">
                <a:solidFill>
                  <a:srgbClr val="0000FF"/>
                </a:solidFill>
              </a:rPr>
              <a:t>/</a:t>
            </a:r>
            <a:r>
              <a:rPr lang="en-US" altLang="zh-CN" sz="1800" b="1" dirty="0" err="1">
                <a:solidFill>
                  <a:srgbClr val="0000FF"/>
                </a:solidFill>
              </a:rPr>
              <a:t>passwd</a:t>
            </a:r>
            <a:r>
              <a:rPr lang="en-US" altLang="zh-CN" sz="1800" b="1" dirty="0">
                <a:solidFill>
                  <a:srgbClr val="0000FF"/>
                </a:solidFill>
              </a:rPr>
              <a:t> | cut -d ":" -f 1`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 dirty="0">
                <a:solidFill>
                  <a:srgbClr val="FF0000"/>
                </a:solidFill>
              </a:rPr>
              <a:t>for</a:t>
            </a:r>
            <a:r>
              <a:rPr lang="en-US" altLang="zh-CN" sz="1800" b="1" dirty="0">
                <a:solidFill>
                  <a:srgbClr val="0000FF"/>
                </a:solidFill>
              </a:rPr>
              <a:t> </a:t>
            </a:r>
            <a:r>
              <a:rPr lang="en-US" altLang="zh-CN" sz="1800" b="1" dirty="0" err="1">
                <a:solidFill>
                  <a:srgbClr val="0000FF"/>
                </a:solidFill>
              </a:rPr>
              <a:t>UserName</a:t>
            </a:r>
            <a:r>
              <a:rPr lang="en-US" altLang="zh-CN" sz="1800" b="1" dirty="0">
                <a:solidFill>
                  <a:srgbClr val="0000FF"/>
                </a:solidFill>
              </a:rPr>
              <a:t>  </a:t>
            </a:r>
            <a:r>
              <a:rPr lang="en-US" altLang="zh-CN" sz="1800" b="1" dirty="0">
                <a:solidFill>
                  <a:srgbClr val="FF0000"/>
                </a:solidFill>
              </a:rPr>
              <a:t>in</a:t>
            </a:r>
            <a:r>
              <a:rPr lang="en-US" altLang="zh-CN" sz="1800" b="1" dirty="0">
                <a:solidFill>
                  <a:srgbClr val="0000FF"/>
                </a:solidFill>
              </a:rPr>
              <a:t>  $</a:t>
            </a:r>
            <a:r>
              <a:rPr lang="en-US" altLang="zh-CN" sz="1800" b="1" dirty="0" err="1">
                <a:solidFill>
                  <a:srgbClr val="0000FF"/>
                </a:solidFill>
              </a:rPr>
              <a:t>ValidUsers</a:t>
            </a:r>
            <a:endParaRPr lang="en-US" altLang="zh-CN" sz="1800" b="1" dirty="0">
              <a:solidFill>
                <a:srgbClr val="0000FF"/>
              </a:solidFill>
            </a:endParaRP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 dirty="0">
                <a:solidFill>
                  <a:srgbClr val="FF0000"/>
                </a:solidFill>
              </a:rPr>
              <a:t>do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 dirty="0">
                <a:solidFill>
                  <a:srgbClr val="0000FF"/>
                </a:solidFill>
              </a:rPr>
              <a:t>    </a:t>
            </a:r>
            <a:r>
              <a:rPr lang="en-US" altLang="zh-CN" sz="1800" b="1" dirty="0" err="1">
                <a:solidFill>
                  <a:srgbClr val="0000FF"/>
                </a:solidFill>
              </a:rPr>
              <a:t>Num</a:t>
            </a:r>
            <a:r>
              <a:rPr lang="en-US" altLang="zh-CN" sz="1800" b="1" dirty="0">
                <a:solidFill>
                  <a:srgbClr val="0000FF"/>
                </a:solidFill>
              </a:rPr>
              <a:t>=`find $</a:t>
            </a:r>
            <a:r>
              <a:rPr lang="en-US" altLang="zh-CN" sz="1800" b="1" dirty="0" err="1">
                <a:solidFill>
                  <a:srgbClr val="0000FF"/>
                </a:solidFill>
              </a:rPr>
              <a:t>DIR</a:t>
            </a:r>
            <a:r>
              <a:rPr lang="en-US" altLang="zh-CN" sz="1800" b="1" dirty="0">
                <a:solidFill>
                  <a:srgbClr val="0000FF"/>
                </a:solidFill>
              </a:rPr>
              <a:t> -user $</a:t>
            </a:r>
            <a:r>
              <a:rPr lang="en-US" altLang="zh-CN" sz="1800" b="1" dirty="0" err="1">
                <a:solidFill>
                  <a:srgbClr val="0000FF"/>
                </a:solidFill>
              </a:rPr>
              <a:t>UserName</a:t>
            </a:r>
            <a:r>
              <a:rPr lang="en-US" altLang="zh-CN" sz="1800" b="1" dirty="0">
                <a:solidFill>
                  <a:srgbClr val="0000FF"/>
                </a:solidFill>
              </a:rPr>
              <a:t> | </a:t>
            </a:r>
            <a:r>
              <a:rPr lang="en-US" altLang="zh-CN" sz="1800" b="1" dirty="0" err="1">
                <a:solidFill>
                  <a:srgbClr val="0000FF"/>
                </a:solidFill>
              </a:rPr>
              <a:t>wc</a:t>
            </a:r>
            <a:r>
              <a:rPr lang="en-US" altLang="zh-CN" sz="1800" b="1" dirty="0">
                <a:solidFill>
                  <a:srgbClr val="0000FF"/>
                </a:solidFill>
              </a:rPr>
              <a:t> -l`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 dirty="0">
                <a:solidFill>
                  <a:srgbClr val="0000FF"/>
                </a:solidFill>
              </a:rPr>
              <a:t>    if  [  $</a:t>
            </a:r>
            <a:r>
              <a:rPr lang="en-US" altLang="zh-CN" sz="1800" b="1" dirty="0" err="1">
                <a:solidFill>
                  <a:srgbClr val="0000FF"/>
                </a:solidFill>
              </a:rPr>
              <a:t>Num</a:t>
            </a:r>
            <a:r>
              <a:rPr lang="en-US" altLang="zh-CN" sz="1800" b="1" dirty="0">
                <a:solidFill>
                  <a:srgbClr val="0000FF"/>
                </a:solidFill>
              </a:rPr>
              <a:t>  -</a:t>
            </a:r>
            <a:r>
              <a:rPr lang="en-US" altLang="zh-CN" sz="1800" b="1" dirty="0" err="1">
                <a:solidFill>
                  <a:srgbClr val="0000FF"/>
                </a:solidFill>
              </a:rPr>
              <a:t>gt</a:t>
            </a:r>
            <a:r>
              <a:rPr lang="en-US" altLang="zh-CN" sz="1800" b="1" dirty="0">
                <a:solidFill>
                  <a:srgbClr val="0000FF"/>
                </a:solidFill>
              </a:rPr>
              <a:t>  $</a:t>
            </a:r>
            <a:r>
              <a:rPr lang="en-US" altLang="zh-CN" sz="1800" b="1" dirty="0" err="1">
                <a:solidFill>
                  <a:srgbClr val="0000FF"/>
                </a:solidFill>
              </a:rPr>
              <a:t>LMT</a:t>
            </a:r>
            <a:r>
              <a:rPr lang="en-US" altLang="zh-CN" sz="1800" b="1" dirty="0">
                <a:solidFill>
                  <a:srgbClr val="0000FF"/>
                </a:solidFill>
              </a:rPr>
              <a:t>  ]  ;  then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 dirty="0">
                <a:solidFill>
                  <a:srgbClr val="0000FF"/>
                </a:solidFill>
              </a:rPr>
              <a:t>         echo "$</a:t>
            </a:r>
            <a:r>
              <a:rPr lang="en-US" altLang="zh-CN" sz="1800" b="1" dirty="0" err="1">
                <a:solidFill>
                  <a:srgbClr val="0000FF"/>
                </a:solidFill>
              </a:rPr>
              <a:t>UserName</a:t>
            </a:r>
            <a:r>
              <a:rPr lang="en-US" altLang="zh-CN" sz="1800" b="1" dirty="0">
                <a:solidFill>
                  <a:srgbClr val="0000FF"/>
                </a:solidFill>
              </a:rPr>
              <a:t> have $</a:t>
            </a:r>
            <a:r>
              <a:rPr lang="en-US" altLang="zh-CN" sz="1800" b="1" dirty="0" err="1">
                <a:solidFill>
                  <a:srgbClr val="0000FF"/>
                </a:solidFill>
              </a:rPr>
              <a:t>Num</a:t>
            </a:r>
            <a:r>
              <a:rPr lang="en-US" altLang="zh-CN" sz="1800" b="1" dirty="0">
                <a:solidFill>
                  <a:srgbClr val="0000FF"/>
                </a:solidFill>
              </a:rPr>
              <a:t> files."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 dirty="0">
                <a:solidFill>
                  <a:srgbClr val="0000FF"/>
                </a:solidFill>
              </a:rPr>
              <a:t>    fi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 dirty="0">
                <a:solidFill>
                  <a:srgbClr val="FF0000"/>
                </a:solidFill>
              </a:rPr>
              <a:t>done</a:t>
            </a:r>
            <a:r>
              <a:rPr lang="en-US" altLang="zh-CN" sz="1800" b="1" dirty="0">
                <a:solidFill>
                  <a:srgbClr val="0000FF"/>
                </a:solidFill>
              </a:rPr>
              <a:t> </a:t>
            </a:r>
          </a:p>
        </p:txBody>
      </p:sp>
      <p:sp>
        <p:nvSpPr>
          <p:cNvPr id="560137" name="AutoShape 9"/>
          <p:cNvSpPr>
            <a:spLocks noChangeArrowheads="1"/>
          </p:cNvSpPr>
          <p:nvPr/>
        </p:nvSpPr>
        <p:spPr bwMode="auto">
          <a:xfrm>
            <a:off x="5364088" y="1577402"/>
            <a:ext cx="2808287" cy="684212"/>
          </a:xfrm>
          <a:prstGeom prst="wedgeRoundRectCallout">
            <a:avLst>
              <a:gd name="adj1" fmla="val -39542"/>
              <a:gd name="adj2" fmla="val 83644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19050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l"/>
            <a:r>
              <a:rPr lang="zh-CN" altLang="en-US" sz="1800" b="1" dirty="0">
                <a:ea typeface="楷体_GB2312" pitchFamily="49" charset="-122"/>
              </a:rPr>
              <a:t>获得使用</a:t>
            </a:r>
            <a:r>
              <a:rPr lang="en-US" altLang="zh-CN" sz="1800" b="1" dirty="0">
                <a:ea typeface="楷体_GB2312" pitchFamily="49" charset="-122"/>
              </a:rPr>
              <a:t>bash</a:t>
            </a:r>
            <a:r>
              <a:rPr lang="zh-CN" altLang="en-US" sz="1800" b="1" dirty="0">
                <a:ea typeface="楷体_GB2312" pitchFamily="49" charset="-122"/>
              </a:rPr>
              <a:t>作为登录</a:t>
            </a:r>
            <a:r>
              <a:rPr lang="en-US" altLang="zh-CN" sz="1800" b="1" dirty="0">
                <a:ea typeface="楷体_GB2312" pitchFamily="49" charset="-122"/>
              </a:rPr>
              <a:t>Shell</a:t>
            </a:r>
            <a:r>
              <a:rPr lang="zh-CN" altLang="en-US" sz="1800" b="1" dirty="0">
                <a:ea typeface="楷体_GB2312" pitchFamily="49" charset="-122"/>
              </a:rPr>
              <a:t>的用户名列表</a:t>
            </a:r>
          </a:p>
        </p:txBody>
      </p:sp>
    </p:spTree>
    <p:extLst>
      <p:ext uri="{BB962C8B-B14F-4D97-AF65-F5344CB8AC3E}">
        <p14:creationId xmlns:p14="http://schemas.microsoft.com/office/powerpoint/2010/main" val="1930621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60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60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0132" grpId="0" animBg="1"/>
      <p:bldP spid="56013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1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while</a:t>
            </a:r>
            <a:r>
              <a:rPr lang="zh-CN" altLang="en-US" smtClean="0"/>
              <a:t>循环语句</a:t>
            </a:r>
          </a:p>
        </p:txBody>
      </p:sp>
      <p:sp>
        <p:nvSpPr>
          <p:cNvPr id="25604" name="Rectangle 20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r>
              <a:rPr lang="zh-CN" altLang="en-US" dirty="0" smtClean="0"/>
              <a:t>重复测试指定的条件，只要</a:t>
            </a:r>
            <a:r>
              <a:rPr lang="zh-CN" altLang="en-US" dirty="0" smtClean="0">
                <a:solidFill>
                  <a:srgbClr val="FF0000"/>
                </a:solidFill>
              </a:rPr>
              <a:t>条件成立</a:t>
            </a:r>
            <a:r>
              <a:rPr lang="zh-CN" altLang="en-US" dirty="0" smtClean="0"/>
              <a:t>则反复执行对应的命令操作</a:t>
            </a:r>
          </a:p>
          <a:p>
            <a:endParaRPr lang="en-US" altLang="zh-CN" dirty="0" smtClean="0"/>
          </a:p>
        </p:txBody>
      </p:sp>
      <p:grpSp>
        <p:nvGrpSpPr>
          <p:cNvPr id="517166" name="Group 46"/>
          <p:cNvGrpSpPr>
            <a:grpSpLocks/>
          </p:cNvGrpSpPr>
          <p:nvPr/>
        </p:nvGrpSpPr>
        <p:grpSpPr bwMode="auto">
          <a:xfrm>
            <a:off x="503238" y="1846263"/>
            <a:ext cx="8029574" cy="2014537"/>
            <a:chOff x="317" y="1163"/>
            <a:chExt cx="5058" cy="1269"/>
          </a:xfrm>
        </p:grpSpPr>
        <p:sp>
          <p:nvSpPr>
            <p:cNvPr id="25623" name="AutoShape 4"/>
            <p:cNvSpPr>
              <a:spLocks noChangeArrowheads="1"/>
            </p:cNvSpPr>
            <p:nvPr/>
          </p:nvSpPr>
          <p:spPr bwMode="auto">
            <a:xfrm>
              <a:off x="929" y="1344"/>
              <a:ext cx="1633" cy="1088"/>
            </a:xfrm>
            <a:prstGeom prst="roundRect">
              <a:avLst>
                <a:gd name="adj" fmla="val 8639"/>
              </a:avLst>
            </a:prstGeom>
            <a:gradFill rotWithShape="1">
              <a:gsLst>
                <a:gs pos="0">
                  <a:srgbClr val="CCFFFF"/>
                </a:gs>
                <a:gs pos="100000">
                  <a:schemeClr val="bg1"/>
                </a:gs>
              </a:gsLst>
              <a:lin ang="5400000" scaled="1"/>
            </a:gradFill>
            <a:ln w="9525" algn="ctr">
              <a:solidFill>
                <a:srgbClr val="0066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 algn="l">
                <a:lnSpc>
                  <a:spcPct val="120000"/>
                </a:lnSpc>
                <a:spcBef>
                  <a:spcPct val="20000"/>
                </a:spcBef>
                <a:buClr>
                  <a:srgbClr val="006600"/>
                </a:buClr>
                <a:buSzPct val="80000"/>
                <a:buFont typeface="Wingdings" pitchFamily="2" charset="2"/>
                <a:buNone/>
              </a:pPr>
              <a:r>
                <a:rPr lang="en-US" altLang="zh-CN" sz="1800" b="1">
                  <a:solidFill>
                    <a:schemeClr val="tx2"/>
                  </a:solidFill>
                  <a:ea typeface="楷体_GB2312" pitchFamily="49" charset="-122"/>
                </a:rPr>
                <a:t> </a:t>
              </a:r>
              <a:r>
                <a:rPr lang="en-US" altLang="zh-CN" sz="1800" b="1">
                  <a:solidFill>
                    <a:srgbClr val="FF0000"/>
                  </a:solidFill>
                  <a:ea typeface="楷体_GB2312" pitchFamily="49" charset="-122"/>
                </a:rPr>
                <a:t>while</a:t>
              </a:r>
              <a:r>
                <a:rPr lang="en-US" altLang="zh-CN" sz="1800" b="1">
                  <a:solidFill>
                    <a:schemeClr val="tx2"/>
                  </a:solidFill>
                  <a:ea typeface="楷体_GB2312" pitchFamily="49" charset="-122"/>
                </a:rPr>
                <a:t>  </a:t>
              </a:r>
              <a:r>
                <a:rPr lang="zh-CN" altLang="en-US" sz="1800" b="1">
                  <a:solidFill>
                    <a:schemeClr val="tx2"/>
                  </a:solidFill>
                  <a:ea typeface="楷体_GB2312" pitchFamily="49" charset="-122"/>
                </a:rPr>
                <a:t>命令或表达式</a:t>
              </a:r>
            </a:p>
            <a:p>
              <a:pPr marL="342900" indent="-342900" algn="l">
                <a:lnSpc>
                  <a:spcPct val="120000"/>
                </a:lnSpc>
                <a:spcBef>
                  <a:spcPct val="20000"/>
                </a:spcBef>
                <a:buClr>
                  <a:srgbClr val="006600"/>
                </a:buClr>
                <a:buSzPct val="80000"/>
                <a:buFont typeface="Wingdings" pitchFamily="2" charset="2"/>
                <a:buNone/>
              </a:pPr>
              <a:r>
                <a:rPr lang="zh-CN" altLang="en-US" sz="1800" b="1">
                  <a:solidFill>
                    <a:schemeClr val="tx2"/>
                  </a:solidFill>
                  <a:ea typeface="楷体_GB2312" pitchFamily="49" charset="-122"/>
                </a:rPr>
                <a:t> </a:t>
              </a:r>
              <a:r>
                <a:rPr lang="en-US" altLang="zh-CN" sz="1800" b="1">
                  <a:solidFill>
                    <a:srgbClr val="FF0000"/>
                  </a:solidFill>
                  <a:ea typeface="楷体_GB2312" pitchFamily="49" charset="-122"/>
                </a:rPr>
                <a:t>do</a:t>
              </a:r>
            </a:p>
            <a:p>
              <a:pPr marL="342900" indent="-342900" algn="l">
                <a:lnSpc>
                  <a:spcPct val="120000"/>
                </a:lnSpc>
                <a:spcBef>
                  <a:spcPct val="20000"/>
                </a:spcBef>
                <a:buClr>
                  <a:srgbClr val="006600"/>
                </a:buClr>
                <a:buSzPct val="80000"/>
                <a:buFont typeface="Wingdings" pitchFamily="2" charset="2"/>
                <a:buNone/>
              </a:pPr>
              <a:r>
                <a:rPr lang="en-US" altLang="zh-CN" sz="1800" b="1">
                  <a:solidFill>
                    <a:schemeClr val="tx2"/>
                  </a:solidFill>
                  <a:ea typeface="楷体_GB2312" pitchFamily="49" charset="-122"/>
                </a:rPr>
                <a:t>            </a:t>
              </a:r>
              <a:r>
                <a:rPr lang="zh-CN" altLang="en-US" sz="1800" b="1">
                  <a:solidFill>
                    <a:schemeClr val="tx2"/>
                  </a:solidFill>
                  <a:ea typeface="楷体_GB2312" pitchFamily="49" charset="-122"/>
                </a:rPr>
                <a:t>命令列表</a:t>
              </a:r>
            </a:p>
            <a:p>
              <a:pPr marL="342900" indent="-342900" algn="l">
                <a:lnSpc>
                  <a:spcPct val="120000"/>
                </a:lnSpc>
                <a:spcBef>
                  <a:spcPct val="20000"/>
                </a:spcBef>
                <a:buClr>
                  <a:srgbClr val="006600"/>
                </a:buClr>
                <a:buSzPct val="80000"/>
                <a:buFont typeface="Wingdings" pitchFamily="2" charset="2"/>
                <a:buNone/>
              </a:pPr>
              <a:r>
                <a:rPr lang="zh-CN" altLang="en-US" sz="1800" b="1">
                  <a:solidFill>
                    <a:schemeClr val="tx2"/>
                  </a:solidFill>
                  <a:ea typeface="楷体_GB2312" pitchFamily="49" charset="-122"/>
                </a:rPr>
                <a:t> </a:t>
              </a:r>
              <a:r>
                <a:rPr lang="en-US" altLang="zh-CN" sz="1800" b="1">
                  <a:solidFill>
                    <a:srgbClr val="FF0000"/>
                  </a:solidFill>
                  <a:ea typeface="楷体_GB2312" pitchFamily="49" charset="-122"/>
                </a:rPr>
                <a:t>done</a:t>
              </a:r>
            </a:p>
          </p:txBody>
        </p:sp>
        <p:sp>
          <p:nvSpPr>
            <p:cNvPr id="25624" name="AutoShape 5"/>
            <p:cNvSpPr>
              <a:spLocks noChangeArrowheads="1"/>
            </p:cNvSpPr>
            <p:nvPr/>
          </p:nvSpPr>
          <p:spPr bwMode="auto">
            <a:xfrm>
              <a:off x="3198" y="1344"/>
              <a:ext cx="2177" cy="1088"/>
            </a:xfrm>
            <a:prstGeom prst="roundRect">
              <a:avLst>
                <a:gd name="adj" fmla="val 8824"/>
              </a:avLst>
            </a:prstGeom>
            <a:gradFill rotWithShape="1">
              <a:gsLst>
                <a:gs pos="0">
                  <a:srgbClr val="CCFFFF"/>
                </a:gs>
                <a:gs pos="100000">
                  <a:schemeClr val="bg1"/>
                </a:gs>
              </a:gsLst>
              <a:lin ang="5400000" scaled="1"/>
            </a:gradFill>
            <a:ln w="9525" algn="ctr">
              <a:solidFill>
                <a:srgbClr val="0066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 algn="l">
                <a:lnSpc>
                  <a:spcPct val="120000"/>
                </a:lnSpc>
                <a:spcBef>
                  <a:spcPct val="20000"/>
                </a:spcBef>
                <a:buClr>
                  <a:srgbClr val="006600"/>
                </a:buClr>
                <a:buSzPct val="80000"/>
                <a:buFont typeface="Wingdings" pitchFamily="2" charset="2"/>
                <a:buNone/>
              </a:pPr>
              <a:r>
                <a:rPr lang="en-US" altLang="zh-CN" sz="1800" b="1" dirty="0">
                  <a:solidFill>
                    <a:schemeClr val="tx2"/>
                  </a:solidFill>
                  <a:ea typeface="楷体_GB2312" pitchFamily="49" charset="-122"/>
                </a:rPr>
                <a:t> </a:t>
              </a:r>
              <a:r>
                <a:rPr lang="en-US" altLang="zh-CN" sz="1800" b="1" dirty="0">
                  <a:solidFill>
                    <a:srgbClr val="FF0000"/>
                  </a:solidFill>
                  <a:ea typeface="楷体_GB2312" pitchFamily="49" charset="-122"/>
                </a:rPr>
                <a:t>while</a:t>
              </a:r>
              <a:r>
                <a:rPr lang="en-US" altLang="zh-CN" sz="1800" b="1" dirty="0">
                  <a:solidFill>
                    <a:schemeClr val="tx2"/>
                  </a:solidFill>
                  <a:ea typeface="楷体_GB2312" pitchFamily="49" charset="-122"/>
                </a:rPr>
                <a:t>  </a:t>
              </a:r>
              <a:r>
                <a:rPr lang="zh-CN" altLang="en-US" sz="1800" b="1" dirty="0">
                  <a:solidFill>
                    <a:schemeClr val="tx2"/>
                  </a:solidFill>
                  <a:ea typeface="楷体_GB2312" pitchFamily="49" charset="-122"/>
                </a:rPr>
                <a:t>可用内存</a:t>
              </a:r>
              <a:r>
                <a:rPr lang="en-US" altLang="zh-CN" sz="1800" b="1" dirty="0">
                  <a:solidFill>
                    <a:schemeClr val="tx2"/>
                  </a:solidFill>
                  <a:ea typeface="楷体_GB2312" pitchFamily="49" charset="-122"/>
                </a:rPr>
                <a:t>&lt;100MB</a:t>
              </a:r>
            </a:p>
            <a:p>
              <a:pPr marL="342900" indent="-342900" algn="l">
                <a:lnSpc>
                  <a:spcPct val="120000"/>
                </a:lnSpc>
                <a:spcBef>
                  <a:spcPct val="20000"/>
                </a:spcBef>
                <a:buClr>
                  <a:srgbClr val="006600"/>
                </a:buClr>
                <a:buSzPct val="80000"/>
                <a:buFont typeface="Wingdings" pitchFamily="2" charset="2"/>
                <a:buNone/>
              </a:pPr>
              <a:r>
                <a:rPr lang="en-US" altLang="zh-CN" sz="1800" b="1" dirty="0">
                  <a:solidFill>
                    <a:schemeClr val="tx2"/>
                  </a:solidFill>
                  <a:ea typeface="楷体_GB2312" pitchFamily="49" charset="-122"/>
                </a:rPr>
                <a:t> </a:t>
              </a:r>
              <a:r>
                <a:rPr lang="en-US" altLang="zh-CN" sz="1800" b="1" dirty="0">
                  <a:solidFill>
                    <a:srgbClr val="FF0000"/>
                  </a:solidFill>
                  <a:ea typeface="楷体_GB2312" pitchFamily="49" charset="-122"/>
                </a:rPr>
                <a:t>do</a:t>
              </a:r>
            </a:p>
            <a:p>
              <a:pPr marL="342900" indent="-342900" algn="l">
                <a:lnSpc>
                  <a:spcPct val="120000"/>
                </a:lnSpc>
                <a:spcBef>
                  <a:spcPct val="20000"/>
                </a:spcBef>
                <a:buClr>
                  <a:srgbClr val="006600"/>
                </a:buClr>
                <a:buSzPct val="80000"/>
                <a:buFont typeface="Wingdings" pitchFamily="2" charset="2"/>
                <a:buNone/>
              </a:pPr>
              <a:r>
                <a:rPr lang="en-US" altLang="zh-CN" sz="1800" b="1" dirty="0">
                  <a:solidFill>
                    <a:schemeClr val="tx2"/>
                  </a:solidFill>
                  <a:ea typeface="楷体_GB2312" pitchFamily="49" charset="-122"/>
                </a:rPr>
                <a:t>            </a:t>
              </a:r>
              <a:r>
                <a:rPr lang="zh-CN" altLang="en-US" sz="1800" b="1" dirty="0">
                  <a:solidFill>
                    <a:schemeClr val="tx2"/>
                  </a:solidFill>
                  <a:ea typeface="楷体_GB2312" pitchFamily="49" charset="-122"/>
                </a:rPr>
                <a:t>获取可用内存</a:t>
              </a:r>
              <a:r>
                <a:rPr lang="zh-CN" altLang="en-US" sz="1800" b="1" dirty="0" smtClean="0">
                  <a:solidFill>
                    <a:schemeClr val="tx2"/>
                  </a:solidFill>
                  <a:ea typeface="楷体_GB2312" pitchFamily="49" charset="-122"/>
                </a:rPr>
                <a:t>数，并报警</a:t>
              </a:r>
              <a:endParaRPr lang="zh-CN" altLang="en-US" sz="1800" b="1" dirty="0">
                <a:solidFill>
                  <a:schemeClr val="tx2"/>
                </a:solidFill>
                <a:ea typeface="楷体_GB2312" pitchFamily="49" charset="-122"/>
              </a:endParaRPr>
            </a:p>
            <a:p>
              <a:pPr marL="342900" indent="-342900" algn="l">
                <a:lnSpc>
                  <a:spcPct val="120000"/>
                </a:lnSpc>
                <a:spcBef>
                  <a:spcPct val="20000"/>
                </a:spcBef>
                <a:buClr>
                  <a:srgbClr val="006600"/>
                </a:buClr>
                <a:buSzPct val="80000"/>
                <a:buFont typeface="Wingdings" pitchFamily="2" charset="2"/>
                <a:buNone/>
              </a:pPr>
              <a:r>
                <a:rPr lang="zh-CN" altLang="en-US" sz="1800" b="1" dirty="0">
                  <a:solidFill>
                    <a:schemeClr val="tx2"/>
                  </a:solidFill>
                  <a:ea typeface="楷体_GB2312" pitchFamily="49" charset="-122"/>
                </a:rPr>
                <a:t> </a:t>
              </a:r>
              <a:r>
                <a:rPr lang="en-US" altLang="zh-CN" sz="1800" b="1" dirty="0">
                  <a:solidFill>
                    <a:srgbClr val="FF0000"/>
                  </a:solidFill>
                  <a:ea typeface="楷体_GB2312" pitchFamily="49" charset="-122"/>
                </a:rPr>
                <a:t>done</a:t>
              </a:r>
            </a:p>
          </p:txBody>
        </p:sp>
        <p:pic>
          <p:nvPicPr>
            <p:cNvPr id="25625" name="Picture 23" descr="语法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7" y="1163"/>
              <a:ext cx="681" cy="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626" name="AutoShape 24"/>
            <p:cNvSpPr>
              <a:spLocks noChangeArrowheads="1"/>
            </p:cNvSpPr>
            <p:nvPr/>
          </p:nvSpPr>
          <p:spPr bwMode="auto">
            <a:xfrm rot="-5400000">
              <a:off x="2795" y="1690"/>
              <a:ext cx="193" cy="385"/>
            </a:xfrm>
            <a:prstGeom prst="downArrow">
              <a:avLst>
                <a:gd name="adj1" fmla="val 50000"/>
                <a:gd name="adj2" fmla="val 49870"/>
              </a:avLst>
            </a:prstGeom>
            <a:gradFill rotWithShape="1">
              <a:gsLst>
                <a:gs pos="0">
                  <a:schemeClr val="bg1"/>
                </a:gs>
                <a:gs pos="100000">
                  <a:srgbClr val="99CCFF"/>
                </a:gs>
              </a:gsLst>
              <a:lin ang="18900000" scaled="1"/>
            </a:gradFill>
            <a:ln w="9525" algn="ctr">
              <a:solidFill>
                <a:srgbClr val="808080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17165" name="Group 45"/>
          <p:cNvGrpSpPr>
            <a:grpSpLocks/>
          </p:cNvGrpSpPr>
          <p:nvPr/>
        </p:nvGrpSpPr>
        <p:grpSpPr bwMode="auto">
          <a:xfrm>
            <a:off x="1398588" y="4005263"/>
            <a:ext cx="6486525" cy="2230437"/>
            <a:chOff x="881" y="2625"/>
            <a:chExt cx="4086" cy="1405"/>
          </a:xfrm>
        </p:grpSpPr>
        <p:sp>
          <p:nvSpPr>
            <p:cNvPr id="25607" name="AutoShape 28"/>
            <p:cNvSpPr>
              <a:spLocks noChangeArrowheads="1"/>
            </p:cNvSpPr>
            <p:nvPr/>
          </p:nvSpPr>
          <p:spPr bwMode="auto">
            <a:xfrm>
              <a:off x="2780" y="2695"/>
              <a:ext cx="1066" cy="297"/>
            </a:xfrm>
            <a:prstGeom prst="flowChartAlternateProcess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08" name="Line 29"/>
            <p:cNvSpPr>
              <a:spLocks noChangeShapeType="1"/>
            </p:cNvSpPr>
            <p:nvPr/>
          </p:nvSpPr>
          <p:spPr bwMode="auto">
            <a:xfrm>
              <a:off x="1892" y="2845"/>
              <a:ext cx="0" cy="11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25609" name="AutoShape 30"/>
            <p:cNvSpPr>
              <a:spLocks noChangeArrowheads="1"/>
            </p:cNvSpPr>
            <p:nvPr/>
          </p:nvSpPr>
          <p:spPr bwMode="auto">
            <a:xfrm>
              <a:off x="1122" y="3170"/>
              <a:ext cx="1539" cy="533"/>
            </a:xfrm>
            <a:prstGeom prst="flowChartDecision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10" name="Text Box 31"/>
            <p:cNvSpPr txBox="1">
              <a:spLocks noChangeArrowheads="1"/>
            </p:cNvSpPr>
            <p:nvPr/>
          </p:nvSpPr>
          <p:spPr bwMode="auto">
            <a:xfrm>
              <a:off x="1175" y="3319"/>
              <a:ext cx="148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FFFF"/>
                      </a:gs>
                      <a:gs pos="100000">
                        <a:srgbClr val="3399FF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8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US" altLang="zh-CN" sz="1600" b="1">
                  <a:ea typeface="楷体_GB2312" pitchFamily="49" charset="-122"/>
                </a:rPr>
                <a:t>while  </a:t>
              </a:r>
              <a:r>
                <a:rPr lang="zh-CN" altLang="en-US" sz="1600" b="1">
                  <a:ea typeface="楷体_GB2312" pitchFamily="49" charset="-122"/>
                </a:rPr>
                <a:t>条件测试命令</a:t>
              </a:r>
            </a:p>
          </p:txBody>
        </p:sp>
        <p:sp>
          <p:nvSpPr>
            <p:cNvPr id="25611" name="Line 32"/>
            <p:cNvSpPr>
              <a:spLocks noChangeShapeType="1"/>
            </p:cNvSpPr>
            <p:nvPr/>
          </p:nvSpPr>
          <p:spPr bwMode="auto">
            <a:xfrm>
              <a:off x="1892" y="2845"/>
              <a:ext cx="8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25612" name="Line 33"/>
            <p:cNvSpPr>
              <a:spLocks noChangeShapeType="1"/>
            </p:cNvSpPr>
            <p:nvPr/>
          </p:nvSpPr>
          <p:spPr bwMode="auto">
            <a:xfrm>
              <a:off x="2673" y="3438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25613" name="Line 34"/>
            <p:cNvSpPr>
              <a:spLocks noChangeShapeType="1"/>
            </p:cNvSpPr>
            <p:nvPr/>
          </p:nvSpPr>
          <p:spPr bwMode="auto">
            <a:xfrm>
              <a:off x="3306" y="2995"/>
              <a:ext cx="0" cy="4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25614" name="Line 35"/>
            <p:cNvSpPr>
              <a:spLocks noChangeShapeType="1"/>
            </p:cNvSpPr>
            <p:nvPr/>
          </p:nvSpPr>
          <p:spPr bwMode="auto">
            <a:xfrm flipV="1">
              <a:off x="4205" y="3615"/>
              <a:ext cx="0" cy="4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25615" name="Text Box 36"/>
            <p:cNvSpPr txBox="1">
              <a:spLocks noChangeArrowheads="1"/>
            </p:cNvSpPr>
            <p:nvPr/>
          </p:nvSpPr>
          <p:spPr bwMode="auto">
            <a:xfrm>
              <a:off x="1892" y="2625"/>
              <a:ext cx="770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FFFF"/>
                      </a:gs>
                      <a:gs pos="100000">
                        <a:srgbClr val="3399FF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8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zh-CN" altLang="en-US" sz="1600" b="1">
                  <a:ea typeface="楷体_GB2312" pitchFamily="49" charset="-122"/>
                </a:rPr>
                <a:t>条件为真</a:t>
              </a:r>
            </a:p>
          </p:txBody>
        </p:sp>
        <p:sp>
          <p:nvSpPr>
            <p:cNvPr id="25616" name="Line 37"/>
            <p:cNvSpPr>
              <a:spLocks noChangeShapeType="1"/>
            </p:cNvSpPr>
            <p:nvPr/>
          </p:nvSpPr>
          <p:spPr bwMode="auto">
            <a:xfrm>
              <a:off x="1892" y="4029"/>
              <a:ext cx="23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25617" name="Text Box 38"/>
            <p:cNvSpPr txBox="1">
              <a:spLocks noChangeArrowheads="1"/>
            </p:cNvSpPr>
            <p:nvPr/>
          </p:nvSpPr>
          <p:spPr bwMode="auto">
            <a:xfrm>
              <a:off x="1967" y="3800"/>
              <a:ext cx="65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FFFF"/>
                      </a:gs>
                      <a:gs pos="100000">
                        <a:srgbClr val="3399FF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8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zh-CN" altLang="en-US" sz="1600" b="1">
                  <a:ea typeface="楷体_GB2312" pitchFamily="49" charset="-122"/>
                </a:rPr>
                <a:t>条件为假</a:t>
              </a:r>
            </a:p>
          </p:txBody>
        </p:sp>
        <p:sp>
          <p:nvSpPr>
            <p:cNvPr id="25618" name="Line 39"/>
            <p:cNvSpPr>
              <a:spLocks noChangeShapeType="1"/>
            </p:cNvSpPr>
            <p:nvPr/>
          </p:nvSpPr>
          <p:spPr bwMode="auto">
            <a:xfrm>
              <a:off x="881" y="3438"/>
              <a:ext cx="2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25619" name="AutoShape 40"/>
            <p:cNvSpPr>
              <a:spLocks noChangeArrowheads="1"/>
            </p:cNvSpPr>
            <p:nvPr/>
          </p:nvSpPr>
          <p:spPr bwMode="auto">
            <a:xfrm>
              <a:off x="3712" y="3303"/>
              <a:ext cx="1006" cy="296"/>
            </a:xfrm>
            <a:prstGeom prst="flowChartProcess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20" name="Text Box 41"/>
            <p:cNvSpPr txBox="1">
              <a:spLocks noChangeArrowheads="1"/>
            </p:cNvSpPr>
            <p:nvPr/>
          </p:nvSpPr>
          <p:spPr bwMode="auto">
            <a:xfrm>
              <a:off x="3696" y="3327"/>
              <a:ext cx="104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FFFF"/>
                      </a:gs>
                      <a:gs pos="100000">
                        <a:srgbClr val="3399FF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8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1600" b="1">
                  <a:ea typeface="楷体_GB2312" pitchFamily="49" charset="-122"/>
                </a:rPr>
                <a:t>done  </a:t>
              </a:r>
              <a:r>
                <a:rPr lang="zh-CN" altLang="en-US" sz="1600" b="1">
                  <a:ea typeface="楷体_GB2312" pitchFamily="49" charset="-122"/>
                </a:rPr>
                <a:t>结束循环</a:t>
              </a:r>
            </a:p>
          </p:txBody>
        </p:sp>
        <p:sp>
          <p:nvSpPr>
            <p:cNvPr id="25621" name="Line 42"/>
            <p:cNvSpPr>
              <a:spLocks noChangeShapeType="1"/>
            </p:cNvSpPr>
            <p:nvPr/>
          </p:nvSpPr>
          <p:spPr bwMode="auto">
            <a:xfrm>
              <a:off x="4731" y="3438"/>
              <a:ext cx="2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25622" name="Text Box 43"/>
            <p:cNvSpPr txBox="1">
              <a:spLocks noChangeArrowheads="1"/>
            </p:cNvSpPr>
            <p:nvPr/>
          </p:nvSpPr>
          <p:spPr bwMode="auto">
            <a:xfrm>
              <a:off x="2781" y="2731"/>
              <a:ext cx="105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FFFF"/>
                      </a:gs>
                      <a:gs pos="100000">
                        <a:srgbClr val="3399FF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8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1600" b="1">
                  <a:ea typeface="楷体_GB2312" pitchFamily="49" charset="-122"/>
                </a:rPr>
                <a:t>do  </a:t>
              </a:r>
              <a:r>
                <a:rPr lang="zh-CN" altLang="en-US" sz="1600" b="1">
                  <a:ea typeface="楷体_GB2312" pitchFamily="49" charset="-122"/>
                </a:rPr>
                <a:t>命令序列</a:t>
              </a:r>
              <a:r>
                <a:rPr lang="en-US" altLang="zh-CN" sz="1600" b="1">
                  <a:ea typeface="楷体_GB2312" pitchFamily="49" charset="-122"/>
                </a:rPr>
                <a:t>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34627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7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7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while</a:t>
            </a:r>
            <a:r>
              <a:rPr lang="zh-CN" altLang="en-US" smtClean="0"/>
              <a:t>循环语句</a:t>
            </a:r>
          </a:p>
        </p:txBody>
      </p:sp>
      <p:sp>
        <p:nvSpPr>
          <p:cNvPr id="26628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r>
              <a:rPr lang="zh-CN" altLang="en-US" dirty="0" smtClean="0"/>
              <a:t>应用示例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</a:p>
          <a:p>
            <a:pPr lvl="1"/>
            <a:r>
              <a:rPr lang="zh-CN" altLang="en-US" dirty="0" smtClean="0"/>
              <a:t>批量添加</a:t>
            </a:r>
            <a:r>
              <a:rPr lang="en-US" altLang="zh-CN" dirty="0" smtClean="0"/>
              <a:t>20</a:t>
            </a:r>
            <a:r>
              <a:rPr lang="zh-CN" altLang="en-US" dirty="0" smtClean="0"/>
              <a:t>个系统用户帐号， 用户名依次为“</a:t>
            </a:r>
            <a:r>
              <a:rPr lang="en-US" altLang="zh-CN" dirty="0" smtClean="0"/>
              <a:t>stu1”</a:t>
            </a:r>
            <a:r>
              <a:rPr lang="zh-CN" altLang="en-US" dirty="0" smtClean="0"/>
              <a:t>、“</a:t>
            </a:r>
            <a:r>
              <a:rPr lang="en-US" altLang="zh-CN" dirty="0" smtClean="0"/>
              <a:t>stu2”</a:t>
            </a:r>
            <a:r>
              <a:rPr lang="zh-CN" altLang="en-US" dirty="0" smtClean="0"/>
              <a:t>、</a:t>
            </a:r>
            <a:r>
              <a:rPr lang="en-US" altLang="zh-CN" dirty="0" smtClean="0"/>
              <a:t>……</a:t>
            </a:r>
            <a:r>
              <a:rPr lang="zh-CN" altLang="en-US" dirty="0" smtClean="0"/>
              <a:t>、“</a:t>
            </a:r>
            <a:r>
              <a:rPr lang="en-US" altLang="zh-CN" dirty="0" smtClean="0"/>
              <a:t>stu20”</a:t>
            </a:r>
          </a:p>
          <a:p>
            <a:pPr lvl="1"/>
            <a:r>
              <a:rPr lang="zh-CN" altLang="en-US" dirty="0" smtClean="0"/>
              <a:t>这些用户的初始密码均设置为“</a:t>
            </a:r>
            <a:r>
              <a:rPr lang="en-US" altLang="zh-CN" dirty="0" smtClean="0"/>
              <a:t>12345678” </a:t>
            </a:r>
          </a:p>
        </p:txBody>
      </p:sp>
      <p:sp>
        <p:nvSpPr>
          <p:cNvPr id="519171" name="AutoShape 3"/>
          <p:cNvSpPr>
            <a:spLocks noChangeArrowheads="1"/>
          </p:cNvSpPr>
          <p:nvPr/>
        </p:nvSpPr>
        <p:spPr bwMode="auto">
          <a:xfrm>
            <a:off x="575910" y="3284984"/>
            <a:ext cx="7596490" cy="3168352"/>
          </a:xfrm>
          <a:prstGeom prst="roundRect">
            <a:avLst>
              <a:gd name="adj" fmla="val 5190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 dirty="0">
                <a:solidFill>
                  <a:srgbClr val="0000FF"/>
                </a:solidFill>
              </a:rPr>
              <a:t>#!/bin/bash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 dirty="0">
                <a:solidFill>
                  <a:srgbClr val="0000FF"/>
                </a:solidFill>
              </a:rPr>
              <a:t>i=1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 dirty="0">
                <a:solidFill>
                  <a:srgbClr val="FF0000"/>
                </a:solidFill>
              </a:rPr>
              <a:t>while</a:t>
            </a:r>
            <a:r>
              <a:rPr lang="en-US" altLang="zh-CN" sz="1800" b="1" dirty="0">
                <a:solidFill>
                  <a:srgbClr val="0000FF"/>
                </a:solidFill>
              </a:rPr>
              <a:t>  [  $i  -le  20  ]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 dirty="0">
                <a:solidFill>
                  <a:srgbClr val="FF0000"/>
                </a:solidFill>
              </a:rPr>
              <a:t>do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 dirty="0">
                <a:solidFill>
                  <a:srgbClr val="0000FF"/>
                </a:solidFill>
              </a:rPr>
              <a:t>    </a:t>
            </a:r>
            <a:r>
              <a:rPr lang="en-US" altLang="zh-CN" sz="1800" b="1" dirty="0" err="1">
                <a:solidFill>
                  <a:srgbClr val="0000FF"/>
                </a:solidFill>
              </a:rPr>
              <a:t>useradd</a:t>
            </a:r>
            <a:r>
              <a:rPr lang="en-US" altLang="zh-CN" sz="1800" b="1" dirty="0">
                <a:solidFill>
                  <a:srgbClr val="0000FF"/>
                </a:solidFill>
              </a:rPr>
              <a:t> </a:t>
            </a:r>
            <a:r>
              <a:rPr lang="en-US" altLang="zh-CN" sz="1800" b="1" dirty="0" err="1">
                <a:solidFill>
                  <a:srgbClr val="0000FF"/>
                </a:solidFill>
              </a:rPr>
              <a:t>stu$i</a:t>
            </a:r>
            <a:endParaRPr lang="en-US" altLang="zh-CN" sz="1800" b="1" dirty="0">
              <a:solidFill>
                <a:srgbClr val="0000FF"/>
              </a:solidFill>
            </a:endParaRP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 dirty="0">
                <a:solidFill>
                  <a:srgbClr val="0000FF"/>
                </a:solidFill>
              </a:rPr>
              <a:t>    </a:t>
            </a:r>
            <a:r>
              <a:rPr lang="en-US" altLang="zh-CN" sz="1800" b="1" dirty="0" smtClean="0">
                <a:solidFill>
                  <a:srgbClr val="0000FF"/>
                </a:solidFill>
              </a:rPr>
              <a:t>cat pass.txt </a:t>
            </a:r>
            <a:r>
              <a:rPr lang="en-US" altLang="zh-CN" sz="1800" b="1" dirty="0">
                <a:solidFill>
                  <a:srgbClr val="0000FF"/>
                </a:solidFill>
              </a:rPr>
              <a:t>| </a:t>
            </a:r>
            <a:r>
              <a:rPr lang="en-US" altLang="zh-CN" sz="1800" b="1" dirty="0" err="1">
                <a:solidFill>
                  <a:srgbClr val="0000FF"/>
                </a:solidFill>
              </a:rPr>
              <a:t>passwd</a:t>
            </a:r>
            <a:r>
              <a:rPr lang="en-US" altLang="zh-CN" sz="1800" b="1" dirty="0">
                <a:solidFill>
                  <a:srgbClr val="0000FF"/>
                </a:solidFill>
              </a:rPr>
              <a:t> </a:t>
            </a:r>
            <a:r>
              <a:rPr lang="en-US" altLang="zh-CN" b="1" dirty="0">
                <a:solidFill>
                  <a:srgbClr val="0000FF"/>
                </a:solidFill>
              </a:rPr>
              <a:t> </a:t>
            </a:r>
            <a:r>
              <a:rPr lang="en-US" altLang="zh-CN" sz="1800" b="1" dirty="0" smtClean="0">
                <a:solidFill>
                  <a:srgbClr val="0000FF"/>
                </a:solidFill>
              </a:rPr>
              <a:t> </a:t>
            </a:r>
            <a:r>
              <a:rPr lang="en-US" altLang="zh-CN" sz="1800" b="1" dirty="0" err="1">
                <a:solidFill>
                  <a:srgbClr val="0000FF"/>
                </a:solidFill>
              </a:rPr>
              <a:t>stu$i</a:t>
            </a:r>
            <a:r>
              <a:rPr lang="en-US" altLang="zh-CN" sz="1800" b="1" dirty="0">
                <a:solidFill>
                  <a:srgbClr val="0000FF"/>
                </a:solidFill>
              </a:rPr>
              <a:t> &amp;&gt; /</a:t>
            </a:r>
            <a:r>
              <a:rPr lang="en-US" altLang="zh-CN" sz="1800" b="1" dirty="0" err="1">
                <a:solidFill>
                  <a:srgbClr val="0000FF"/>
                </a:solidFill>
              </a:rPr>
              <a:t>dev</a:t>
            </a:r>
            <a:r>
              <a:rPr lang="en-US" altLang="zh-CN" sz="1800" b="1" dirty="0">
                <a:solidFill>
                  <a:srgbClr val="0000FF"/>
                </a:solidFill>
              </a:rPr>
              <a:t>/null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 dirty="0">
                <a:solidFill>
                  <a:srgbClr val="0000FF"/>
                </a:solidFill>
              </a:rPr>
              <a:t>    </a:t>
            </a:r>
            <a:r>
              <a:rPr lang="en-US" altLang="zh-CN" sz="1800" b="1" dirty="0" smtClean="0">
                <a:solidFill>
                  <a:srgbClr val="0000FF"/>
                </a:solidFill>
              </a:rPr>
              <a:t>i=$(($</a:t>
            </a:r>
            <a:r>
              <a:rPr lang="en-US" altLang="zh-CN" sz="1800" b="1" dirty="0">
                <a:solidFill>
                  <a:srgbClr val="0000FF"/>
                </a:solidFill>
              </a:rPr>
              <a:t>i + </a:t>
            </a:r>
            <a:r>
              <a:rPr lang="en-US" altLang="zh-CN" sz="1800" b="1" dirty="0" smtClean="0">
                <a:solidFill>
                  <a:srgbClr val="0000FF"/>
                </a:solidFill>
              </a:rPr>
              <a:t>1))</a:t>
            </a:r>
            <a:endParaRPr lang="en-US" altLang="zh-CN" sz="1800" b="1" dirty="0">
              <a:solidFill>
                <a:srgbClr val="0000FF"/>
              </a:solidFill>
            </a:endParaRP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 dirty="0">
                <a:solidFill>
                  <a:srgbClr val="FF0000"/>
                </a:solidFill>
              </a:rPr>
              <a:t>done</a:t>
            </a:r>
            <a:r>
              <a:rPr lang="en-US" altLang="zh-CN" sz="1800" b="1" dirty="0">
                <a:solidFill>
                  <a:srgbClr val="0000FF"/>
                </a:solidFill>
              </a:rPr>
              <a:t> </a:t>
            </a:r>
          </a:p>
        </p:txBody>
      </p:sp>
      <p:sp>
        <p:nvSpPr>
          <p:cNvPr id="519179" name="AutoShape 11"/>
          <p:cNvSpPr>
            <a:spLocks noChangeArrowheads="1"/>
          </p:cNvSpPr>
          <p:nvPr/>
        </p:nvSpPr>
        <p:spPr bwMode="auto">
          <a:xfrm>
            <a:off x="1997668" y="5949280"/>
            <a:ext cx="2376487" cy="684212"/>
          </a:xfrm>
          <a:prstGeom prst="wedgeRoundRectCallout">
            <a:avLst>
              <a:gd name="adj1" fmla="val -40181"/>
              <a:gd name="adj2" fmla="val -82250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19050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l"/>
            <a:r>
              <a:rPr lang="zh-CN" altLang="en-US" sz="1800" b="1">
                <a:ea typeface="楷体_GB2312" pitchFamily="49" charset="-122"/>
              </a:rPr>
              <a:t>执行 </a:t>
            </a:r>
            <a:r>
              <a:rPr lang="en-US" altLang="zh-CN" sz="1800" b="1">
                <a:solidFill>
                  <a:srgbClr val="FF0000"/>
                </a:solidFill>
                <a:ea typeface="楷体_GB2312" pitchFamily="49" charset="-122"/>
              </a:rPr>
              <a:t>let  i++</a:t>
            </a:r>
            <a:r>
              <a:rPr lang="en-US" altLang="zh-CN" sz="1800" b="1">
                <a:ea typeface="楷体_GB2312" pitchFamily="49" charset="-122"/>
              </a:rPr>
              <a:t> </a:t>
            </a:r>
            <a:r>
              <a:rPr lang="zh-CN" altLang="en-US" sz="1800" b="1">
                <a:ea typeface="楷体_GB2312" pitchFamily="49" charset="-122"/>
              </a:rPr>
              <a:t>也可以使变量</a:t>
            </a:r>
            <a:r>
              <a:rPr lang="en-US" altLang="zh-CN" sz="1800" b="1">
                <a:ea typeface="楷体_GB2312" pitchFamily="49" charset="-122"/>
              </a:rPr>
              <a:t>i</a:t>
            </a:r>
            <a:r>
              <a:rPr lang="zh-CN" altLang="en-US" sz="1800" b="1">
                <a:ea typeface="楷体_GB2312" pitchFamily="49" charset="-122"/>
              </a:rPr>
              <a:t>的值递增</a:t>
            </a:r>
            <a:r>
              <a:rPr lang="en-US" altLang="zh-CN" sz="1800" b="1">
                <a:ea typeface="楷体_GB2312" pitchFamily="49" charset="-122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845269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19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19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9171" grpId="0" animBg="1"/>
      <p:bldP spid="51917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while</a:t>
            </a:r>
            <a:r>
              <a:rPr lang="zh-CN" altLang="en-US" smtClean="0"/>
              <a:t>循环语句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r>
              <a:rPr lang="zh-CN" altLang="en-US" smtClean="0"/>
              <a:t>应用示例</a:t>
            </a:r>
            <a:r>
              <a:rPr lang="en-US" altLang="zh-CN" smtClean="0"/>
              <a:t>2</a:t>
            </a:r>
            <a:r>
              <a:rPr lang="zh-CN" altLang="en-US" smtClean="0"/>
              <a:t>：</a:t>
            </a:r>
          </a:p>
          <a:p>
            <a:pPr lvl="1"/>
            <a:r>
              <a:rPr lang="zh-CN" altLang="en-US" smtClean="0"/>
              <a:t>批量删除上例中添加的</a:t>
            </a:r>
            <a:r>
              <a:rPr lang="en-US" altLang="zh-CN" smtClean="0"/>
              <a:t>20</a:t>
            </a:r>
            <a:r>
              <a:rPr lang="zh-CN" altLang="en-US" smtClean="0"/>
              <a:t>个系统用户帐号</a:t>
            </a:r>
          </a:p>
        </p:txBody>
      </p:sp>
      <p:sp>
        <p:nvSpPr>
          <p:cNvPr id="562180" name="AutoShape 4"/>
          <p:cNvSpPr>
            <a:spLocks noChangeArrowheads="1"/>
          </p:cNvSpPr>
          <p:nvPr/>
        </p:nvSpPr>
        <p:spPr bwMode="auto">
          <a:xfrm>
            <a:off x="611188" y="2493491"/>
            <a:ext cx="8007350" cy="2879725"/>
          </a:xfrm>
          <a:prstGeom prst="roundRect">
            <a:avLst>
              <a:gd name="adj" fmla="val 5190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 dirty="0">
                <a:solidFill>
                  <a:srgbClr val="0000FF"/>
                </a:solidFill>
              </a:rPr>
              <a:t>#!/bin/bash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 dirty="0">
                <a:solidFill>
                  <a:srgbClr val="0000FF"/>
                </a:solidFill>
              </a:rPr>
              <a:t>i=1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 dirty="0">
                <a:solidFill>
                  <a:srgbClr val="FF0000"/>
                </a:solidFill>
              </a:rPr>
              <a:t>while</a:t>
            </a:r>
            <a:r>
              <a:rPr lang="en-US" altLang="zh-CN" sz="1800" b="1" dirty="0">
                <a:solidFill>
                  <a:srgbClr val="0000FF"/>
                </a:solidFill>
              </a:rPr>
              <a:t>  [  $i  -le  20  ]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 dirty="0">
                <a:solidFill>
                  <a:srgbClr val="FF0000"/>
                </a:solidFill>
              </a:rPr>
              <a:t>do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 dirty="0">
                <a:solidFill>
                  <a:srgbClr val="0000FF"/>
                </a:solidFill>
              </a:rPr>
              <a:t>    </a:t>
            </a:r>
            <a:r>
              <a:rPr lang="en-US" altLang="zh-CN" sz="1800" b="1" dirty="0" err="1">
                <a:solidFill>
                  <a:srgbClr val="0000FF"/>
                </a:solidFill>
              </a:rPr>
              <a:t>userdel</a:t>
            </a:r>
            <a:r>
              <a:rPr lang="en-US" altLang="zh-CN" sz="1800" b="1" dirty="0">
                <a:solidFill>
                  <a:srgbClr val="0000FF"/>
                </a:solidFill>
              </a:rPr>
              <a:t> -r </a:t>
            </a:r>
            <a:r>
              <a:rPr lang="en-US" altLang="zh-CN" sz="1800" b="1" dirty="0" err="1">
                <a:solidFill>
                  <a:srgbClr val="0000FF"/>
                </a:solidFill>
              </a:rPr>
              <a:t>stu$i</a:t>
            </a:r>
            <a:endParaRPr lang="en-US" altLang="zh-CN" sz="1800" b="1" dirty="0">
              <a:solidFill>
                <a:srgbClr val="0000FF"/>
              </a:solidFill>
            </a:endParaRP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 dirty="0">
                <a:solidFill>
                  <a:srgbClr val="0000FF"/>
                </a:solidFill>
              </a:rPr>
              <a:t>    </a:t>
            </a:r>
            <a:r>
              <a:rPr lang="en-US" altLang="zh-CN" sz="1800" b="1" dirty="0" smtClean="0">
                <a:solidFill>
                  <a:srgbClr val="0000FF"/>
                </a:solidFill>
              </a:rPr>
              <a:t>i=$(($i </a:t>
            </a:r>
            <a:r>
              <a:rPr lang="en-US" altLang="zh-CN" sz="1800" b="1" dirty="0">
                <a:solidFill>
                  <a:srgbClr val="0000FF"/>
                </a:solidFill>
              </a:rPr>
              <a:t>+ </a:t>
            </a:r>
            <a:r>
              <a:rPr lang="en-US" altLang="zh-CN" sz="1800" b="1" dirty="0" smtClean="0">
                <a:solidFill>
                  <a:srgbClr val="0000FF"/>
                </a:solidFill>
              </a:rPr>
              <a:t>1))</a:t>
            </a:r>
            <a:endParaRPr lang="en-US" altLang="zh-CN" sz="1800" b="1" dirty="0">
              <a:solidFill>
                <a:srgbClr val="0000FF"/>
              </a:solidFill>
            </a:endParaRP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 dirty="0">
                <a:solidFill>
                  <a:srgbClr val="FF0000"/>
                </a:solidFill>
              </a:rPr>
              <a:t>done</a:t>
            </a:r>
            <a:r>
              <a:rPr lang="en-US" altLang="zh-CN" sz="1800" b="1" dirty="0">
                <a:solidFill>
                  <a:srgbClr val="0000FF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40954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62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218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本章大纲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28799"/>
            <a:ext cx="6203032" cy="3096345"/>
          </a:xfrm>
        </p:spPr>
        <p:txBody>
          <a:bodyPr>
            <a:normAutofit/>
          </a:bodyPr>
          <a:lstStyle/>
          <a:p>
            <a:pPr marL="0" indent="0" eaLnBrk="0" fontAlgn="base" hangingPunct="0">
              <a:spcAft>
                <a:spcPct val="0"/>
              </a:spcAft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11.1 if</a:t>
            </a:r>
            <a:r>
              <a:rPr lang="zh-CN" altLang="en-US" dirty="0" smtClean="0">
                <a:solidFill>
                  <a:srgbClr val="FF0000"/>
                </a:solidFill>
              </a:rPr>
              <a:t>条件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0" indent="0" eaLnBrk="0" fontAlgn="base" hangingPunct="0">
              <a:spcAft>
                <a:spcPct val="0"/>
              </a:spcAft>
              <a:buNone/>
            </a:pPr>
            <a:r>
              <a:rPr lang="en-US" altLang="zh-CN" dirty="0" smtClean="0"/>
              <a:t>11.2 for </a:t>
            </a:r>
            <a:r>
              <a:rPr lang="zh-CN" altLang="en-US" dirty="0" smtClean="0"/>
              <a:t>循环</a:t>
            </a:r>
            <a:endParaRPr lang="en-US" altLang="zh-CN" dirty="0" smtClean="0"/>
          </a:p>
          <a:p>
            <a:pPr marL="0" indent="0" eaLnBrk="0" fontAlgn="base" hangingPunct="0">
              <a:spcAft>
                <a:spcPct val="0"/>
              </a:spcAft>
              <a:buNone/>
            </a:pPr>
            <a:r>
              <a:rPr lang="en-US" altLang="zh-CN" dirty="0" smtClean="0"/>
              <a:t>11.3 while</a:t>
            </a:r>
            <a:r>
              <a:rPr lang="zh-CN" altLang="en-US" dirty="0" smtClean="0"/>
              <a:t>循环</a:t>
            </a:r>
            <a:endParaRPr lang="en-US" altLang="zh-CN" dirty="0" smtClean="0"/>
          </a:p>
          <a:p>
            <a:pPr marL="0" indent="0" eaLnBrk="0" fontAlgn="base" hangingPunct="0">
              <a:spcAft>
                <a:spcPct val="0"/>
              </a:spcAft>
              <a:buNone/>
            </a:pPr>
            <a:r>
              <a:rPr lang="en-US" altLang="zh-CN" dirty="0" smtClean="0"/>
              <a:t>11.4 case</a:t>
            </a:r>
            <a:r>
              <a:rPr lang="zh-CN" altLang="en-US" dirty="0" smtClean="0"/>
              <a:t>语句</a:t>
            </a:r>
            <a:endParaRPr lang="en-US" altLang="zh-CN" dirty="0" smtClean="0"/>
          </a:p>
          <a:p>
            <a:pPr marL="0" indent="0" eaLnBrk="0" fontAlgn="base" hangingPunct="0">
              <a:spcAft>
                <a:spcPct val="0"/>
              </a:spcAft>
              <a:buNone/>
            </a:pPr>
            <a:r>
              <a:rPr lang="en-US" altLang="zh-CN" smtClean="0"/>
              <a:t>11.5  </a:t>
            </a:r>
            <a:r>
              <a:rPr lang="zh-CN" altLang="en-US" dirty="0" smtClean="0"/>
              <a:t>函数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47462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until</a:t>
            </a:r>
            <a:r>
              <a:rPr lang="zh-CN" altLang="en-US" smtClean="0"/>
              <a:t>循环语句</a:t>
            </a:r>
          </a:p>
        </p:txBody>
      </p:sp>
      <p:sp>
        <p:nvSpPr>
          <p:cNvPr id="31748" name="Rectangle 36"/>
          <p:cNvSpPr>
            <a:spLocks noGrp="1" noChangeArrowheads="1"/>
          </p:cNvSpPr>
          <p:nvPr>
            <p:ph type="body" idx="1"/>
          </p:nvPr>
        </p:nvSpPr>
        <p:spPr>
          <a:xfrm>
            <a:off x="457200" y="764704"/>
            <a:ext cx="8229600" cy="4937125"/>
          </a:xfrm>
        </p:spPr>
        <p:txBody>
          <a:bodyPr/>
          <a:lstStyle/>
          <a:p>
            <a:r>
              <a:rPr lang="en-US" altLang="zh-CN" dirty="0" smtClean="0"/>
              <a:t>until</a:t>
            </a:r>
            <a:r>
              <a:rPr lang="zh-CN" altLang="en-US" dirty="0" smtClean="0"/>
              <a:t>语句根据条件执行重复</a:t>
            </a:r>
            <a:r>
              <a:rPr lang="zh-CN" altLang="en-US" dirty="0"/>
              <a:t>操作，只要</a:t>
            </a:r>
            <a:r>
              <a:rPr lang="zh-CN" altLang="en-US" dirty="0" smtClean="0">
                <a:solidFill>
                  <a:srgbClr val="FF0000"/>
                </a:solidFill>
              </a:rPr>
              <a:t>条件不成立</a:t>
            </a:r>
            <a:r>
              <a:rPr lang="zh-CN" altLang="en-US" dirty="0"/>
              <a:t>则反复执行对应的命令操作</a:t>
            </a:r>
          </a:p>
          <a:p>
            <a:endParaRPr lang="zh-CN" altLang="en-US" dirty="0" smtClean="0"/>
          </a:p>
        </p:txBody>
      </p:sp>
      <p:grpSp>
        <p:nvGrpSpPr>
          <p:cNvPr id="527417" name="Group 57"/>
          <p:cNvGrpSpPr>
            <a:grpSpLocks/>
          </p:cNvGrpSpPr>
          <p:nvPr/>
        </p:nvGrpSpPr>
        <p:grpSpPr bwMode="auto">
          <a:xfrm>
            <a:off x="503238" y="1412875"/>
            <a:ext cx="3421062" cy="1944688"/>
            <a:chOff x="317" y="890"/>
            <a:chExt cx="2155" cy="1225"/>
          </a:xfrm>
        </p:grpSpPr>
        <p:sp>
          <p:nvSpPr>
            <p:cNvPr id="31767" name="AutoShape 5"/>
            <p:cNvSpPr>
              <a:spLocks noChangeArrowheads="1"/>
            </p:cNvSpPr>
            <p:nvPr/>
          </p:nvSpPr>
          <p:spPr bwMode="auto">
            <a:xfrm>
              <a:off x="929" y="1072"/>
              <a:ext cx="1543" cy="1043"/>
            </a:xfrm>
            <a:prstGeom prst="roundRect">
              <a:avLst>
                <a:gd name="adj" fmla="val 9778"/>
              </a:avLst>
            </a:prstGeom>
            <a:gradFill rotWithShape="1">
              <a:gsLst>
                <a:gs pos="0">
                  <a:srgbClr val="CCFFFF"/>
                </a:gs>
                <a:gs pos="100000">
                  <a:schemeClr val="bg1"/>
                </a:gs>
              </a:gsLst>
              <a:lin ang="5400000" scaled="1"/>
            </a:gradFill>
            <a:ln w="9525" algn="ctr">
              <a:solidFill>
                <a:srgbClr val="0066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 algn="l">
                <a:lnSpc>
                  <a:spcPct val="120000"/>
                </a:lnSpc>
                <a:spcBef>
                  <a:spcPct val="20000"/>
                </a:spcBef>
                <a:buClr>
                  <a:srgbClr val="006600"/>
                </a:buClr>
                <a:buSzPct val="80000"/>
                <a:buFont typeface="Wingdings" pitchFamily="2" charset="2"/>
                <a:buNone/>
              </a:pPr>
              <a:r>
                <a:rPr lang="en-US" altLang="zh-CN" sz="1800" b="1">
                  <a:solidFill>
                    <a:srgbClr val="FF0000"/>
                  </a:solidFill>
                  <a:ea typeface="楷体_GB2312" pitchFamily="49" charset="-122"/>
                </a:rPr>
                <a:t>until</a:t>
              </a:r>
              <a:r>
                <a:rPr lang="en-US" altLang="zh-CN" sz="1800" b="1">
                  <a:solidFill>
                    <a:schemeClr val="tx2"/>
                  </a:solidFill>
                  <a:ea typeface="楷体_GB2312" pitchFamily="49" charset="-122"/>
                </a:rPr>
                <a:t>  </a:t>
              </a:r>
              <a:r>
                <a:rPr lang="zh-CN" altLang="en-US" sz="1800" b="1">
                  <a:solidFill>
                    <a:schemeClr val="tx2"/>
                  </a:solidFill>
                  <a:ea typeface="楷体_GB2312" pitchFamily="49" charset="-122"/>
                </a:rPr>
                <a:t>条件测试命令</a:t>
              </a:r>
            </a:p>
            <a:p>
              <a:pPr marL="342900" indent="-342900" algn="l">
                <a:lnSpc>
                  <a:spcPct val="120000"/>
                </a:lnSpc>
                <a:spcBef>
                  <a:spcPct val="20000"/>
                </a:spcBef>
                <a:buClr>
                  <a:srgbClr val="006600"/>
                </a:buClr>
                <a:buSzPct val="80000"/>
                <a:buFont typeface="Wingdings" pitchFamily="2" charset="2"/>
                <a:buNone/>
              </a:pPr>
              <a:r>
                <a:rPr lang="en-US" altLang="zh-CN" sz="1800" b="1">
                  <a:solidFill>
                    <a:srgbClr val="FF0000"/>
                  </a:solidFill>
                  <a:ea typeface="楷体_GB2312" pitchFamily="49" charset="-122"/>
                </a:rPr>
                <a:t>do</a:t>
              </a:r>
            </a:p>
            <a:p>
              <a:pPr marL="342900" indent="-342900" algn="l">
                <a:lnSpc>
                  <a:spcPct val="120000"/>
                </a:lnSpc>
                <a:spcBef>
                  <a:spcPct val="20000"/>
                </a:spcBef>
                <a:buClr>
                  <a:srgbClr val="006600"/>
                </a:buClr>
                <a:buSzPct val="80000"/>
                <a:buFont typeface="Wingdings" pitchFamily="2" charset="2"/>
                <a:buNone/>
              </a:pPr>
              <a:r>
                <a:rPr lang="en-US" altLang="zh-CN" sz="1800" b="1">
                  <a:solidFill>
                    <a:schemeClr val="tx2"/>
                  </a:solidFill>
                  <a:ea typeface="楷体_GB2312" pitchFamily="49" charset="-122"/>
                </a:rPr>
                <a:t>      </a:t>
              </a:r>
              <a:r>
                <a:rPr lang="zh-CN" altLang="en-US" sz="1800" b="1">
                  <a:solidFill>
                    <a:schemeClr val="tx2"/>
                  </a:solidFill>
                  <a:ea typeface="楷体_GB2312" pitchFamily="49" charset="-122"/>
                </a:rPr>
                <a:t>命令序列</a:t>
              </a:r>
            </a:p>
            <a:p>
              <a:pPr marL="342900" indent="-342900" algn="l">
                <a:lnSpc>
                  <a:spcPct val="120000"/>
                </a:lnSpc>
                <a:spcBef>
                  <a:spcPct val="20000"/>
                </a:spcBef>
                <a:buClr>
                  <a:srgbClr val="006600"/>
                </a:buClr>
                <a:buSzPct val="80000"/>
                <a:buFont typeface="Wingdings" pitchFamily="2" charset="2"/>
                <a:buNone/>
              </a:pPr>
              <a:r>
                <a:rPr lang="en-US" altLang="zh-CN" sz="1800" b="1">
                  <a:solidFill>
                    <a:srgbClr val="FF0000"/>
                  </a:solidFill>
                  <a:ea typeface="楷体_GB2312" pitchFamily="49" charset="-122"/>
                </a:rPr>
                <a:t>done</a:t>
              </a:r>
            </a:p>
          </p:txBody>
        </p:sp>
        <p:pic>
          <p:nvPicPr>
            <p:cNvPr id="31768" name="Picture 37" descr="语法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7" y="890"/>
              <a:ext cx="681" cy="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27416" name="Group 56"/>
          <p:cNvGrpSpPr>
            <a:grpSpLocks/>
          </p:cNvGrpSpPr>
          <p:nvPr/>
        </p:nvGrpSpPr>
        <p:grpSpPr bwMode="auto">
          <a:xfrm>
            <a:off x="1692275" y="3443288"/>
            <a:ext cx="6911975" cy="2649537"/>
            <a:chOff x="567" y="2321"/>
            <a:chExt cx="4354" cy="1669"/>
          </a:xfrm>
        </p:grpSpPr>
        <p:sp>
          <p:nvSpPr>
            <p:cNvPr id="31751" name="Line 39"/>
            <p:cNvSpPr>
              <a:spLocks noChangeShapeType="1"/>
            </p:cNvSpPr>
            <p:nvPr/>
          </p:nvSpPr>
          <p:spPr bwMode="auto">
            <a:xfrm>
              <a:off x="1645" y="2564"/>
              <a:ext cx="0" cy="1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31752" name="AutoShape 40"/>
            <p:cNvSpPr>
              <a:spLocks noChangeArrowheads="1"/>
            </p:cNvSpPr>
            <p:nvPr/>
          </p:nvSpPr>
          <p:spPr bwMode="auto">
            <a:xfrm>
              <a:off x="824" y="2911"/>
              <a:ext cx="1640" cy="567"/>
            </a:xfrm>
            <a:prstGeom prst="flowChartDecision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53" name="Text Box 41"/>
            <p:cNvSpPr txBox="1">
              <a:spLocks noChangeArrowheads="1"/>
            </p:cNvSpPr>
            <p:nvPr/>
          </p:nvSpPr>
          <p:spPr bwMode="auto">
            <a:xfrm>
              <a:off x="880" y="3069"/>
              <a:ext cx="158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FFFF"/>
                      </a:gs>
                      <a:gs pos="100000">
                        <a:srgbClr val="3399FF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8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US" altLang="zh-CN" sz="1600" b="1">
                  <a:ea typeface="楷体_GB2312" pitchFamily="49" charset="-122"/>
                </a:rPr>
                <a:t>until  </a:t>
              </a:r>
              <a:r>
                <a:rPr lang="zh-CN" altLang="en-US" sz="1600" b="1">
                  <a:ea typeface="楷体_GB2312" pitchFamily="49" charset="-122"/>
                </a:rPr>
                <a:t>条件测试命令</a:t>
              </a:r>
            </a:p>
          </p:txBody>
        </p:sp>
        <p:sp>
          <p:nvSpPr>
            <p:cNvPr id="31754" name="Line 42"/>
            <p:cNvSpPr>
              <a:spLocks noChangeShapeType="1"/>
            </p:cNvSpPr>
            <p:nvPr/>
          </p:nvSpPr>
          <p:spPr bwMode="auto">
            <a:xfrm>
              <a:off x="1645" y="3826"/>
              <a:ext cx="9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31755" name="Line 43"/>
            <p:cNvSpPr>
              <a:spLocks noChangeShapeType="1"/>
            </p:cNvSpPr>
            <p:nvPr/>
          </p:nvSpPr>
          <p:spPr bwMode="auto">
            <a:xfrm>
              <a:off x="2476" y="3196"/>
              <a:ext cx="68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31756" name="Line 44"/>
            <p:cNvSpPr>
              <a:spLocks noChangeShapeType="1"/>
            </p:cNvSpPr>
            <p:nvPr/>
          </p:nvSpPr>
          <p:spPr bwMode="auto">
            <a:xfrm>
              <a:off x="3159" y="3199"/>
              <a:ext cx="0" cy="5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31757" name="Line 45"/>
            <p:cNvSpPr>
              <a:spLocks noChangeShapeType="1"/>
            </p:cNvSpPr>
            <p:nvPr/>
          </p:nvSpPr>
          <p:spPr bwMode="auto">
            <a:xfrm flipV="1">
              <a:off x="4109" y="2564"/>
              <a:ext cx="0" cy="4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31758" name="Text Box 46"/>
            <p:cNvSpPr txBox="1">
              <a:spLocks noChangeArrowheads="1"/>
            </p:cNvSpPr>
            <p:nvPr/>
          </p:nvSpPr>
          <p:spPr bwMode="auto">
            <a:xfrm>
              <a:off x="1645" y="3587"/>
              <a:ext cx="82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FFFF"/>
                      </a:gs>
                      <a:gs pos="100000">
                        <a:srgbClr val="3399FF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8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zh-CN" altLang="en-US" sz="1600" b="1">
                  <a:ea typeface="楷体_GB2312" pitchFamily="49" charset="-122"/>
                </a:rPr>
                <a:t>条件为假</a:t>
              </a:r>
            </a:p>
          </p:txBody>
        </p:sp>
        <p:sp>
          <p:nvSpPr>
            <p:cNvPr id="31759" name="Line 47"/>
            <p:cNvSpPr>
              <a:spLocks noChangeShapeType="1"/>
            </p:cNvSpPr>
            <p:nvPr/>
          </p:nvSpPr>
          <p:spPr bwMode="auto">
            <a:xfrm>
              <a:off x="1645" y="2564"/>
              <a:ext cx="24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31760" name="Text Box 48"/>
            <p:cNvSpPr txBox="1">
              <a:spLocks noChangeArrowheads="1"/>
            </p:cNvSpPr>
            <p:nvPr/>
          </p:nvSpPr>
          <p:spPr bwMode="auto">
            <a:xfrm>
              <a:off x="1724" y="2321"/>
              <a:ext cx="694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FFFF"/>
                      </a:gs>
                      <a:gs pos="100000">
                        <a:srgbClr val="3399FF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8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zh-CN" altLang="en-US" sz="1600" b="1">
                  <a:ea typeface="楷体_GB2312" pitchFamily="49" charset="-122"/>
                </a:rPr>
                <a:t>条件为真</a:t>
              </a:r>
            </a:p>
          </p:txBody>
        </p:sp>
        <p:sp>
          <p:nvSpPr>
            <p:cNvPr id="31761" name="Line 49"/>
            <p:cNvSpPr>
              <a:spLocks noChangeShapeType="1"/>
            </p:cNvSpPr>
            <p:nvPr/>
          </p:nvSpPr>
          <p:spPr bwMode="auto">
            <a:xfrm>
              <a:off x="567" y="3196"/>
              <a:ext cx="2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31762" name="AutoShape 50"/>
            <p:cNvSpPr>
              <a:spLocks noChangeArrowheads="1"/>
            </p:cNvSpPr>
            <p:nvPr/>
          </p:nvSpPr>
          <p:spPr bwMode="auto">
            <a:xfrm>
              <a:off x="3583" y="3053"/>
              <a:ext cx="1072" cy="315"/>
            </a:xfrm>
            <a:prstGeom prst="flowChartProcess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63" name="Text Box 51"/>
            <p:cNvSpPr txBox="1">
              <a:spLocks noChangeArrowheads="1"/>
            </p:cNvSpPr>
            <p:nvPr/>
          </p:nvSpPr>
          <p:spPr bwMode="auto">
            <a:xfrm>
              <a:off x="3612" y="3105"/>
              <a:ext cx="103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FFFF"/>
                      </a:gs>
                      <a:gs pos="100000">
                        <a:srgbClr val="3399FF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8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1600" b="1">
                  <a:ea typeface="楷体_GB2312" pitchFamily="49" charset="-122"/>
                </a:rPr>
                <a:t>done  </a:t>
              </a:r>
              <a:r>
                <a:rPr lang="zh-CN" altLang="en-US" sz="1600" b="1">
                  <a:ea typeface="楷体_GB2312" pitchFamily="49" charset="-122"/>
                </a:rPr>
                <a:t>结束循环</a:t>
              </a:r>
            </a:p>
          </p:txBody>
        </p:sp>
        <p:sp>
          <p:nvSpPr>
            <p:cNvPr id="31764" name="Line 52"/>
            <p:cNvSpPr>
              <a:spLocks noChangeShapeType="1"/>
            </p:cNvSpPr>
            <p:nvPr/>
          </p:nvSpPr>
          <p:spPr bwMode="auto">
            <a:xfrm>
              <a:off x="4669" y="3196"/>
              <a:ext cx="2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31765" name="AutoShape 53"/>
            <p:cNvSpPr>
              <a:spLocks noChangeArrowheads="1"/>
            </p:cNvSpPr>
            <p:nvPr/>
          </p:nvSpPr>
          <p:spPr bwMode="auto">
            <a:xfrm>
              <a:off x="2590" y="3674"/>
              <a:ext cx="1136" cy="316"/>
            </a:xfrm>
            <a:prstGeom prst="flowChartAlternateProcess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66" name="Text Box 54"/>
            <p:cNvSpPr txBox="1">
              <a:spLocks noChangeArrowheads="1"/>
            </p:cNvSpPr>
            <p:nvPr/>
          </p:nvSpPr>
          <p:spPr bwMode="auto">
            <a:xfrm>
              <a:off x="2592" y="3699"/>
              <a:ext cx="112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FFFF"/>
                      </a:gs>
                      <a:gs pos="100000">
                        <a:srgbClr val="3399FF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8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1600" b="1">
                  <a:ea typeface="楷体_GB2312" pitchFamily="49" charset="-122"/>
                </a:rPr>
                <a:t>do  </a:t>
              </a:r>
              <a:r>
                <a:rPr lang="zh-CN" altLang="en-US" sz="1600" b="1">
                  <a:ea typeface="楷体_GB2312" pitchFamily="49" charset="-122"/>
                </a:rPr>
                <a:t>命令序列</a:t>
              </a:r>
              <a:r>
                <a:rPr lang="en-US" altLang="zh-CN" sz="1600" b="1">
                  <a:ea typeface="楷体_GB2312" pitchFamily="49" charset="-122"/>
                </a:rPr>
                <a:t>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20740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7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2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8" name="AutoShape 2"/>
          <p:cNvSpPr>
            <a:spLocks noChangeArrowheads="1"/>
          </p:cNvSpPr>
          <p:nvPr/>
        </p:nvSpPr>
        <p:spPr bwMode="auto">
          <a:xfrm>
            <a:off x="574675" y="2888456"/>
            <a:ext cx="8007350" cy="2773363"/>
          </a:xfrm>
          <a:prstGeom prst="roundRect">
            <a:avLst>
              <a:gd name="adj" fmla="val 6389"/>
            </a:avLst>
          </a:prstGeom>
          <a:gradFill rotWithShape="1">
            <a:gsLst>
              <a:gs pos="0">
                <a:srgbClr val="B5FDFA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l"/>
            <a:r>
              <a:rPr lang="en-US" altLang="zh-CN" sz="1800" b="1"/>
              <a:t>while  </a:t>
            </a:r>
            <a:r>
              <a:rPr lang="zh-CN" altLang="en-US" sz="1800" b="1"/>
              <a:t>命令 </a:t>
            </a:r>
          </a:p>
          <a:p>
            <a:pPr lvl="1" algn="l"/>
            <a:r>
              <a:rPr lang="en-US" altLang="zh-CN" sz="1800" b="1"/>
              <a:t>do</a:t>
            </a:r>
          </a:p>
          <a:p>
            <a:pPr lvl="1" algn="l"/>
            <a:r>
              <a:rPr lang="en-US" altLang="zh-CN" sz="1800" b="1"/>
              <a:t>    ……</a:t>
            </a:r>
          </a:p>
          <a:p>
            <a:pPr lvl="1" algn="l"/>
            <a:r>
              <a:rPr lang="en-US" altLang="zh-CN" sz="1800" b="1"/>
              <a:t>    ……</a:t>
            </a:r>
          </a:p>
          <a:p>
            <a:pPr lvl="1" algn="l"/>
            <a:r>
              <a:rPr lang="en-US" altLang="zh-CN" sz="1800" b="1">
                <a:solidFill>
                  <a:srgbClr val="FF3300"/>
                </a:solidFill>
              </a:rPr>
              <a:t>    </a:t>
            </a:r>
            <a:r>
              <a:rPr lang="en-US" altLang="zh-CN" sz="1800" b="1">
                <a:solidFill>
                  <a:srgbClr val="FF0000"/>
                </a:solidFill>
              </a:rPr>
              <a:t>break</a:t>
            </a:r>
          </a:p>
          <a:p>
            <a:pPr lvl="1" algn="l"/>
            <a:r>
              <a:rPr lang="en-US" altLang="zh-CN" sz="1800" b="1"/>
              <a:t>    ……</a:t>
            </a:r>
          </a:p>
          <a:p>
            <a:pPr lvl="1" algn="l"/>
            <a:r>
              <a:rPr lang="en-US" altLang="zh-CN" sz="1800" b="1"/>
              <a:t>    ……</a:t>
            </a:r>
          </a:p>
          <a:p>
            <a:pPr lvl="1" algn="l"/>
            <a:r>
              <a:rPr lang="en-US" altLang="zh-CN" sz="1800" b="1"/>
              <a:t>done</a:t>
            </a:r>
          </a:p>
          <a:p>
            <a:pPr lvl="1" algn="l"/>
            <a:r>
              <a:rPr lang="en-US" altLang="zh-CN" sz="1800" b="1"/>
              <a:t>……</a:t>
            </a:r>
          </a:p>
        </p:txBody>
      </p:sp>
      <p:sp>
        <p:nvSpPr>
          <p:cNvPr id="34820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循环控制语句</a:t>
            </a:r>
          </a:p>
        </p:txBody>
      </p:sp>
      <p:sp>
        <p:nvSpPr>
          <p:cNvPr id="34821" name="Rectangle 12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r>
              <a:rPr lang="en-US" altLang="zh-CN" smtClean="0"/>
              <a:t>break</a:t>
            </a:r>
            <a:r>
              <a:rPr lang="zh-CN" altLang="en-US" smtClean="0"/>
              <a:t>语句</a:t>
            </a:r>
          </a:p>
          <a:p>
            <a:pPr lvl="1"/>
            <a:r>
              <a:rPr lang="zh-CN" altLang="en-US" smtClean="0"/>
              <a:t>在</a:t>
            </a:r>
            <a:r>
              <a:rPr lang="en-US" altLang="zh-CN" smtClean="0"/>
              <a:t>for</a:t>
            </a:r>
            <a:r>
              <a:rPr lang="zh-CN" altLang="en-US" smtClean="0"/>
              <a:t>、</a:t>
            </a:r>
            <a:r>
              <a:rPr lang="en-US" altLang="zh-CN" smtClean="0"/>
              <a:t>while</a:t>
            </a:r>
            <a:r>
              <a:rPr lang="zh-CN" altLang="en-US" smtClean="0"/>
              <a:t>、</a:t>
            </a:r>
            <a:r>
              <a:rPr lang="en-US" altLang="zh-CN" smtClean="0"/>
              <a:t>until</a:t>
            </a:r>
            <a:r>
              <a:rPr lang="zh-CN" altLang="en-US" smtClean="0"/>
              <a:t>等循环语句中，用于跳出当前所在的循环体，执行循环体后的语句</a:t>
            </a:r>
          </a:p>
        </p:txBody>
      </p:sp>
      <p:sp>
        <p:nvSpPr>
          <p:cNvPr id="531462" name="Line 6"/>
          <p:cNvSpPr>
            <a:spLocks noChangeShapeType="1"/>
          </p:cNvSpPr>
          <p:nvPr/>
        </p:nvSpPr>
        <p:spPr bwMode="auto">
          <a:xfrm>
            <a:off x="2700338" y="4293394"/>
            <a:ext cx="0" cy="10795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 anchorCtr="1"/>
          <a:lstStyle/>
          <a:p>
            <a:endParaRPr lang="zh-CN" altLang="en-US"/>
          </a:p>
        </p:txBody>
      </p:sp>
      <p:grpSp>
        <p:nvGrpSpPr>
          <p:cNvPr id="531469" name="Group 13"/>
          <p:cNvGrpSpPr>
            <a:grpSpLocks/>
          </p:cNvGrpSpPr>
          <p:nvPr/>
        </p:nvGrpSpPr>
        <p:grpSpPr bwMode="auto">
          <a:xfrm>
            <a:off x="1835150" y="4293394"/>
            <a:ext cx="882650" cy="1439862"/>
            <a:chOff x="1156" y="2523"/>
            <a:chExt cx="556" cy="907"/>
          </a:xfrm>
        </p:grpSpPr>
        <p:sp>
          <p:nvSpPr>
            <p:cNvPr id="34826" name="Line 5"/>
            <p:cNvSpPr>
              <a:spLocks noChangeShapeType="1"/>
            </p:cNvSpPr>
            <p:nvPr/>
          </p:nvSpPr>
          <p:spPr bwMode="auto">
            <a:xfrm>
              <a:off x="1417" y="2523"/>
              <a:ext cx="295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34827" name="Line 7"/>
            <p:cNvSpPr>
              <a:spLocks noChangeShapeType="1"/>
            </p:cNvSpPr>
            <p:nvPr/>
          </p:nvSpPr>
          <p:spPr bwMode="auto">
            <a:xfrm flipH="1">
              <a:off x="1156" y="3203"/>
              <a:ext cx="545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34828" name="Line 8"/>
            <p:cNvSpPr>
              <a:spLocks noChangeShapeType="1"/>
            </p:cNvSpPr>
            <p:nvPr/>
          </p:nvSpPr>
          <p:spPr bwMode="auto">
            <a:xfrm>
              <a:off x="1156" y="3203"/>
              <a:ext cx="0" cy="22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</p:grpSp>
      <p:sp>
        <p:nvSpPr>
          <p:cNvPr id="531465" name="AutoShape 9"/>
          <p:cNvSpPr>
            <a:spLocks noChangeArrowheads="1"/>
          </p:cNvSpPr>
          <p:nvPr/>
        </p:nvSpPr>
        <p:spPr bwMode="auto">
          <a:xfrm>
            <a:off x="3132138" y="3356769"/>
            <a:ext cx="2520950" cy="684212"/>
          </a:xfrm>
          <a:prstGeom prst="wedgeRoundRectCallout">
            <a:avLst>
              <a:gd name="adj1" fmla="val -42130"/>
              <a:gd name="adj2" fmla="val 91764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19050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l"/>
            <a:r>
              <a:rPr lang="zh-CN" altLang="en-US" sz="1800" b="1">
                <a:latin typeface="楷体_GB2312" pitchFamily="49" charset="-122"/>
                <a:ea typeface="楷体_GB2312" pitchFamily="49" charset="-122"/>
              </a:rPr>
              <a:t>通常在循环体中与条件语句一起使用</a:t>
            </a:r>
          </a:p>
        </p:txBody>
      </p:sp>
      <p:sp>
        <p:nvSpPr>
          <p:cNvPr id="531466" name="Text Box 10"/>
          <p:cNvSpPr txBox="1">
            <a:spLocks noChangeArrowheads="1"/>
          </p:cNvSpPr>
          <p:nvPr/>
        </p:nvSpPr>
        <p:spPr bwMode="auto">
          <a:xfrm>
            <a:off x="2808288" y="4220369"/>
            <a:ext cx="4318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FFFFF"/>
                    </a:gs>
                    <a:gs pos="100000">
                      <a:srgbClr val="3399FF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anchorCtr="1">
            <a:spAutoFit/>
          </a:bodyPr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800" b="1"/>
              <a:t>跳出循环</a:t>
            </a:r>
          </a:p>
        </p:txBody>
      </p:sp>
    </p:spTree>
    <p:extLst>
      <p:ext uri="{BB962C8B-B14F-4D97-AF65-F5344CB8AC3E}">
        <p14:creationId xmlns:p14="http://schemas.microsoft.com/office/powerpoint/2010/main" val="1969395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31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31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31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31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531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1458" grpId="0" animBg="1"/>
      <p:bldP spid="531462" grpId="0" animBg="1"/>
      <p:bldP spid="531465" grpId="0" animBg="1"/>
      <p:bldP spid="53146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灯片编号占位符 3"/>
          <p:cNvSpPr>
            <a:spLocks noGrp="1"/>
          </p:cNvSpPr>
          <p:nvPr>
            <p:ph type="sldNum" sz="quarter" idx="12"/>
          </p:nvPr>
        </p:nvSpPr>
        <p:spPr bwMode="auto">
          <a:xfrm>
            <a:off x="6400800" y="6356350"/>
            <a:ext cx="2289175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4F1B3B5C-1F0F-4E55-A6F0-AC0EB329CE4E}" type="slidenum">
              <a:rPr lang="en-US" altLang="zh-CN" sz="1400" smtClean="0">
                <a:solidFill>
                  <a:schemeClr val="tx2"/>
                </a:solidFill>
              </a:rPr>
              <a:pPr eaLnBrk="1" hangingPunct="1"/>
              <a:t>22</a:t>
            </a:fld>
            <a:endParaRPr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533506" name="AutoShape 2"/>
          <p:cNvSpPr>
            <a:spLocks noChangeArrowheads="1"/>
          </p:cNvSpPr>
          <p:nvPr/>
        </p:nvSpPr>
        <p:spPr bwMode="auto">
          <a:xfrm>
            <a:off x="574675" y="3247925"/>
            <a:ext cx="8007350" cy="2773363"/>
          </a:xfrm>
          <a:prstGeom prst="roundRect">
            <a:avLst>
              <a:gd name="adj" fmla="val 6389"/>
            </a:avLst>
          </a:prstGeom>
          <a:gradFill rotWithShape="1">
            <a:gsLst>
              <a:gs pos="0">
                <a:srgbClr val="B5FDFA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l"/>
            <a:r>
              <a:rPr lang="en-US" altLang="zh-CN" sz="1800" b="1"/>
              <a:t>while  </a:t>
            </a:r>
          </a:p>
          <a:p>
            <a:pPr lvl="1" algn="l"/>
            <a:r>
              <a:rPr lang="en-US" altLang="zh-CN" sz="1800" b="1"/>
              <a:t>do</a:t>
            </a:r>
          </a:p>
          <a:p>
            <a:pPr lvl="1" algn="l"/>
            <a:r>
              <a:rPr lang="en-US" altLang="zh-CN" sz="1800" b="1"/>
              <a:t>    ……</a:t>
            </a:r>
          </a:p>
          <a:p>
            <a:pPr lvl="1" algn="l"/>
            <a:r>
              <a:rPr lang="en-US" altLang="zh-CN" sz="1800" b="1"/>
              <a:t>    ……</a:t>
            </a:r>
          </a:p>
          <a:p>
            <a:pPr lvl="1" algn="l"/>
            <a:r>
              <a:rPr lang="en-US" altLang="zh-CN" sz="1800" b="1">
                <a:solidFill>
                  <a:srgbClr val="FF3300"/>
                </a:solidFill>
              </a:rPr>
              <a:t>    </a:t>
            </a:r>
            <a:r>
              <a:rPr lang="en-US" altLang="zh-CN" sz="1800" b="1">
                <a:solidFill>
                  <a:srgbClr val="FF0000"/>
                </a:solidFill>
              </a:rPr>
              <a:t>continue</a:t>
            </a:r>
          </a:p>
          <a:p>
            <a:pPr lvl="1" algn="l"/>
            <a:r>
              <a:rPr lang="en-US" altLang="zh-CN" sz="1800" b="1"/>
              <a:t>    ……</a:t>
            </a:r>
          </a:p>
          <a:p>
            <a:pPr lvl="1" algn="l"/>
            <a:r>
              <a:rPr lang="en-US" altLang="zh-CN" sz="1800" b="1"/>
              <a:t>    ……</a:t>
            </a:r>
          </a:p>
          <a:p>
            <a:pPr lvl="1" algn="l"/>
            <a:r>
              <a:rPr lang="en-US" altLang="zh-CN" sz="1800" b="1"/>
              <a:t>done</a:t>
            </a:r>
          </a:p>
          <a:p>
            <a:pPr lvl="1" algn="l"/>
            <a:r>
              <a:rPr lang="en-US" altLang="zh-CN" sz="1800" b="1"/>
              <a:t>……</a:t>
            </a:r>
          </a:p>
        </p:txBody>
      </p:sp>
      <p:sp>
        <p:nvSpPr>
          <p:cNvPr id="35844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循环控制语句</a:t>
            </a:r>
          </a:p>
        </p:txBody>
      </p:sp>
      <p:sp>
        <p:nvSpPr>
          <p:cNvPr id="35845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r>
              <a:rPr lang="en-US" altLang="zh-CN" dirty="0" smtClean="0"/>
              <a:t>continue</a:t>
            </a:r>
          </a:p>
          <a:p>
            <a:pPr lvl="1"/>
            <a:r>
              <a:rPr lang="zh-CN" altLang="en-US" dirty="0" smtClean="0"/>
              <a:t>在</a:t>
            </a:r>
            <a:r>
              <a:rPr lang="en-US" altLang="zh-CN" dirty="0" smtClean="0"/>
              <a:t>for</a:t>
            </a:r>
            <a:r>
              <a:rPr lang="zh-CN" altLang="en-US" dirty="0" smtClean="0"/>
              <a:t>、</a:t>
            </a:r>
            <a:r>
              <a:rPr lang="en-US" altLang="zh-CN" dirty="0" smtClean="0"/>
              <a:t>while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until</a:t>
            </a:r>
            <a:r>
              <a:rPr lang="zh-CN" altLang="en-US" dirty="0" smtClean="0"/>
              <a:t>等循环语句中，用于跳过循环体内余下的语句，重新判断条件以便执行下一次循环</a:t>
            </a:r>
          </a:p>
        </p:txBody>
      </p:sp>
      <p:grpSp>
        <p:nvGrpSpPr>
          <p:cNvPr id="533516" name="Group 12"/>
          <p:cNvGrpSpPr>
            <a:grpSpLocks/>
          </p:cNvGrpSpPr>
          <p:nvPr/>
        </p:nvGrpSpPr>
        <p:grpSpPr bwMode="auto">
          <a:xfrm>
            <a:off x="1511300" y="3213000"/>
            <a:ext cx="1331913" cy="1439863"/>
            <a:chOff x="952" y="1616"/>
            <a:chExt cx="839" cy="907"/>
          </a:xfrm>
        </p:grpSpPr>
        <p:sp>
          <p:nvSpPr>
            <p:cNvPr id="35849" name="Line 5"/>
            <p:cNvSpPr>
              <a:spLocks noChangeShapeType="1"/>
            </p:cNvSpPr>
            <p:nvPr/>
          </p:nvSpPr>
          <p:spPr bwMode="auto">
            <a:xfrm>
              <a:off x="1609" y="2523"/>
              <a:ext cx="182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35850" name="Line 6"/>
            <p:cNvSpPr>
              <a:spLocks noChangeShapeType="1"/>
            </p:cNvSpPr>
            <p:nvPr/>
          </p:nvSpPr>
          <p:spPr bwMode="auto">
            <a:xfrm flipV="1">
              <a:off x="1791" y="1616"/>
              <a:ext cx="0" cy="90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35851" name="Line 7"/>
            <p:cNvSpPr>
              <a:spLocks noChangeShapeType="1"/>
            </p:cNvSpPr>
            <p:nvPr/>
          </p:nvSpPr>
          <p:spPr bwMode="auto">
            <a:xfrm>
              <a:off x="952" y="1616"/>
              <a:ext cx="839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35852" name="Line 8"/>
            <p:cNvSpPr>
              <a:spLocks noChangeShapeType="1"/>
            </p:cNvSpPr>
            <p:nvPr/>
          </p:nvSpPr>
          <p:spPr bwMode="auto">
            <a:xfrm>
              <a:off x="952" y="1616"/>
              <a:ext cx="0" cy="13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</p:grpSp>
      <p:sp>
        <p:nvSpPr>
          <p:cNvPr id="533513" name="AutoShape 9"/>
          <p:cNvSpPr>
            <a:spLocks noChangeArrowheads="1"/>
          </p:cNvSpPr>
          <p:nvPr/>
        </p:nvSpPr>
        <p:spPr bwMode="auto">
          <a:xfrm>
            <a:off x="3419475" y="4363938"/>
            <a:ext cx="2519363" cy="684212"/>
          </a:xfrm>
          <a:prstGeom prst="wedgeRoundRectCallout">
            <a:avLst>
              <a:gd name="adj1" fmla="val -42185"/>
              <a:gd name="adj2" fmla="val -91301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19050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l"/>
            <a:r>
              <a:rPr lang="zh-CN" altLang="en-US" sz="1800" b="1">
                <a:latin typeface="楷体_GB2312" pitchFamily="49" charset="-122"/>
                <a:ea typeface="楷体_GB2312" pitchFamily="49" charset="-122"/>
              </a:rPr>
              <a:t>通常在循环体中与条件语句一起使用</a:t>
            </a:r>
          </a:p>
        </p:txBody>
      </p:sp>
      <p:sp>
        <p:nvSpPr>
          <p:cNvPr id="533517" name="Text Box 13"/>
          <p:cNvSpPr txBox="1">
            <a:spLocks noChangeArrowheads="1"/>
          </p:cNvSpPr>
          <p:nvPr/>
        </p:nvSpPr>
        <p:spPr bwMode="auto">
          <a:xfrm>
            <a:off x="2987675" y="3317775"/>
            <a:ext cx="431800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FFFFF"/>
                    </a:gs>
                    <a:gs pos="100000">
                      <a:srgbClr val="3399FF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anchorCtr="1">
            <a:spAutoFit/>
          </a:bodyPr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800" b="1"/>
              <a:t>继续下次循环</a:t>
            </a:r>
          </a:p>
        </p:txBody>
      </p:sp>
    </p:spTree>
    <p:extLst>
      <p:ext uri="{BB962C8B-B14F-4D97-AF65-F5344CB8AC3E}">
        <p14:creationId xmlns:p14="http://schemas.microsoft.com/office/powerpoint/2010/main" val="90884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33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33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33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33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3506" grpId="0" animBg="1"/>
      <p:bldP spid="533513" grpId="0" animBg="1"/>
      <p:bldP spid="53351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案例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循环提示用户输入字符串，并将其保存在</a:t>
            </a:r>
            <a:r>
              <a:rPr lang="en-US" altLang="zh-CN" dirty="0" smtClean="0"/>
              <a:t>/test/input.txt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当</a:t>
            </a:r>
            <a:r>
              <a:rPr lang="zh-CN" altLang="en-US" dirty="0" smtClean="0"/>
              <a:t>用户输入“</a:t>
            </a:r>
            <a:r>
              <a:rPr lang="en-US" altLang="zh-CN" dirty="0" smtClean="0"/>
              <a:t>END</a:t>
            </a:r>
            <a:r>
              <a:rPr lang="zh-CN" altLang="en-US" dirty="0" smtClean="0"/>
              <a:t>”字符串时，跳出循环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并统计出</a:t>
            </a:r>
            <a:r>
              <a:rPr lang="en-US" altLang="zh-CN" dirty="0" smtClean="0"/>
              <a:t>input.txt</a:t>
            </a:r>
            <a:r>
              <a:rPr lang="zh-CN" altLang="en-US" dirty="0" smtClean="0"/>
              <a:t>文件中的行数、单词数、字节数，然后删除</a:t>
            </a:r>
            <a:r>
              <a:rPr lang="en-US" altLang="zh-CN" dirty="0"/>
              <a:t>/test/input.txt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</a:p>
        </p:txBody>
      </p:sp>
    </p:spTree>
    <p:extLst>
      <p:ext uri="{BB962C8B-B14F-4D97-AF65-F5344CB8AC3E}">
        <p14:creationId xmlns:p14="http://schemas.microsoft.com/office/powerpoint/2010/main" val="1918231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案例</a:t>
            </a:r>
            <a:r>
              <a:rPr lang="en-US" altLang="zh-CN" dirty="0"/>
              <a:t>2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删除系统中的</a:t>
            </a:r>
            <a:r>
              <a:rPr lang="en-US" altLang="zh-CN" dirty="0" smtClean="0"/>
              <a:t>stu1~stu10</a:t>
            </a:r>
            <a:r>
              <a:rPr lang="zh-CN" altLang="en-US" dirty="0" smtClean="0"/>
              <a:t>账户，但是</a:t>
            </a:r>
            <a:r>
              <a:rPr lang="en-US" altLang="zh-CN" dirty="0" smtClean="0"/>
              <a:t>stu2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stu4</a:t>
            </a:r>
            <a:r>
              <a:rPr lang="zh-CN" altLang="en-US" dirty="0" smtClean="0"/>
              <a:t>除外。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6744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shift</a:t>
            </a:r>
            <a:r>
              <a:rPr lang="zh-CN" altLang="en-US" smtClean="0"/>
              <a:t>迁移语句</a:t>
            </a:r>
          </a:p>
        </p:txBody>
      </p:sp>
      <p:sp>
        <p:nvSpPr>
          <p:cNvPr id="32772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r>
              <a:rPr lang="zh-CN" altLang="en-US" dirty="0" smtClean="0"/>
              <a:t>用于迁移位置变量，将 </a:t>
            </a:r>
            <a:r>
              <a:rPr lang="en-US" altLang="zh-CN" dirty="0" smtClean="0"/>
              <a:t>$1~$9 </a:t>
            </a:r>
            <a:r>
              <a:rPr lang="zh-CN" altLang="en-US" dirty="0" smtClean="0"/>
              <a:t>依次向左传递</a:t>
            </a:r>
          </a:p>
          <a:p>
            <a:pPr lvl="1"/>
            <a:r>
              <a:rPr lang="zh-CN" altLang="en-US" dirty="0" smtClean="0"/>
              <a:t>例如，若当前脚本程序获得的位置变量如下：</a:t>
            </a:r>
          </a:p>
          <a:p>
            <a:pPr lvl="2"/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$1=file1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$2=file2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$3=file3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$4=file4</a:t>
            </a:r>
          </a:p>
          <a:p>
            <a:pPr lvl="1"/>
            <a:r>
              <a:rPr lang="zh-CN" altLang="en-US" dirty="0" smtClean="0"/>
              <a:t>则执行一次</a:t>
            </a:r>
            <a:r>
              <a:rPr lang="en-US" altLang="zh-CN" dirty="0" smtClean="0"/>
              <a:t>shift</a:t>
            </a:r>
            <a:r>
              <a:rPr lang="zh-CN" altLang="en-US" dirty="0" smtClean="0"/>
              <a:t>命令后，各位置变量为：</a:t>
            </a:r>
          </a:p>
          <a:p>
            <a:pPr lvl="2"/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$1=file2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$2=file3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$3=file4</a:t>
            </a:r>
          </a:p>
          <a:p>
            <a:pPr lvl="1"/>
            <a:r>
              <a:rPr lang="zh-CN" altLang="en-US" dirty="0" smtClean="0"/>
              <a:t>再次执行</a:t>
            </a:r>
            <a:r>
              <a:rPr lang="en-US" altLang="zh-CN" dirty="0" smtClean="0"/>
              <a:t>shift</a:t>
            </a:r>
            <a:r>
              <a:rPr lang="zh-CN" altLang="en-US" dirty="0" smtClean="0"/>
              <a:t>命令后，各位置变量为：</a:t>
            </a:r>
          </a:p>
          <a:p>
            <a:pPr lvl="2"/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$1=file3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$2=file4</a:t>
            </a:r>
          </a:p>
        </p:txBody>
      </p:sp>
    </p:spTree>
    <p:extLst>
      <p:ext uri="{BB962C8B-B14F-4D97-AF65-F5344CB8AC3E}">
        <p14:creationId xmlns:p14="http://schemas.microsoft.com/office/powerpoint/2010/main" val="2945162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shift</a:t>
            </a:r>
            <a:r>
              <a:rPr lang="zh-CN" altLang="en-US" smtClean="0"/>
              <a:t>迁移语句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r>
              <a:rPr lang="zh-CN" altLang="en-US" smtClean="0"/>
              <a:t>应用示例：</a:t>
            </a:r>
          </a:p>
          <a:p>
            <a:pPr lvl="1"/>
            <a:r>
              <a:rPr lang="zh-CN" altLang="en-US" smtClean="0"/>
              <a:t>通过命令行参数传递多个整数值，并计算总和</a:t>
            </a:r>
          </a:p>
        </p:txBody>
      </p:sp>
      <p:sp>
        <p:nvSpPr>
          <p:cNvPr id="566276" name="AutoShape 4"/>
          <p:cNvSpPr>
            <a:spLocks noChangeArrowheads="1"/>
          </p:cNvSpPr>
          <p:nvPr/>
        </p:nvSpPr>
        <p:spPr bwMode="auto">
          <a:xfrm>
            <a:off x="574675" y="1557338"/>
            <a:ext cx="8007350" cy="3689350"/>
          </a:xfrm>
          <a:prstGeom prst="roundRect">
            <a:avLst>
              <a:gd name="adj" fmla="val 4560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 dirty="0"/>
              <a:t>[</a:t>
            </a:r>
            <a:r>
              <a:rPr lang="en-US" altLang="zh-CN" sz="1800" b="1" dirty="0" err="1"/>
              <a:t>root@localhost</a:t>
            </a:r>
            <a:r>
              <a:rPr lang="en-US" altLang="zh-CN" sz="1800" b="1" dirty="0"/>
              <a:t> ~]# vi showday.sh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 dirty="0">
                <a:solidFill>
                  <a:srgbClr val="0000FF"/>
                </a:solidFill>
              </a:rPr>
              <a:t>#!/bin/bash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 dirty="0">
                <a:solidFill>
                  <a:srgbClr val="0000FF"/>
                </a:solidFill>
              </a:rPr>
              <a:t>Result=0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 dirty="0">
                <a:solidFill>
                  <a:srgbClr val="0000FF"/>
                </a:solidFill>
              </a:rPr>
              <a:t>while  [  $#  -</a:t>
            </a:r>
            <a:r>
              <a:rPr lang="en-US" altLang="zh-CN" sz="1800" b="1" dirty="0" err="1">
                <a:solidFill>
                  <a:srgbClr val="0000FF"/>
                </a:solidFill>
              </a:rPr>
              <a:t>gt</a:t>
            </a:r>
            <a:r>
              <a:rPr lang="en-US" altLang="zh-CN" sz="1800" b="1" dirty="0">
                <a:solidFill>
                  <a:srgbClr val="0000FF"/>
                </a:solidFill>
              </a:rPr>
              <a:t>  0  ]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 dirty="0">
                <a:solidFill>
                  <a:srgbClr val="0000FF"/>
                </a:solidFill>
              </a:rPr>
              <a:t>do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 dirty="0">
                <a:solidFill>
                  <a:srgbClr val="0000FF"/>
                </a:solidFill>
              </a:rPr>
              <a:t>    Result=`</a:t>
            </a:r>
            <a:r>
              <a:rPr lang="en-US" altLang="zh-CN" sz="1800" b="1" dirty="0" err="1">
                <a:solidFill>
                  <a:srgbClr val="0000FF"/>
                </a:solidFill>
              </a:rPr>
              <a:t>expr</a:t>
            </a:r>
            <a:r>
              <a:rPr lang="en-US" altLang="zh-CN" sz="1800" b="1" dirty="0">
                <a:solidFill>
                  <a:srgbClr val="0000FF"/>
                </a:solidFill>
              </a:rPr>
              <a:t> $Result + $1`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 dirty="0">
                <a:solidFill>
                  <a:srgbClr val="0000FF"/>
                </a:solidFill>
              </a:rPr>
              <a:t>    </a:t>
            </a:r>
            <a:r>
              <a:rPr lang="en-US" altLang="zh-CN" sz="1800" b="1" dirty="0">
                <a:solidFill>
                  <a:srgbClr val="FF0000"/>
                </a:solidFill>
              </a:rPr>
              <a:t>shift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 dirty="0">
                <a:solidFill>
                  <a:srgbClr val="0000FF"/>
                </a:solidFill>
              </a:rPr>
              <a:t>done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 dirty="0">
                <a:solidFill>
                  <a:srgbClr val="0000FF"/>
                </a:solidFill>
              </a:rPr>
              <a:t>echo "The sum is : $Result"</a:t>
            </a:r>
          </a:p>
        </p:txBody>
      </p:sp>
      <p:sp>
        <p:nvSpPr>
          <p:cNvPr id="566277" name="AutoShape 5"/>
          <p:cNvSpPr>
            <a:spLocks noChangeArrowheads="1"/>
          </p:cNvSpPr>
          <p:nvPr/>
        </p:nvSpPr>
        <p:spPr bwMode="auto">
          <a:xfrm>
            <a:off x="574675" y="5373688"/>
            <a:ext cx="8007350" cy="935037"/>
          </a:xfrm>
          <a:prstGeom prst="roundRect">
            <a:avLst>
              <a:gd name="adj" fmla="val 19014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/>
              <a:t>[root@localhost ~]# ./sumer.sh  12  34  56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/>
              <a:t>The sum is : 102 </a:t>
            </a:r>
          </a:p>
        </p:txBody>
      </p:sp>
      <p:sp>
        <p:nvSpPr>
          <p:cNvPr id="566279" name="AutoShape 7"/>
          <p:cNvSpPr>
            <a:spLocks noChangeArrowheads="1"/>
          </p:cNvSpPr>
          <p:nvPr/>
        </p:nvSpPr>
        <p:spPr bwMode="auto">
          <a:xfrm>
            <a:off x="5867400" y="5265738"/>
            <a:ext cx="2305050" cy="468312"/>
          </a:xfrm>
          <a:prstGeom prst="wedgeRoundRectCallout">
            <a:avLst>
              <a:gd name="adj1" fmla="val -43111"/>
              <a:gd name="adj2" fmla="val 91019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19050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l"/>
            <a:r>
              <a:rPr lang="zh-CN" altLang="en-US" sz="1800" b="1">
                <a:ea typeface="楷体_GB2312" pitchFamily="49" charset="-122"/>
              </a:rPr>
              <a:t>验证脚本执行结果</a:t>
            </a:r>
          </a:p>
        </p:txBody>
      </p:sp>
    </p:spTree>
    <p:extLst>
      <p:ext uri="{BB962C8B-B14F-4D97-AF65-F5344CB8AC3E}">
        <p14:creationId xmlns:p14="http://schemas.microsoft.com/office/powerpoint/2010/main" val="1963895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66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66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66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6276" grpId="0" animBg="1"/>
      <p:bldP spid="566277" grpId="0" animBg="1"/>
      <p:bldP spid="56627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Shell</a:t>
            </a:r>
            <a:r>
              <a:rPr lang="zh-CN" altLang="en-US" smtClean="0"/>
              <a:t>函数应用</a:t>
            </a:r>
          </a:p>
        </p:txBody>
      </p:sp>
      <p:sp>
        <p:nvSpPr>
          <p:cNvPr id="36868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r>
              <a:rPr lang="en-US" altLang="zh-CN" dirty="0" smtClean="0"/>
              <a:t>Shell</a:t>
            </a:r>
            <a:r>
              <a:rPr lang="zh-CN" altLang="en-US" dirty="0" smtClean="0"/>
              <a:t>函数概述</a:t>
            </a:r>
          </a:p>
          <a:p>
            <a:pPr lvl="1"/>
            <a:r>
              <a:rPr lang="zh-CN" altLang="en-US" dirty="0" smtClean="0"/>
              <a:t>在编写</a:t>
            </a:r>
            <a:r>
              <a:rPr lang="en-US" altLang="zh-CN" dirty="0" smtClean="0"/>
              <a:t>Shell</a:t>
            </a:r>
            <a:r>
              <a:rPr lang="zh-CN" altLang="en-US" dirty="0" smtClean="0"/>
              <a:t>脚本程序时，将一些需要重复使用的命令操作，定义为公共使用的语句块，即可称为函数</a:t>
            </a:r>
          </a:p>
          <a:p>
            <a:pPr lvl="1"/>
            <a:r>
              <a:rPr lang="zh-CN" altLang="en-US" dirty="0" smtClean="0"/>
              <a:t>合理使用</a:t>
            </a:r>
            <a:r>
              <a:rPr lang="en-US" altLang="zh-CN" dirty="0" smtClean="0"/>
              <a:t>Shell</a:t>
            </a:r>
            <a:r>
              <a:rPr lang="zh-CN" altLang="en-US" dirty="0" smtClean="0"/>
              <a:t>函数，可以使脚本内容更加简洁，增强程序的易读性，提高执行效率</a:t>
            </a:r>
          </a:p>
        </p:txBody>
      </p:sp>
    </p:spTree>
    <p:extLst>
      <p:ext uri="{BB962C8B-B14F-4D97-AF65-F5344CB8AC3E}">
        <p14:creationId xmlns:p14="http://schemas.microsoft.com/office/powerpoint/2010/main" val="1333656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1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Shell</a:t>
            </a:r>
            <a:r>
              <a:rPr lang="zh-CN" altLang="en-US" smtClean="0"/>
              <a:t>函数应用</a:t>
            </a:r>
          </a:p>
        </p:txBody>
      </p:sp>
      <p:sp>
        <p:nvSpPr>
          <p:cNvPr id="37892" name="Rectangle 18"/>
          <p:cNvSpPr>
            <a:spLocks noGrp="1" noChangeArrowheads="1"/>
          </p:cNvSpPr>
          <p:nvPr>
            <p:ph type="body" idx="1"/>
          </p:nvPr>
        </p:nvSpPr>
        <p:spPr>
          <a:xfrm>
            <a:off x="457200" y="944563"/>
            <a:ext cx="8229600" cy="612775"/>
          </a:xfrm>
        </p:spPr>
        <p:txBody>
          <a:bodyPr/>
          <a:lstStyle/>
          <a:p>
            <a:r>
              <a:rPr lang="zh-CN" altLang="en-US" smtClean="0"/>
              <a:t>定义新的函数</a:t>
            </a:r>
          </a:p>
        </p:txBody>
      </p:sp>
      <p:sp>
        <p:nvSpPr>
          <p:cNvPr id="537619" name="Rectangle 19"/>
          <p:cNvSpPr>
            <a:spLocks noChangeArrowheads="1"/>
          </p:cNvSpPr>
          <p:nvPr/>
        </p:nvSpPr>
        <p:spPr bwMode="auto">
          <a:xfrm>
            <a:off x="457200" y="3095625"/>
            <a:ext cx="8229600" cy="649288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tx1"/>
              </a:buClr>
              <a:buFont typeface="Wingdings" pitchFamily="2" charset="2"/>
              <a:buBlip>
                <a:blip r:embed="rId3"/>
              </a:buBlip>
            </a:pPr>
            <a:r>
              <a:rPr lang="zh-CN" altLang="en-US" sz="2800" b="1"/>
              <a:t>调用已定义的函数</a:t>
            </a:r>
          </a:p>
        </p:txBody>
      </p:sp>
      <p:sp>
        <p:nvSpPr>
          <p:cNvPr id="537620" name="Rectangle 20"/>
          <p:cNvSpPr>
            <a:spLocks noChangeArrowheads="1"/>
          </p:cNvSpPr>
          <p:nvPr/>
        </p:nvSpPr>
        <p:spPr bwMode="auto">
          <a:xfrm>
            <a:off x="457200" y="4508500"/>
            <a:ext cx="8229600" cy="576263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tx1"/>
              </a:buClr>
              <a:buFont typeface="Wingdings" pitchFamily="2" charset="2"/>
              <a:buBlip>
                <a:blip r:embed="rId3"/>
              </a:buBlip>
            </a:pPr>
            <a:r>
              <a:rPr lang="zh-CN" altLang="en-US" sz="2800" b="1"/>
              <a:t>向函数内传递参数</a:t>
            </a:r>
          </a:p>
        </p:txBody>
      </p:sp>
      <p:grpSp>
        <p:nvGrpSpPr>
          <p:cNvPr id="537627" name="Group 27"/>
          <p:cNvGrpSpPr>
            <a:grpSpLocks/>
          </p:cNvGrpSpPr>
          <p:nvPr/>
        </p:nvGrpSpPr>
        <p:grpSpPr bwMode="auto">
          <a:xfrm>
            <a:off x="503238" y="1412875"/>
            <a:ext cx="7058025" cy="1584325"/>
            <a:chOff x="317" y="890"/>
            <a:chExt cx="4446" cy="998"/>
          </a:xfrm>
        </p:grpSpPr>
        <p:sp>
          <p:nvSpPr>
            <p:cNvPr id="37902" name="AutoShape 6"/>
            <p:cNvSpPr>
              <a:spLocks noChangeArrowheads="1"/>
            </p:cNvSpPr>
            <p:nvPr/>
          </p:nvSpPr>
          <p:spPr bwMode="auto">
            <a:xfrm>
              <a:off x="930" y="1071"/>
              <a:ext cx="1407" cy="816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CFFFF"/>
                </a:gs>
                <a:gs pos="100000">
                  <a:schemeClr val="bg1"/>
                </a:gs>
              </a:gsLst>
              <a:lin ang="5400000" scaled="1"/>
            </a:gradFill>
            <a:ln w="9525" algn="ctr">
              <a:solidFill>
                <a:srgbClr val="0066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 algn="l">
                <a:lnSpc>
                  <a:spcPct val="120000"/>
                </a:lnSpc>
                <a:spcBef>
                  <a:spcPct val="20000"/>
                </a:spcBef>
                <a:buClr>
                  <a:srgbClr val="006600"/>
                </a:buClr>
                <a:buSzPct val="80000"/>
                <a:buFont typeface="Wingdings" pitchFamily="2" charset="2"/>
                <a:buNone/>
              </a:pPr>
              <a:r>
                <a:rPr lang="en-US" altLang="zh-CN" sz="1800" b="1">
                  <a:solidFill>
                    <a:srgbClr val="FF0000"/>
                  </a:solidFill>
                  <a:ea typeface="楷体_GB2312" pitchFamily="49" charset="-122"/>
                </a:rPr>
                <a:t>function</a:t>
              </a:r>
              <a:r>
                <a:rPr lang="en-US" altLang="zh-CN" sz="1800" b="1">
                  <a:solidFill>
                    <a:schemeClr val="tx2"/>
                  </a:solidFill>
                  <a:ea typeface="楷体_GB2312" pitchFamily="49" charset="-122"/>
                </a:rPr>
                <a:t> </a:t>
              </a:r>
              <a:r>
                <a:rPr lang="zh-CN" altLang="en-US" sz="1800" b="1">
                  <a:solidFill>
                    <a:srgbClr val="FF0000"/>
                  </a:solidFill>
                  <a:ea typeface="楷体_GB2312" pitchFamily="49" charset="-122"/>
                </a:rPr>
                <a:t>函数名</a:t>
              </a:r>
              <a:r>
                <a:rPr lang="zh-CN" altLang="en-US" sz="1800" b="1">
                  <a:solidFill>
                    <a:schemeClr val="tx2"/>
                  </a:solidFill>
                  <a:ea typeface="楷体_GB2312" pitchFamily="49" charset="-122"/>
                </a:rPr>
                <a:t> </a:t>
              </a:r>
              <a:r>
                <a:rPr lang="en-US" altLang="zh-CN" sz="1800" b="1">
                  <a:solidFill>
                    <a:srgbClr val="FF0000"/>
                  </a:solidFill>
                  <a:ea typeface="楷体_GB2312" pitchFamily="49" charset="-122"/>
                </a:rPr>
                <a:t>{</a:t>
              </a:r>
            </a:p>
            <a:p>
              <a:pPr marL="342900" indent="-342900" algn="l">
                <a:lnSpc>
                  <a:spcPct val="120000"/>
                </a:lnSpc>
                <a:spcBef>
                  <a:spcPct val="20000"/>
                </a:spcBef>
                <a:buClr>
                  <a:srgbClr val="006600"/>
                </a:buClr>
                <a:buSzPct val="80000"/>
                <a:buFont typeface="Wingdings" pitchFamily="2" charset="2"/>
                <a:buNone/>
              </a:pPr>
              <a:r>
                <a:rPr lang="zh-CN" altLang="en-US" sz="1800" b="1">
                  <a:solidFill>
                    <a:schemeClr val="tx2"/>
                  </a:solidFill>
                  <a:ea typeface="楷体_GB2312" pitchFamily="49" charset="-122"/>
                </a:rPr>
                <a:t>　　命令序列</a:t>
              </a:r>
            </a:p>
            <a:p>
              <a:pPr marL="342900" indent="-342900" algn="l">
                <a:lnSpc>
                  <a:spcPct val="120000"/>
                </a:lnSpc>
                <a:spcBef>
                  <a:spcPct val="20000"/>
                </a:spcBef>
                <a:buClr>
                  <a:srgbClr val="006600"/>
                </a:buClr>
                <a:buSzPct val="80000"/>
                <a:buFont typeface="Wingdings" pitchFamily="2" charset="2"/>
                <a:buNone/>
              </a:pPr>
              <a:r>
                <a:rPr lang="en-US" altLang="zh-CN" sz="1800" b="1">
                  <a:solidFill>
                    <a:srgbClr val="FF0000"/>
                  </a:solidFill>
                  <a:ea typeface="楷体_GB2312" pitchFamily="49" charset="-122"/>
                </a:rPr>
                <a:t>}</a:t>
              </a:r>
              <a:r>
                <a:rPr lang="en-US" altLang="zh-CN" sz="1800" b="1">
                  <a:solidFill>
                    <a:schemeClr val="tx2"/>
                  </a:solidFill>
                  <a:ea typeface="楷体_GB2312" pitchFamily="49" charset="-122"/>
                </a:rPr>
                <a:t> </a:t>
              </a:r>
            </a:p>
          </p:txBody>
        </p:sp>
        <p:sp>
          <p:nvSpPr>
            <p:cNvPr id="37903" name="AutoShape 9"/>
            <p:cNvSpPr>
              <a:spLocks noChangeArrowheads="1"/>
            </p:cNvSpPr>
            <p:nvPr/>
          </p:nvSpPr>
          <p:spPr bwMode="auto">
            <a:xfrm>
              <a:off x="3016" y="1072"/>
              <a:ext cx="1747" cy="816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CFFFF"/>
                </a:gs>
                <a:gs pos="100000">
                  <a:schemeClr val="bg1"/>
                </a:gs>
              </a:gsLst>
              <a:lin ang="5400000" scaled="1"/>
            </a:gradFill>
            <a:ln w="9525" algn="ctr">
              <a:solidFill>
                <a:srgbClr val="0066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 algn="l">
                <a:lnSpc>
                  <a:spcPct val="120000"/>
                </a:lnSpc>
                <a:spcBef>
                  <a:spcPct val="20000"/>
                </a:spcBef>
                <a:buClr>
                  <a:srgbClr val="006600"/>
                </a:buClr>
                <a:buSzPct val="80000"/>
                <a:buFont typeface="Wingdings" pitchFamily="2" charset="2"/>
                <a:buNone/>
              </a:pPr>
              <a:r>
                <a:rPr lang="zh-CN" altLang="zh-CN" sz="1800" b="1">
                  <a:solidFill>
                    <a:srgbClr val="FF0000"/>
                  </a:solidFill>
                  <a:ea typeface="楷体_GB2312" pitchFamily="49" charset="-122"/>
                </a:rPr>
                <a:t>函数名</a:t>
              </a:r>
              <a:r>
                <a:rPr lang="en-US" altLang="zh-CN" sz="1800" b="1">
                  <a:solidFill>
                    <a:srgbClr val="FF0000"/>
                  </a:solidFill>
                  <a:ea typeface="楷体_GB2312" pitchFamily="49" charset="-122"/>
                </a:rPr>
                <a:t>() {</a:t>
              </a:r>
            </a:p>
            <a:p>
              <a:pPr marL="342900" indent="-342900" algn="l">
                <a:lnSpc>
                  <a:spcPct val="120000"/>
                </a:lnSpc>
                <a:spcBef>
                  <a:spcPct val="20000"/>
                </a:spcBef>
                <a:buClr>
                  <a:srgbClr val="006600"/>
                </a:buClr>
                <a:buSzPct val="80000"/>
                <a:buFont typeface="Wingdings" pitchFamily="2" charset="2"/>
                <a:buNone/>
              </a:pPr>
              <a:r>
                <a:rPr lang="zh-CN" altLang="en-US" sz="1800" b="1">
                  <a:solidFill>
                    <a:schemeClr val="tx2"/>
                  </a:solidFill>
                  <a:ea typeface="楷体_GB2312" pitchFamily="49" charset="-122"/>
                </a:rPr>
                <a:t>　　命令序列</a:t>
              </a:r>
            </a:p>
            <a:p>
              <a:pPr marL="342900" indent="-342900" algn="l">
                <a:lnSpc>
                  <a:spcPct val="120000"/>
                </a:lnSpc>
                <a:spcBef>
                  <a:spcPct val="20000"/>
                </a:spcBef>
                <a:buClr>
                  <a:srgbClr val="006600"/>
                </a:buClr>
                <a:buSzPct val="80000"/>
                <a:buFont typeface="Wingdings" pitchFamily="2" charset="2"/>
                <a:buNone/>
              </a:pPr>
              <a:r>
                <a:rPr lang="en-US" altLang="zh-CN" sz="1800" b="1">
                  <a:solidFill>
                    <a:srgbClr val="FF0000"/>
                  </a:solidFill>
                  <a:ea typeface="楷体_GB2312" pitchFamily="49" charset="-122"/>
                </a:rPr>
                <a:t>}</a:t>
              </a:r>
            </a:p>
          </p:txBody>
        </p:sp>
        <p:sp>
          <p:nvSpPr>
            <p:cNvPr id="37904" name="Rectangle 10"/>
            <p:cNvSpPr>
              <a:spLocks noChangeArrowheads="1"/>
            </p:cNvSpPr>
            <p:nvPr/>
          </p:nvSpPr>
          <p:spPr bwMode="auto">
            <a:xfrm>
              <a:off x="2516" y="1389"/>
              <a:ext cx="409" cy="2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marL="342900" indent="-34290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None/>
              </a:pPr>
              <a:r>
                <a:rPr lang="zh-CN" altLang="en-US" sz="2000"/>
                <a:t>或者</a:t>
              </a:r>
            </a:p>
          </p:txBody>
        </p:sp>
        <p:pic>
          <p:nvPicPr>
            <p:cNvPr id="37905" name="Picture 21" descr="语法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7" y="890"/>
              <a:ext cx="681" cy="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37628" name="Group 28"/>
          <p:cNvGrpSpPr>
            <a:grpSpLocks/>
          </p:cNvGrpSpPr>
          <p:nvPr/>
        </p:nvGrpSpPr>
        <p:grpSpPr bwMode="auto">
          <a:xfrm>
            <a:off x="468313" y="3529013"/>
            <a:ext cx="7127875" cy="979487"/>
            <a:chOff x="295" y="2223"/>
            <a:chExt cx="4490" cy="617"/>
          </a:xfrm>
        </p:grpSpPr>
        <p:sp>
          <p:nvSpPr>
            <p:cNvPr id="37900" name="AutoShape 23"/>
            <p:cNvSpPr>
              <a:spLocks noChangeArrowheads="1"/>
            </p:cNvSpPr>
            <p:nvPr/>
          </p:nvSpPr>
          <p:spPr bwMode="auto">
            <a:xfrm>
              <a:off x="908" y="2404"/>
              <a:ext cx="3877" cy="362"/>
            </a:xfrm>
            <a:prstGeom prst="roundRect">
              <a:avLst>
                <a:gd name="adj" fmla="val 25417"/>
              </a:avLst>
            </a:prstGeom>
            <a:gradFill rotWithShape="1">
              <a:gsLst>
                <a:gs pos="0">
                  <a:srgbClr val="CCFFFF"/>
                </a:gs>
                <a:gs pos="100000">
                  <a:schemeClr val="bg1"/>
                </a:gs>
              </a:gsLst>
              <a:lin ang="5400000" scaled="1"/>
            </a:gradFill>
            <a:ln w="9525" algn="ctr">
              <a:solidFill>
                <a:srgbClr val="0066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 algn="l">
                <a:lnSpc>
                  <a:spcPct val="120000"/>
                </a:lnSpc>
                <a:spcBef>
                  <a:spcPct val="20000"/>
                </a:spcBef>
                <a:buClr>
                  <a:srgbClr val="006600"/>
                </a:buClr>
                <a:buSzPct val="80000"/>
                <a:buFont typeface="Wingdings" pitchFamily="2" charset="2"/>
                <a:buNone/>
              </a:pPr>
              <a:r>
                <a:rPr lang="zh-CN" altLang="en-US" sz="1800" b="1">
                  <a:solidFill>
                    <a:srgbClr val="FF0000"/>
                  </a:solidFill>
                  <a:ea typeface="楷体_GB2312" pitchFamily="49" charset="-122"/>
                </a:rPr>
                <a:t>函数名</a:t>
              </a:r>
              <a:endParaRPr lang="zh-CN" altLang="en-US" sz="1800" b="1">
                <a:solidFill>
                  <a:schemeClr val="tx2"/>
                </a:solidFill>
                <a:ea typeface="楷体_GB2312" pitchFamily="49" charset="-122"/>
              </a:endParaRPr>
            </a:p>
          </p:txBody>
        </p:sp>
        <p:pic>
          <p:nvPicPr>
            <p:cNvPr id="37901" name="Picture 24" descr="语法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" y="2223"/>
              <a:ext cx="681" cy="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37629" name="Group 29"/>
          <p:cNvGrpSpPr>
            <a:grpSpLocks/>
          </p:cNvGrpSpPr>
          <p:nvPr/>
        </p:nvGrpSpPr>
        <p:grpSpPr bwMode="auto">
          <a:xfrm>
            <a:off x="468313" y="5013325"/>
            <a:ext cx="7127875" cy="979488"/>
            <a:chOff x="295" y="3158"/>
            <a:chExt cx="4490" cy="617"/>
          </a:xfrm>
        </p:grpSpPr>
        <p:sp>
          <p:nvSpPr>
            <p:cNvPr id="37898" name="AutoShape 25"/>
            <p:cNvSpPr>
              <a:spLocks noChangeArrowheads="1"/>
            </p:cNvSpPr>
            <p:nvPr/>
          </p:nvSpPr>
          <p:spPr bwMode="auto">
            <a:xfrm>
              <a:off x="908" y="3339"/>
              <a:ext cx="3877" cy="362"/>
            </a:xfrm>
            <a:prstGeom prst="roundRect">
              <a:avLst>
                <a:gd name="adj" fmla="val 25417"/>
              </a:avLst>
            </a:prstGeom>
            <a:gradFill rotWithShape="1">
              <a:gsLst>
                <a:gs pos="0">
                  <a:srgbClr val="CCFFFF"/>
                </a:gs>
                <a:gs pos="100000">
                  <a:schemeClr val="bg1"/>
                </a:gs>
              </a:gsLst>
              <a:lin ang="5400000" scaled="1"/>
            </a:gradFill>
            <a:ln w="9525" algn="ctr">
              <a:solidFill>
                <a:srgbClr val="0066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 algn="l">
                <a:lnSpc>
                  <a:spcPct val="120000"/>
                </a:lnSpc>
                <a:spcBef>
                  <a:spcPct val="20000"/>
                </a:spcBef>
                <a:buClr>
                  <a:srgbClr val="006600"/>
                </a:buClr>
                <a:buSzPct val="80000"/>
                <a:buFont typeface="Wingdings" pitchFamily="2" charset="2"/>
                <a:buNone/>
              </a:pPr>
              <a:r>
                <a:rPr lang="zh-CN" altLang="en-US" sz="1800" b="1">
                  <a:solidFill>
                    <a:srgbClr val="FF0000"/>
                  </a:solidFill>
                  <a:ea typeface="楷体_GB2312" pitchFamily="49" charset="-122"/>
                </a:rPr>
                <a:t>函数名  参数</a:t>
              </a:r>
              <a:r>
                <a:rPr lang="en-US" altLang="zh-CN" sz="1800" b="1">
                  <a:solidFill>
                    <a:srgbClr val="FF0000"/>
                  </a:solidFill>
                  <a:ea typeface="楷体_GB2312" pitchFamily="49" charset="-122"/>
                </a:rPr>
                <a:t>1  </a:t>
              </a:r>
              <a:r>
                <a:rPr lang="zh-CN" altLang="en-US" sz="1800" b="1">
                  <a:solidFill>
                    <a:srgbClr val="FF0000"/>
                  </a:solidFill>
                  <a:ea typeface="楷体_GB2312" pitchFamily="49" charset="-122"/>
                </a:rPr>
                <a:t>参数</a:t>
              </a:r>
              <a:r>
                <a:rPr lang="en-US" altLang="zh-CN" sz="1800" b="1">
                  <a:solidFill>
                    <a:srgbClr val="FF0000"/>
                  </a:solidFill>
                  <a:ea typeface="楷体_GB2312" pitchFamily="49" charset="-122"/>
                </a:rPr>
                <a:t>2  ...</a:t>
              </a:r>
              <a:endParaRPr lang="en-US" altLang="zh-CN" sz="1800" b="1">
                <a:solidFill>
                  <a:schemeClr val="tx2"/>
                </a:solidFill>
                <a:ea typeface="楷体_GB2312" pitchFamily="49" charset="-122"/>
              </a:endParaRPr>
            </a:p>
          </p:txBody>
        </p:sp>
        <p:pic>
          <p:nvPicPr>
            <p:cNvPr id="37899" name="Picture 26" descr="语法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" y="3158"/>
              <a:ext cx="681" cy="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87627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7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37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37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37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37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7619" grpId="0"/>
      <p:bldP spid="53762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Shell</a:t>
            </a:r>
            <a:r>
              <a:rPr lang="zh-CN" altLang="en-US" smtClean="0"/>
              <a:t>函数应用</a:t>
            </a:r>
          </a:p>
        </p:txBody>
      </p:sp>
      <p:sp>
        <p:nvSpPr>
          <p:cNvPr id="3891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在</a:t>
            </a:r>
            <a:r>
              <a:rPr lang="en-US" altLang="zh-CN" dirty="0"/>
              <a:t>Shell</a:t>
            </a:r>
            <a:r>
              <a:rPr lang="zh-CN" altLang="en-US" dirty="0"/>
              <a:t>中，调用函数时可以向其传递参数。在函数体内部，通过 </a:t>
            </a:r>
            <a:r>
              <a:rPr lang="en-US" altLang="zh-CN" dirty="0"/>
              <a:t>$n </a:t>
            </a:r>
            <a:r>
              <a:rPr lang="zh-CN" altLang="en-US" dirty="0"/>
              <a:t>的形式来获取参数的值，例如，</a:t>
            </a:r>
            <a:r>
              <a:rPr lang="en-US" altLang="zh-CN" dirty="0"/>
              <a:t>$1</a:t>
            </a:r>
            <a:r>
              <a:rPr lang="zh-CN" altLang="en-US" dirty="0"/>
              <a:t>表示第一个参数，</a:t>
            </a:r>
            <a:r>
              <a:rPr lang="en-US" altLang="zh-CN" dirty="0"/>
              <a:t>$2</a:t>
            </a:r>
            <a:r>
              <a:rPr lang="zh-CN" altLang="en-US" dirty="0"/>
              <a:t>表示第二个参数</a:t>
            </a:r>
            <a:r>
              <a:rPr lang="en-US" altLang="zh-CN" dirty="0"/>
              <a:t>... 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应用示例：</a:t>
            </a:r>
          </a:p>
          <a:p>
            <a:pPr lvl="1"/>
            <a:r>
              <a:rPr lang="zh-CN" altLang="en-US" dirty="0" smtClean="0"/>
              <a:t>在脚本中定义一个加法函数，用于计算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个整数的和</a:t>
            </a:r>
          </a:p>
          <a:p>
            <a:pPr lvl="1"/>
            <a:r>
              <a:rPr lang="zh-CN" altLang="en-US" dirty="0" smtClean="0"/>
              <a:t>调用该函数计算（</a:t>
            </a:r>
            <a:r>
              <a:rPr lang="en-US" altLang="zh-CN" dirty="0" smtClean="0"/>
              <a:t>12+34</a:t>
            </a:r>
            <a:r>
              <a:rPr lang="zh-CN" altLang="en-US" dirty="0" smtClean="0"/>
              <a:t>）、（</a:t>
            </a:r>
            <a:r>
              <a:rPr lang="en-US" altLang="zh-CN" dirty="0" smtClean="0"/>
              <a:t>56+789</a:t>
            </a:r>
            <a:r>
              <a:rPr lang="zh-CN" altLang="en-US" dirty="0" smtClean="0"/>
              <a:t>）的和</a:t>
            </a:r>
          </a:p>
        </p:txBody>
      </p:sp>
    </p:spTree>
    <p:extLst>
      <p:ext uri="{BB962C8B-B14F-4D97-AF65-F5344CB8AC3E}">
        <p14:creationId xmlns:p14="http://schemas.microsoft.com/office/powerpoint/2010/main" val="1763015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mtClean="0"/>
              <a:t>if</a:t>
            </a:r>
            <a:r>
              <a:rPr lang="zh-CN" altLang="en-US" smtClean="0"/>
              <a:t>条件</a:t>
            </a:r>
            <a:r>
              <a:rPr lang="zh-CN" altLang="zh-CN" smtClean="0"/>
              <a:t>语句</a:t>
            </a:r>
            <a:r>
              <a:rPr lang="zh-CN" altLang="en-US" smtClean="0"/>
              <a:t> </a:t>
            </a:r>
            <a:r>
              <a:rPr lang="en-US" altLang="zh-CN" smtClean="0"/>
              <a:t>—— </a:t>
            </a:r>
            <a:r>
              <a:rPr lang="zh-CN" altLang="en-US" smtClean="0"/>
              <a:t>单分支</a:t>
            </a:r>
          </a:p>
        </p:txBody>
      </p:sp>
      <p:sp>
        <p:nvSpPr>
          <p:cNvPr id="16388" name="Rectangle 25"/>
          <p:cNvSpPr>
            <a:spLocks noGrp="1" noChangeArrowheads="1"/>
          </p:cNvSpPr>
          <p:nvPr>
            <p:ph type="body" idx="1"/>
          </p:nvPr>
        </p:nvSpPr>
        <p:spPr>
          <a:xfrm>
            <a:off x="457200" y="1052736"/>
            <a:ext cx="8229600" cy="4937125"/>
          </a:xfrm>
        </p:spPr>
        <p:txBody>
          <a:bodyPr/>
          <a:lstStyle/>
          <a:p>
            <a:r>
              <a:rPr lang="zh-CN" altLang="en-US" dirty="0" smtClean="0"/>
              <a:t>当“条件成立”时执行相应的操作</a:t>
            </a:r>
          </a:p>
        </p:txBody>
      </p:sp>
      <p:grpSp>
        <p:nvGrpSpPr>
          <p:cNvPr id="502861" name="Group 77"/>
          <p:cNvGrpSpPr>
            <a:grpSpLocks/>
          </p:cNvGrpSpPr>
          <p:nvPr/>
        </p:nvGrpSpPr>
        <p:grpSpPr bwMode="auto">
          <a:xfrm>
            <a:off x="503238" y="1412875"/>
            <a:ext cx="6517034" cy="1440061"/>
            <a:chOff x="317" y="890"/>
            <a:chExt cx="4287" cy="998"/>
          </a:xfrm>
        </p:grpSpPr>
        <p:pic>
          <p:nvPicPr>
            <p:cNvPr id="16407" name="Picture 5" descr="语法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7" y="890"/>
              <a:ext cx="681" cy="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408" name="AutoShape 6"/>
            <p:cNvSpPr>
              <a:spLocks noChangeArrowheads="1"/>
            </p:cNvSpPr>
            <p:nvPr/>
          </p:nvSpPr>
          <p:spPr bwMode="auto">
            <a:xfrm>
              <a:off x="930" y="1072"/>
              <a:ext cx="1451" cy="816"/>
            </a:xfrm>
            <a:prstGeom prst="roundRect">
              <a:avLst>
                <a:gd name="adj" fmla="val 11028"/>
              </a:avLst>
            </a:prstGeom>
            <a:gradFill rotWithShape="1">
              <a:gsLst>
                <a:gs pos="0">
                  <a:srgbClr val="CCFFFF"/>
                </a:gs>
                <a:gs pos="100000">
                  <a:schemeClr val="bg1"/>
                </a:gs>
              </a:gsLst>
              <a:lin ang="5400000" scaled="1"/>
            </a:gradFill>
            <a:ln w="9525" algn="ctr">
              <a:solidFill>
                <a:srgbClr val="0066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 algn="l">
                <a:lnSpc>
                  <a:spcPct val="120000"/>
                </a:lnSpc>
                <a:spcBef>
                  <a:spcPct val="20000"/>
                </a:spcBef>
                <a:buClr>
                  <a:srgbClr val="006600"/>
                </a:buClr>
                <a:buSzPct val="80000"/>
                <a:buFont typeface="Wingdings" pitchFamily="2" charset="2"/>
                <a:buNone/>
              </a:pPr>
              <a:r>
                <a:rPr lang="en-US" altLang="en-US" sz="1800" b="1">
                  <a:solidFill>
                    <a:srgbClr val="FF0000"/>
                  </a:solidFill>
                  <a:ea typeface="楷体_GB2312" pitchFamily="49" charset="-122"/>
                </a:rPr>
                <a:t>if</a:t>
              </a:r>
              <a:r>
                <a:rPr lang="en-US" altLang="zh-CN" sz="1800" b="1">
                  <a:solidFill>
                    <a:schemeClr val="tx2"/>
                  </a:solidFill>
                  <a:ea typeface="楷体_GB2312" pitchFamily="49" charset="-122"/>
                </a:rPr>
                <a:t>  </a:t>
              </a:r>
              <a:r>
                <a:rPr lang="zh-CN" altLang="en-US" sz="1800" b="1">
                  <a:solidFill>
                    <a:schemeClr val="tx2"/>
                  </a:solidFill>
                  <a:ea typeface="楷体_GB2312" pitchFamily="49" charset="-122"/>
                </a:rPr>
                <a:t>条件测试命令 </a:t>
              </a:r>
              <a:endParaRPr lang="en-US" altLang="en-US" sz="1800" b="1">
                <a:solidFill>
                  <a:schemeClr val="tx2"/>
                </a:solidFill>
                <a:ea typeface="楷体_GB2312" pitchFamily="49" charset="-122"/>
              </a:endParaRPr>
            </a:p>
            <a:p>
              <a:pPr marL="342900" indent="-342900" algn="l">
                <a:lnSpc>
                  <a:spcPct val="120000"/>
                </a:lnSpc>
                <a:spcBef>
                  <a:spcPct val="20000"/>
                </a:spcBef>
                <a:buClr>
                  <a:srgbClr val="006600"/>
                </a:buClr>
                <a:buSzPct val="80000"/>
                <a:buFont typeface="Wingdings" pitchFamily="2" charset="2"/>
                <a:buNone/>
              </a:pPr>
              <a:r>
                <a:rPr lang="en-US" altLang="en-US" sz="1800" b="1">
                  <a:solidFill>
                    <a:schemeClr val="tx2"/>
                  </a:solidFill>
                  <a:ea typeface="楷体_GB2312" pitchFamily="49" charset="-122"/>
                </a:rPr>
                <a:t>  </a:t>
              </a:r>
              <a:r>
                <a:rPr lang="zh-CN" altLang="en-US" sz="1800" b="1">
                  <a:solidFill>
                    <a:schemeClr val="tx2"/>
                  </a:solidFill>
                  <a:ea typeface="楷体_GB2312" pitchFamily="49" charset="-122"/>
                </a:rPr>
                <a:t>  </a:t>
              </a:r>
              <a:r>
                <a:rPr lang="en-US" altLang="en-US" sz="1800" b="1">
                  <a:solidFill>
                    <a:srgbClr val="FF0000"/>
                  </a:solidFill>
                  <a:ea typeface="楷体_GB2312" pitchFamily="49" charset="-122"/>
                </a:rPr>
                <a:t>then</a:t>
              </a:r>
              <a:r>
                <a:rPr lang="en-US" altLang="en-US" sz="1800" b="1">
                  <a:solidFill>
                    <a:schemeClr val="tx2"/>
                  </a:solidFill>
                  <a:ea typeface="楷体_GB2312" pitchFamily="49" charset="-122"/>
                </a:rPr>
                <a:t> </a:t>
              </a:r>
              <a:r>
                <a:rPr lang="en-US" altLang="zh-CN" sz="1800" b="1">
                  <a:solidFill>
                    <a:schemeClr val="tx2"/>
                  </a:solidFill>
                  <a:ea typeface="楷体_GB2312" pitchFamily="49" charset="-122"/>
                </a:rPr>
                <a:t> </a:t>
              </a:r>
              <a:r>
                <a:rPr lang="en-US" altLang="en-US" sz="1800" b="1">
                  <a:solidFill>
                    <a:schemeClr val="tx2"/>
                  </a:solidFill>
                  <a:ea typeface="楷体_GB2312" pitchFamily="49" charset="-122"/>
                </a:rPr>
                <a:t> 命令序列</a:t>
              </a:r>
            </a:p>
            <a:p>
              <a:pPr marL="342900" indent="-342900" algn="l">
                <a:lnSpc>
                  <a:spcPct val="120000"/>
                </a:lnSpc>
                <a:spcBef>
                  <a:spcPct val="20000"/>
                </a:spcBef>
                <a:buClr>
                  <a:srgbClr val="006600"/>
                </a:buClr>
                <a:buSzPct val="80000"/>
                <a:buFont typeface="Wingdings" pitchFamily="2" charset="2"/>
                <a:buNone/>
              </a:pPr>
              <a:r>
                <a:rPr lang="en-US" altLang="en-US" sz="1800" b="1">
                  <a:solidFill>
                    <a:srgbClr val="FF0000"/>
                  </a:solidFill>
                  <a:ea typeface="楷体_GB2312" pitchFamily="49" charset="-122"/>
                </a:rPr>
                <a:t>fi</a:t>
              </a:r>
              <a:endParaRPr lang="en-US" altLang="zh-CN" sz="1800" b="1">
                <a:solidFill>
                  <a:srgbClr val="FF0000"/>
                </a:solidFill>
                <a:ea typeface="楷体_GB2312" pitchFamily="49" charset="-122"/>
              </a:endParaRPr>
            </a:p>
          </p:txBody>
        </p:sp>
        <p:sp>
          <p:nvSpPr>
            <p:cNvPr id="16409" name="AutoShape 7"/>
            <p:cNvSpPr>
              <a:spLocks noChangeArrowheads="1"/>
            </p:cNvSpPr>
            <p:nvPr/>
          </p:nvSpPr>
          <p:spPr bwMode="auto">
            <a:xfrm>
              <a:off x="2972" y="1072"/>
              <a:ext cx="1632" cy="816"/>
            </a:xfrm>
            <a:prstGeom prst="roundRect">
              <a:avLst>
                <a:gd name="adj" fmla="val 10963"/>
              </a:avLst>
            </a:prstGeom>
            <a:gradFill rotWithShape="1">
              <a:gsLst>
                <a:gs pos="0">
                  <a:srgbClr val="CCFFFF"/>
                </a:gs>
                <a:gs pos="100000">
                  <a:schemeClr val="bg1"/>
                </a:gs>
              </a:gsLst>
              <a:lin ang="5400000" scaled="1"/>
            </a:gradFill>
            <a:ln w="9525" algn="ctr">
              <a:solidFill>
                <a:srgbClr val="0066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 algn="l">
                <a:lnSpc>
                  <a:spcPct val="120000"/>
                </a:lnSpc>
                <a:spcBef>
                  <a:spcPct val="20000"/>
                </a:spcBef>
                <a:buClr>
                  <a:srgbClr val="006600"/>
                </a:buClr>
                <a:buSzPct val="80000"/>
                <a:buFont typeface="Wingdings" pitchFamily="2" charset="2"/>
                <a:buNone/>
              </a:pPr>
              <a:r>
                <a:rPr lang="en-US" altLang="en-US" sz="1800" b="1" dirty="0">
                  <a:solidFill>
                    <a:srgbClr val="FF0000"/>
                  </a:solidFill>
                  <a:ea typeface="楷体_GB2312" pitchFamily="49" charset="-122"/>
                </a:rPr>
                <a:t>if</a:t>
              </a:r>
              <a:r>
                <a:rPr lang="en-US" altLang="zh-CN" sz="1800" b="1" dirty="0">
                  <a:solidFill>
                    <a:schemeClr val="tx2"/>
                  </a:solidFill>
                  <a:ea typeface="楷体_GB2312" pitchFamily="49" charset="-122"/>
                </a:rPr>
                <a:t>  </a:t>
              </a:r>
              <a:r>
                <a:rPr lang="zh-CN" altLang="en-US" sz="1800" b="1" dirty="0">
                  <a:solidFill>
                    <a:schemeClr val="tx2"/>
                  </a:solidFill>
                  <a:ea typeface="楷体_GB2312" pitchFamily="49" charset="-122"/>
                </a:rPr>
                <a:t>磁盘已用空间</a:t>
              </a:r>
              <a:r>
                <a:rPr lang="en-US" altLang="zh-CN" sz="1800" b="1" dirty="0">
                  <a:solidFill>
                    <a:schemeClr val="tx2"/>
                  </a:solidFill>
                  <a:ea typeface="楷体_GB2312" pitchFamily="49" charset="-122"/>
                </a:rPr>
                <a:t>&gt;80%</a:t>
              </a:r>
              <a:endParaRPr lang="en-US" altLang="en-US" sz="1800" b="1" dirty="0">
                <a:solidFill>
                  <a:schemeClr val="tx2"/>
                </a:solidFill>
                <a:ea typeface="楷体_GB2312" pitchFamily="49" charset="-122"/>
              </a:endParaRPr>
            </a:p>
            <a:p>
              <a:pPr marL="342900" indent="-342900" algn="l">
                <a:lnSpc>
                  <a:spcPct val="120000"/>
                </a:lnSpc>
                <a:spcBef>
                  <a:spcPct val="20000"/>
                </a:spcBef>
                <a:buClr>
                  <a:srgbClr val="006600"/>
                </a:buClr>
                <a:buSzPct val="80000"/>
                <a:buFont typeface="Wingdings" pitchFamily="2" charset="2"/>
                <a:buNone/>
              </a:pPr>
              <a:r>
                <a:rPr lang="en-US" altLang="zh-CN" sz="1800" b="1" dirty="0">
                  <a:solidFill>
                    <a:srgbClr val="FF3300"/>
                  </a:solidFill>
                  <a:ea typeface="楷体_GB2312" pitchFamily="49" charset="-122"/>
                </a:rPr>
                <a:t>    </a:t>
              </a:r>
              <a:r>
                <a:rPr lang="en-US" altLang="en-US" sz="1800" b="1" dirty="0">
                  <a:solidFill>
                    <a:srgbClr val="FF0000"/>
                  </a:solidFill>
                  <a:ea typeface="楷体_GB2312" pitchFamily="49" charset="-122"/>
                </a:rPr>
                <a:t>then</a:t>
              </a:r>
              <a:r>
                <a:rPr lang="en-US" altLang="en-US" sz="1800" b="1" dirty="0">
                  <a:solidFill>
                    <a:schemeClr val="tx2"/>
                  </a:solidFill>
                  <a:ea typeface="楷体_GB2312" pitchFamily="49" charset="-122"/>
                </a:rPr>
                <a:t> </a:t>
              </a:r>
              <a:r>
                <a:rPr lang="en-US" altLang="zh-CN" sz="1800" b="1" dirty="0">
                  <a:solidFill>
                    <a:schemeClr val="tx2"/>
                  </a:solidFill>
                  <a:ea typeface="楷体_GB2312" pitchFamily="49" charset="-122"/>
                </a:rPr>
                <a:t>  </a:t>
              </a:r>
              <a:r>
                <a:rPr lang="zh-CN" altLang="en-US" sz="1800" b="1" dirty="0">
                  <a:solidFill>
                    <a:schemeClr val="tx2"/>
                  </a:solidFill>
                  <a:ea typeface="楷体_GB2312" pitchFamily="49" charset="-122"/>
                </a:rPr>
                <a:t>报警</a:t>
              </a:r>
            </a:p>
            <a:p>
              <a:pPr marL="342900" indent="-342900" algn="l">
                <a:lnSpc>
                  <a:spcPct val="120000"/>
                </a:lnSpc>
                <a:spcBef>
                  <a:spcPct val="20000"/>
                </a:spcBef>
                <a:buClr>
                  <a:srgbClr val="006600"/>
                </a:buClr>
                <a:buSzPct val="80000"/>
                <a:buFont typeface="Wingdings" pitchFamily="2" charset="2"/>
                <a:buNone/>
              </a:pPr>
              <a:r>
                <a:rPr lang="en-US" altLang="en-US" sz="1800" b="1" dirty="0">
                  <a:solidFill>
                    <a:srgbClr val="FF0000"/>
                  </a:solidFill>
                  <a:ea typeface="楷体_GB2312" pitchFamily="49" charset="-122"/>
                </a:rPr>
                <a:t>fi</a:t>
              </a:r>
              <a:endParaRPr lang="en-US" altLang="zh-CN" sz="1800" b="1" dirty="0">
                <a:solidFill>
                  <a:srgbClr val="FF0000"/>
                </a:solidFill>
                <a:ea typeface="楷体_GB2312" pitchFamily="49" charset="-122"/>
              </a:endParaRPr>
            </a:p>
          </p:txBody>
        </p:sp>
        <p:sp>
          <p:nvSpPr>
            <p:cNvPr id="16410" name="AutoShape 8"/>
            <p:cNvSpPr>
              <a:spLocks noChangeArrowheads="1"/>
            </p:cNvSpPr>
            <p:nvPr/>
          </p:nvSpPr>
          <p:spPr bwMode="auto">
            <a:xfrm rot="-5400000">
              <a:off x="2591" y="1282"/>
              <a:ext cx="193" cy="385"/>
            </a:xfrm>
            <a:prstGeom prst="downArrow">
              <a:avLst>
                <a:gd name="adj1" fmla="val 50000"/>
                <a:gd name="adj2" fmla="val 49870"/>
              </a:avLst>
            </a:prstGeom>
            <a:gradFill rotWithShape="1">
              <a:gsLst>
                <a:gs pos="0">
                  <a:schemeClr val="bg1"/>
                </a:gs>
                <a:gs pos="100000">
                  <a:srgbClr val="99CCFF"/>
                </a:gs>
              </a:gsLst>
              <a:lin ang="18900000" scaled="1"/>
            </a:gradFill>
            <a:ln w="9525" algn="ctr">
              <a:solidFill>
                <a:srgbClr val="808080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02860" name="Group 76"/>
          <p:cNvGrpSpPr>
            <a:grpSpLocks/>
          </p:cNvGrpSpPr>
          <p:nvPr/>
        </p:nvGrpSpPr>
        <p:grpSpPr bwMode="auto">
          <a:xfrm>
            <a:off x="107504" y="3641055"/>
            <a:ext cx="6915150" cy="2308225"/>
            <a:chOff x="701" y="2308"/>
            <a:chExt cx="4356" cy="1454"/>
          </a:xfrm>
        </p:grpSpPr>
        <p:sp>
          <p:nvSpPr>
            <p:cNvPr id="16391" name="AutoShape 59"/>
            <p:cNvSpPr>
              <a:spLocks noChangeArrowheads="1"/>
            </p:cNvSpPr>
            <p:nvPr/>
          </p:nvSpPr>
          <p:spPr bwMode="auto">
            <a:xfrm>
              <a:off x="3908" y="3002"/>
              <a:ext cx="902" cy="306"/>
            </a:xfrm>
            <a:prstGeom prst="flowChartProcess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92" name="Line 60"/>
            <p:cNvSpPr>
              <a:spLocks noChangeShapeType="1"/>
            </p:cNvSpPr>
            <p:nvPr/>
          </p:nvSpPr>
          <p:spPr bwMode="auto">
            <a:xfrm>
              <a:off x="1682" y="2536"/>
              <a:ext cx="0" cy="1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16393" name="AutoShape 61"/>
            <p:cNvSpPr>
              <a:spLocks noChangeArrowheads="1"/>
            </p:cNvSpPr>
            <p:nvPr/>
          </p:nvSpPr>
          <p:spPr bwMode="auto">
            <a:xfrm>
              <a:off x="948" y="2872"/>
              <a:ext cx="1470" cy="551"/>
            </a:xfrm>
            <a:prstGeom prst="flowChartDecision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94" name="Text Box 62"/>
            <p:cNvSpPr txBox="1">
              <a:spLocks noChangeArrowheads="1"/>
            </p:cNvSpPr>
            <p:nvPr/>
          </p:nvSpPr>
          <p:spPr bwMode="auto">
            <a:xfrm>
              <a:off x="1063" y="3026"/>
              <a:ext cx="127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FFFF"/>
                      </a:gs>
                      <a:gs pos="100000">
                        <a:srgbClr val="3399FF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8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US" altLang="zh-CN" sz="1600" b="1">
                  <a:solidFill>
                    <a:srgbClr val="FF0000"/>
                  </a:solidFill>
                  <a:ea typeface="楷体_GB2312" pitchFamily="49" charset="-122"/>
                </a:rPr>
                <a:t>if </a:t>
              </a:r>
              <a:r>
                <a:rPr lang="en-US" altLang="zh-CN" sz="1600" b="1">
                  <a:ea typeface="楷体_GB2312" pitchFamily="49" charset="-122"/>
                </a:rPr>
                <a:t> </a:t>
              </a:r>
              <a:r>
                <a:rPr lang="zh-CN" altLang="en-US" sz="1600" b="1">
                  <a:ea typeface="楷体_GB2312" pitchFamily="49" charset="-122"/>
                </a:rPr>
                <a:t>条件测试命令</a:t>
              </a:r>
            </a:p>
          </p:txBody>
        </p:sp>
        <p:sp>
          <p:nvSpPr>
            <p:cNvPr id="16395" name="AutoShape 63"/>
            <p:cNvSpPr>
              <a:spLocks noChangeArrowheads="1"/>
            </p:cNvSpPr>
            <p:nvPr/>
          </p:nvSpPr>
          <p:spPr bwMode="auto">
            <a:xfrm>
              <a:off x="2785" y="2365"/>
              <a:ext cx="1041" cy="306"/>
            </a:xfrm>
            <a:prstGeom prst="flowChartAlternateProcess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96" name="Text Box 64"/>
            <p:cNvSpPr txBox="1">
              <a:spLocks noChangeArrowheads="1"/>
            </p:cNvSpPr>
            <p:nvPr/>
          </p:nvSpPr>
          <p:spPr bwMode="auto">
            <a:xfrm>
              <a:off x="2805" y="2413"/>
              <a:ext cx="101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FFFF"/>
                      </a:gs>
                      <a:gs pos="100000">
                        <a:srgbClr val="3399FF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8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1600" b="1">
                  <a:ea typeface="楷体_GB2312" pitchFamily="49" charset="-122"/>
                </a:rPr>
                <a:t>命令序列</a:t>
              </a:r>
              <a:r>
                <a:rPr lang="en-US" altLang="zh-CN" sz="1600" b="1">
                  <a:ea typeface="楷体_GB2312" pitchFamily="49" charset="-122"/>
                </a:rPr>
                <a:t>…</a:t>
              </a:r>
            </a:p>
          </p:txBody>
        </p:sp>
        <p:sp>
          <p:nvSpPr>
            <p:cNvPr id="16397" name="Text Box 65"/>
            <p:cNvSpPr txBox="1">
              <a:spLocks noChangeArrowheads="1"/>
            </p:cNvSpPr>
            <p:nvPr/>
          </p:nvSpPr>
          <p:spPr bwMode="auto">
            <a:xfrm>
              <a:off x="3969" y="3034"/>
              <a:ext cx="78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FFFF"/>
                      </a:gs>
                      <a:gs pos="100000">
                        <a:srgbClr val="3399FF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8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1600" b="1">
                  <a:solidFill>
                    <a:srgbClr val="FF0000"/>
                  </a:solidFill>
                  <a:ea typeface="楷体_GB2312" pitchFamily="49" charset="-122"/>
                </a:rPr>
                <a:t>fi</a:t>
              </a:r>
              <a:r>
                <a:rPr lang="en-US" altLang="zh-CN" sz="1600" b="1">
                  <a:ea typeface="楷体_GB2312" pitchFamily="49" charset="-122"/>
                </a:rPr>
                <a:t>  </a:t>
              </a:r>
              <a:r>
                <a:rPr lang="zh-CN" altLang="en-US" sz="1600" b="1">
                  <a:ea typeface="楷体_GB2312" pitchFamily="49" charset="-122"/>
                </a:rPr>
                <a:t>结束判断</a:t>
              </a:r>
            </a:p>
          </p:txBody>
        </p:sp>
        <p:sp>
          <p:nvSpPr>
            <p:cNvPr id="16398" name="Line 66"/>
            <p:cNvSpPr>
              <a:spLocks noChangeShapeType="1"/>
            </p:cNvSpPr>
            <p:nvPr/>
          </p:nvSpPr>
          <p:spPr bwMode="auto">
            <a:xfrm>
              <a:off x="1682" y="2536"/>
              <a:ext cx="110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16399" name="Line 67"/>
            <p:cNvSpPr>
              <a:spLocks noChangeShapeType="1"/>
            </p:cNvSpPr>
            <p:nvPr/>
          </p:nvSpPr>
          <p:spPr bwMode="auto">
            <a:xfrm>
              <a:off x="3826" y="2536"/>
              <a:ext cx="55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16400" name="Line 68"/>
            <p:cNvSpPr>
              <a:spLocks noChangeShapeType="1"/>
            </p:cNvSpPr>
            <p:nvPr/>
          </p:nvSpPr>
          <p:spPr bwMode="auto">
            <a:xfrm>
              <a:off x="4377" y="2536"/>
              <a:ext cx="0" cy="4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16401" name="Line 69"/>
            <p:cNvSpPr>
              <a:spLocks noChangeShapeType="1"/>
            </p:cNvSpPr>
            <p:nvPr/>
          </p:nvSpPr>
          <p:spPr bwMode="auto">
            <a:xfrm flipV="1">
              <a:off x="4377" y="3333"/>
              <a:ext cx="0" cy="4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16402" name="Text Box 70"/>
            <p:cNvSpPr txBox="1">
              <a:spLocks noChangeArrowheads="1"/>
            </p:cNvSpPr>
            <p:nvPr/>
          </p:nvSpPr>
          <p:spPr bwMode="auto">
            <a:xfrm>
              <a:off x="1605" y="2308"/>
              <a:ext cx="104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FFFF"/>
                      </a:gs>
                      <a:gs pos="100000">
                        <a:srgbClr val="3399FF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8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zh-CN" altLang="en-US" sz="1600" b="1">
                  <a:ea typeface="楷体_GB2312" pitchFamily="49" charset="-122"/>
                </a:rPr>
                <a:t>条件为真  </a:t>
              </a:r>
              <a:r>
                <a:rPr lang="en-US" altLang="zh-CN" sz="1600" b="1">
                  <a:solidFill>
                    <a:srgbClr val="FF0000"/>
                  </a:solidFill>
                  <a:ea typeface="楷体_GB2312" pitchFamily="49" charset="-122"/>
                </a:rPr>
                <a:t>then</a:t>
              </a:r>
            </a:p>
          </p:txBody>
        </p:sp>
        <p:sp>
          <p:nvSpPr>
            <p:cNvPr id="16403" name="Line 71"/>
            <p:cNvSpPr>
              <a:spLocks noChangeShapeType="1"/>
            </p:cNvSpPr>
            <p:nvPr/>
          </p:nvSpPr>
          <p:spPr bwMode="auto">
            <a:xfrm>
              <a:off x="1682" y="3762"/>
              <a:ext cx="269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16404" name="Text Box 72"/>
            <p:cNvSpPr txBox="1">
              <a:spLocks noChangeArrowheads="1"/>
            </p:cNvSpPr>
            <p:nvPr/>
          </p:nvSpPr>
          <p:spPr bwMode="auto">
            <a:xfrm>
              <a:off x="1622" y="3524"/>
              <a:ext cx="104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FFFF"/>
                      </a:gs>
                      <a:gs pos="100000">
                        <a:srgbClr val="3399FF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8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zh-CN" altLang="en-US" sz="1600" b="1">
                  <a:ea typeface="楷体_GB2312" pitchFamily="49" charset="-122"/>
                </a:rPr>
                <a:t>条件为假</a:t>
              </a:r>
            </a:p>
          </p:txBody>
        </p:sp>
        <p:sp>
          <p:nvSpPr>
            <p:cNvPr id="16405" name="Line 73"/>
            <p:cNvSpPr>
              <a:spLocks noChangeShapeType="1"/>
            </p:cNvSpPr>
            <p:nvPr/>
          </p:nvSpPr>
          <p:spPr bwMode="auto">
            <a:xfrm>
              <a:off x="701" y="3149"/>
              <a:ext cx="2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16406" name="Line 74"/>
            <p:cNvSpPr>
              <a:spLocks noChangeShapeType="1"/>
            </p:cNvSpPr>
            <p:nvPr/>
          </p:nvSpPr>
          <p:spPr bwMode="auto">
            <a:xfrm>
              <a:off x="4813" y="3149"/>
              <a:ext cx="2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</p:grpSp>
      <p:sp>
        <p:nvSpPr>
          <p:cNvPr id="27" name="AutoShape 6"/>
          <p:cNvSpPr>
            <a:spLocks noChangeArrowheads="1"/>
          </p:cNvSpPr>
          <p:nvPr/>
        </p:nvSpPr>
        <p:spPr bwMode="auto">
          <a:xfrm>
            <a:off x="6156177" y="2993355"/>
            <a:ext cx="2987824" cy="1543050"/>
          </a:xfrm>
          <a:prstGeom prst="roundRect">
            <a:avLst>
              <a:gd name="adj" fmla="val 11028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zh-CN" altLang="en-US" sz="1800" b="1" dirty="0" smtClean="0">
                <a:solidFill>
                  <a:srgbClr val="FF0000"/>
                </a:solidFill>
                <a:ea typeface="楷体_GB2312" pitchFamily="49" charset="-122"/>
              </a:rPr>
              <a:t>或者</a:t>
            </a:r>
            <a:endParaRPr lang="en-US" altLang="zh-CN" sz="1800" b="1" dirty="0" smtClean="0">
              <a:solidFill>
                <a:srgbClr val="FF0000"/>
              </a:solidFill>
              <a:ea typeface="楷体_GB2312" pitchFamily="49" charset="-122"/>
            </a:endParaRP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en-US" sz="1800" b="1" dirty="0" smtClean="0">
                <a:solidFill>
                  <a:srgbClr val="FF0000"/>
                </a:solidFill>
                <a:ea typeface="楷体_GB2312" pitchFamily="49" charset="-122"/>
              </a:rPr>
              <a:t>if</a:t>
            </a:r>
            <a:r>
              <a:rPr lang="en-US" altLang="zh-CN" sz="1800" b="1" dirty="0" smtClean="0">
                <a:solidFill>
                  <a:schemeClr val="tx2"/>
                </a:solidFill>
                <a:ea typeface="楷体_GB2312" pitchFamily="49" charset="-122"/>
              </a:rPr>
              <a:t>  </a:t>
            </a:r>
            <a:r>
              <a:rPr lang="zh-CN" altLang="en-US" sz="1800" b="1" dirty="0">
                <a:solidFill>
                  <a:schemeClr val="tx2"/>
                </a:solidFill>
                <a:ea typeface="楷体_GB2312" pitchFamily="49" charset="-122"/>
              </a:rPr>
              <a:t>条件测试</a:t>
            </a:r>
            <a:r>
              <a:rPr lang="zh-CN" altLang="en-US" sz="1800" b="1" dirty="0" smtClean="0">
                <a:solidFill>
                  <a:schemeClr val="tx2"/>
                </a:solidFill>
                <a:ea typeface="楷体_GB2312" pitchFamily="49" charset="-122"/>
              </a:rPr>
              <a:t>命令</a:t>
            </a:r>
            <a:r>
              <a:rPr lang="en-US" altLang="zh-CN" sz="1800" b="1" dirty="0" smtClean="0">
                <a:solidFill>
                  <a:schemeClr val="tx2"/>
                </a:solidFill>
                <a:ea typeface="楷体_GB2312" pitchFamily="49" charset="-122"/>
              </a:rPr>
              <a:t>;</a:t>
            </a:r>
            <a:r>
              <a:rPr lang="en-US" altLang="zh-CN" b="1" dirty="0">
                <a:solidFill>
                  <a:srgbClr val="FF0000"/>
                </a:solidFill>
                <a:ea typeface="楷体_GB2312" pitchFamily="49" charset="-122"/>
              </a:rPr>
              <a:t>then</a:t>
            </a:r>
            <a:r>
              <a:rPr lang="zh-CN" altLang="en-US" b="1" dirty="0">
                <a:solidFill>
                  <a:srgbClr val="FF0000"/>
                </a:solidFill>
                <a:ea typeface="楷体_GB2312" pitchFamily="49" charset="-122"/>
              </a:rPr>
              <a:t> </a:t>
            </a:r>
            <a:endParaRPr lang="en-US" altLang="en-US" b="1" dirty="0">
              <a:solidFill>
                <a:srgbClr val="FF0000"/>
              </a:solidFill>
              <a:ea typeface="楷体_GB2312" pitchFamily="49" charset="-122"/>
            </a:endParaRP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en-US" sz="1800" b="1" dirty="0">
                <a:solidFill>
                  <a:schemeClr val="tx2"/>
                </a:solidFill>
                <a:ea typeface="楷体_GB2312" pitchFamily="49" charset="-122"/>
              </a:rPr>
              <a:t>  </a:t>
            </a:r>
            <a:r>
              <a:rPr lang="zh-CN" altLang="en-US" sz="1800" b="1" dirty="0">
                <a:solidFill>
                  <a:schemeClr val="tx2"/>
                </a:solidFill>
                <a:ea typeface="楷体_GB2312" pitchFamily="49" charset="-122"/>
              </a:rPr>
              <a:t>  </a:t>
            </a:r>
            <a:r>
              <a:rPr lang="zh-CN" altLang="en-US" sz="1800" b="1" dirty="0" smtClean="0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en-US" altLang="en-US" sz="1800" b="1" dirty="0" err="1" smtClean="0">
                <a:solidFill>
                  <a:schemeClr val="tx2"/>
                </a:solidFill>
                <a:ea typeface="楷体_GB2312" pitchFamily="49" charset="-122"/>
              </a:rPr>
              <a:t>命令序列</a:t>
            </a:r>
            <a:endParaRPr lang="en-US" altLang="en-US" sz="1800" b="1" dirty="0">
              <a:solidFill>
                <a:schemeClr val="tx2"/>
              </a:solidFill>
              <a:ea typeface="楷体_GB2312" pitchFamily="49" charset="-122"/>
            </a:endParaRP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en-US" sz="1800" b="1" dirty="0">
                <a:solidFill>
                  <a:srgbClr val="FF0000"/>
                </a:solidFill>
                <a:ea typeface="楷体_GB2312" pitchFamily="49" charset="-122"/>
              </a:rPr>
              <a:t>fi</a:t>
            </a:r>
            <a:endParaRPr lang="en-US" altLang="zh-CN" sz="1800" b="1" dirty="0">
              <a:solidFill>
                <a:srgbClr val="FF0000"/>
              </a:solidFill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33232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2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02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AutoShape 3"/>
          <p:cNvSpPr>
            <a:spLocks noChangeArrowheads="1"/>
          </p:cNvSpPr>
          <p:nvPr/>
        </p:nvSpPr>
        <p:spPr bwMode="auto">
          <a:xfrm>
            <a:off x="323528" y="1556792"/>
            <a:ext cx="8007350" cy="2447925"/>
          </a:xfrm>
          <a:prstGeom prst="roundRect">
            <a:avLst>
              <a:gd name="adj" fmla="val 7653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#!/bin/bash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rgbClr val="FF0000"/>
                </a:solidFill>
              </a:rPr>
              <a:t>adder() {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    echo `expr $1 + $2`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rgbClr val="FF0000"/>
                </a:solidFill>
              </a:rPr>
              <a:t>}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adder 12 34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adder 56 789</a:t>
            </a:r>
          </a:p>
        </p:txBody>
      </p:sp>
      <p:sp>
        <p:nvSpPr>
          <p:cNvPr id="5" name="AutoShape 8"/>
          <p:cNvSpPr>
            <a:spLocks noChangeArrowheads="1"/>
          </p:cNvSpPr>
          <p:nvPr/>
        </p:nvSpPr>
        <p:spPr bwMode="auto">
          <a:xfrm>
            <a:off x="323528" y="4574214"/>
            <a:ext cx="8007350" cy="1331912"/>
          </a:xfrm>
          <a:prstGeom prst="roundRect">
            <a:avLst>
              <a:gd name="adj" fmla="val 15255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 dirty="0"/>
              <a:t>[</a:t>
            </a:r>
            <a:r>
              <a:rPr lang="en-US" altLang="zh-CN" sz="1800" b="1" dirty="0" err="1"/>
              <a:t>root@localhost</a:t>
            </a:r>
            <a:r>
              <a:rPr lang="en-US" altLang="zh-CN" sz="1800" b="1" dirty="0"/>
              <a:t> ~]# </a:t>
            </a:r>
            <a:r>
              <a:rPr lang="en-US" altLang="zh-CN" sz="1800" b="1" dirty="0" smtClean="0"/>
              <a:t>bash </a:t>
            </a:r>
            <a:r>
              <a:rPr lang="en-US" altLang="zh-CN" sz="1800" b="1" dirty="0"/>
              <a:t>adderfun.sh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 dirty="0"/>
              <a:t>46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 dirty="0"/>
              <a:t>845 </a:t>
            </a:r>
          </a:p>
        </p:txBody>
      </p:sp>
    </p:spTree>
    <p:extLst>
      <p:ext uri="{BB962C8B-B14F-4D97-AF65-F5344CB8AC3E}">
        <p14:creationId xmlns:p14="http://schemas.microsoft.com/office/powerpoint/2010/main" val="2643802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函数的返回值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356419" y="1124744"/>
            <a:ext cx="8229600" cy="288032"/>
          </a:xfrm>
        </p:spPr>
        <p:txBody>
          <a:bodyPr>
            <a:noAutofit/>
          </a:bodyPr>
          <a:lstStyle/>
          <a:p>
            <a:r>
              <a:rPr lang="zh-CN" altLang="en-US" dirty="0"/>
              <a:t>函数返回值在调用该函数后通过 </a:t>
            </a:r>
            <a:r>
              <a:rPr lang="en-US" altLang="zh-CN" dirty="0"/>
              <a:t>$? </a:t>
            </a:r>
            <a:r>
              <a:rPr lang="zh-CN" altLang="en-US" dirty="0"/>
              <a:t>来获得</a:t>
            </a: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467544" y="1844824"/>
            <a:ext cx="8007350" cy="4653136"/>
          </a:xfrm>
          <a:prstGeom prst="roundRect">
            <a:avLst>
              <a:gd name="adj" fmla="val 7653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</a:pPr>
            <a:r>
              <a:rPr lang="en-US" altLang="zh-CN" b="1" dirty="0">
                <a:solidFill>
                  <a:srgbClr val="0000FF"/>
                </a:solidFill>
              </a:rPr>
              <a:t>#!/bin/bash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</a:pPr>
            <a:r>
              <a:rPr lang="en-US" altLang="zh-CN" b="1" dirty="0" err="1">
                <a:solidFill>
                  <a:srgbClr val="0000FF"/>
                </a:solidFill>
              </a:rPr>
              <a:t>funWithReturn</a:t>
            </a:r>
            <a:r>
              <a:rPr lang="en-US" altLang="zh-CN" b="1" dirty="0" smtClean="0">
                <a:solidFill>
                  <a:srgbClr val="0000FF"/>
                </a:solidFill>
              </a:rPr>
              <a:t>() {</a:t>
            </a:r>
            <a:endParaRPr lang="en-US" altLang="zh-CN" b="1" dirty="0">
              <a:solidFill>
                <a:srgbClr val="0000FF"/>
              </a:solidFill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</a:pPr>
            <a:r>
              <a:rPr lang="en-US" altLang="zh-CN" b="1" dirty="0">
                <a:solidFill>
                  <a:srgbClr val="0000FF"/>
                </a:solidFill>
              </a:rPr>
              <a:t>    echo "</a:t>
            </a:r>
            <a:r>
              <a:rPr lang="zh-CN" altLang="en-US" b="1" dirty="0">
                <a:solidFill>
                  <a:srgbClr val="0000FF"/>
                </a:solidFill>
              </a:rPr>
              <a:t>这个函数会对输入的两个数字进行相加运算</a:t>
            </a:r>
            <a:r>
              <a:rPr lang="en-US" altLang="zh-CN" b="1" dirty="0">
                <a:solidFill>
                  <a:srgbClr val="0000FF"/>
                </a:solidFill>
              </a:rPr>
              <a:t>..."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</a:pPr>
            <a:r>
              <a:rPr lang="en-US" altLang="zh-CN" b="1" dirty="0">
                <a:solidFill>
                  <a:srgbClr val="0000FF"/>
                </a:solidFill>
              </a:rPr>
              <a:t>    echo "</a:t>
            </a:r>
            <a:r>
              <a:rPr lang="zh-CN" altLang="en-US" b="1" dirty="0">
                <a:solidFill>
                  <a:srgbClr val="0000FF"/>
                </a:solidFill>
              </a:rPr>
              <a:t>输入第一个数字</a:t>
            </a:r>
            <a:r>
              <a:rPr lang="en-US" altLang="zh-CN" b="1" dirty="0">
                <a:solidFill>
                  <a:srgbClr val="0000FF"/>
                </a:solidFill>
              </a:rPr>
              <a:t>: "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</a:pPr>
            <a:r>
              <a:rPr lang="en-US" altLang="zh-CN" b="1" dirty="0">
                <a:solidFill>
                  <a:srgbClr val="0000FF"/>
                </a:solidFill>
              </a:rPr>
              <a:t>    read </a:t>
            </a:r>
            <a:r>
              <a:rPr lang="en-US" altLang="zh-CN" b="1" dirty="0" err="1">
                <a:solidFill>
                  <a:srgbClr val="0000FF"/>
                </a:solidFill>
              </a:rPr>
              <a:t>aNum</a:t>
            </a:r>
            <a:endParaRPr lang="en-US" altLang="zh-CN" b="1" dirty="0">
              <a:solidFill>
                <a:srgbClr val="0000FF"/>
              </a:solidFill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</a:pPr>
            <a:r>
              <a:rPr lang="en-US" altLang="zh-CN" b="1" dirty="0">
                <a:solidFill>
                  <a:srgbClr val="0000FF"/>
                </a:solidFill>
              </a:rPr>
              <a:t>    echo "</a:t>
            </a:r>
            <a:r>
              <a:rPr lang="zh-CN" altLang="en-US" b="1" dirty="0">
                <a:solidFill>
                  <a:srgbClr val="0000FF"/>
                </a:solidFill>
              </a:rPr>
              <a:t>输入第二个数字</a:t>
            </a:r>
            <a:r>
              <a:rPr lang="en-US" altLang="zh-CN" b="1" dirty="0">
                <a:solidFill>
                  <a:srgbClr val="0000FF"/>
                </a:solidFill>
              </a:rPr>
              <a:t>: "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</a:pPr>
            <a:r>
              <a:rPr lang="en-US" altLang="zh-CN" b="1" dirty="0">
                <a:solidFill>
                  <a:srgbClr val="0000FF"/>
                </a:solidFill>
              </a:rPr>
              <a:t>    read </a:t>
            </a:r>
            <a:r>
              <a:rPr lang="en-US" altLang="zh-CN" b="1" dirty="0" err="1">
                <a:solidFill>
                  <a:srgbClr val="0000FF"/>
                </a:solidFill>
              </a:rPr>
              <a:t>anotherNum</a:t>
            </a:r>
            <a:endParaRPr lang="en-US" altLang="zh-CN" b="1" dirty="0">
              <a:solidFill>
                <a:srgbClr val="0000FF"/>
              </a:solidFill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</a:pPr>
            <a:r>
              <a:rPr lang="en-US" altLang="zh-CN" b="1" dirty="0">
                <a:solidFill>
                  <a:srgbClr val="0000FF"/>
                </a:solidFill>
              </a:rPr>
              <a:t>    echo "</a:t>
            </a:r>
            <a:r>
              <a:rPr lang="zh-CN" altLang="en-US" b="1" dirty="0">
                <a:solidFill>
                  <a:srgbClr val="0000FF"/>
                </a:solidFill>
              </a:rPr>
              <a:t>两个数字分别为 </a:t>
            </a:r>
            <a:r>
              <a:rPr lang="en-US" altLang="zh-CN" b="1" dirty="0">
                <a:solidFill>
                  <a:srgbClr val="0000FF"/>
                </a:solidFill>
              </a:rPr>
              <a:t>$</a:t>
            </a:r>
            <a:r>
              <a:rPr lang="en-US" altLang="zh-CN" b="1" dirty="0" err="1">
                <a:solidFill>
                  <a:srgbClr val="0000FF"/>
                </a:solidFill>
              </a:rPr>
              <a:t>aNum</a:t>
            </a:r>
            <a:r>
              <a:rPr lang="en-US" altLang="zh-CN" b="1" dirty="0">
                <a:solidFill>
                  <a:srgbClr val="0000FF"/>
                </a:solidFill>
              </a:rPr>
              <a:t> </a:t>
            </a:r>
            <a:r>
              <a:rPr lang="zh-CN" altLang="en-US" b="1" dirty="0">
                <a:solidFill>
                  <a:srgbClr val="0000FF"/>
                </a:solidFill>
              </a:rPr>
              <a:t>和 </a:t>
            </a:r>
            <a:r>
              <a:rPr lang="en-US" altLang="zh-CN" b="1" dirty="0">
                <a:solidFill>
                  <a:srgbClr val="0000FF"/>
                </a:solidFill>
              </a:rPr>
              <a:t>$</a:t>
            </a:r>
            <a:r>
              <a:rPr lang="en-US" altLang="zh-CN" b="1" dirty="0" err="1">
                <a:solidFill>
                  <a:srgbClr val="0000FF"/>
                </a:solidFill>
              </a:rPr>
              <a:t>anotherNum</a:t>
            </a:r>
            <a:r>
              <a:rPr lang="en-US" altLang="zh-CN" b="1" dirty="0">
                <a:solidFill>
                  <a:srgbClr val="0000FF"/>
                </a:solidFill>
              </a:rPr>
              <a:t> !"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</a:pPr>
            <a:r>
              <a:rPr lang="en-US" altLang="zh-CN" b="1" dirty="0">
                <a:solidFill>
                  <a:srgbClr val="0000FF"/>
                </a:solidFill>
              </a:rPr>
              <a:t>    return $(($</a:t>
            </a:r>
            <a:r>
              <a:rPr lang="en-US" altLang="zh-CN" b="1" dirty="0" err="1">
                <a:solidFill>
                  <a:srgbClr val="0000FF"/>
                </a:solidFill>
              </a:rPr>
              <a:t>aNum</a:t>
            </a:r>
            <a:r>
              <a:rPr lang="en-US" altLang="zh-CN" b="1" dirty="0">
                <a:solidFill>
                  <a:srgbClr val="0000FF"/>
                </a:solidFill>
              </a:rPr>
              <a:t>+$</a:t>
            </a:r>
            <a:r>
              <a:rPr lang="en-US" altLang="zh-CN" b="1" dirty="0" err="1">
                <a:solidFill>
                  <a:srgbClr val="0000FF"/>
                </a:solidFill>
              </a:rPr>
              <a:t>anotherNum</a:t>
            </a:r>
            <a:r>
              <a:rPr lang="en-US" altLang="zh-CN" b="1" dirty="0">
                <a:solidFill>
                  <a:srgbClr val="0000FF"/>
                </a:solidFill>
              </a:rPr>
              <a:t>))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</a:pPr>
            <a:r>
              <a:rPr lang="en-US" altLang="zh-CN" b="1" dirty="0">
                <a:solidFill>
                  <a:srgbClr val="0000FF"/>
                </a:solidFill>
              </a:rPr>
              <a:t>}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</a:pPr>
            <a:r>
              <a:rPr lang="en-US" altLang="zh-CN" b="1" dirty="0" err="1">
                <a:solidFill>
                  <a:srgbClr val="0000FF"/>
                </a:solidFill>
              </a:rPr>
              <a:t>funWithReturn</a:t>
            </a:r>
            <a:endParaRPr lang="en-US" altLang="zh-CN" b="1" dirty="0">
              <a:solidFill>
                <a:srgbClr val="0000FF"/>
              </a:solidFill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</a:pPr>
            <a:r>
              <a:rPr lang="en-US" altLang="zh-CN" b="1" dirty="0">
                <a:solidFill>
                  <a:srgbClr val="0000FF"/>
                </a:solidFill>
              </a:rPr>
              <a:t>echo "</a:t>
            </a:r>
            <a:r>
              <a:rPr lang="zh-CN" altLang="en-US" b="1" dirty="0">
                <a:solidFill>
                  <a:srgbClr val="0000FF"/>
                </a:solidFill>
              </a:rPr>
              <a:t>输入的两个数字之和为 </a:t>
            </a:r>
            <a:r>
              <a:rPr lang="en-US" altLang="zh-CN" b="1" dirty="0">
                <a:solidFill>
                  <a:srgbClr val="0000FF"/>
                </a:solidFill>
              </a:rPr>
              <a:t>$? !"</a:t>
            </a:r>
          </a:p>
        </p:txBody>
      </p:sp>
    </p:spTree>
    <p:extLst>
      <p:ext uri="{BB962C8B-B14F-4D97-AF65-F5344CB8AC3E}">
        <p14:creationId xmlns:p14="http://schemas.microsoft.com/office/powerpoint/2010/main" val="4118906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8141"/>
            <a:ext cx="7427168" cy="1048621"/>
          </a:xfrm>
        </p:spPr>
        <p:txBody>
          <a:bodyPr wrap="square" lIns="90000" tIns="46800" rIns="90000" bIns="46800">
            <a:spAutoFit/>
          </a:bodyPr>
          <a:lstStyle/>
          <a:p>
            <a:pPr marL="166688" indent="-163513" algn="l">
              <a:spcAft>
                <a:spcPts val="600"/>
              </a:spcAft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/>
            </a:pPr>
            <a:r>
              <a:rPr lang="zh-CN" altLang="en-US" sz="3000" b="1" kern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                作业</a:t>
            </a:r>
            <a:r>
              <a:rPr lang="en-US" altLang="zh-CN" sz="3000" b="1" kern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-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需求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描述</a:t>
            </a:r>
            <a:br>
              <a:rPr lang="zh-CN" altLang="en-US" sz="3200" dirty="0">
                <a:latin typeface="微软雅黑" pitchFamily="34" charset="-122"/>
                <a:ea typeface="微软雅黑" pitchFamily="34" charset="-122"/>
              </a:rPr>
            </a:br>
            <a:endParaRPr lang="en-US" altLang="en-US" sz="3000" b="1" kern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46083" name="Rectangle 5"/>
          <p:cNvSpPr>
            <a:spLocks noGrp="1" noChangeArrowheads="1"/>
          </p:cNvSpPr>
          <p:nvPr>
            <p:ph idx="1"/>
          </p:nvPr>
        </p:nvSpPr>
        <p:spPr>
          <a:xfrm>
            <a:off x="374848" y="908720"/>
            <a:ext cx="8229600" cy="5957838"/>
          </a:xfrm>
        </p:spPr>
        <p:txBody>
          <a:bodyPr>
            <a:normAutofit fontScale="85000" lnSpcReduction="10000"/>
          </a:bodyPr>
          <a:lstStyle/>
          <a:p>
            <a:pPr marL="342900" lvl="2" indent="-342900">
              <a:spcAft>
                <a:spcPct val="15000"/>
              </a:spcAft>
              <a:defRPr/>
            </a:pPr>
            <a:r>
              <a:rPr lang="zh-CN" altLang="en-US" sz="3300" dirty="0" smtClean="0"/>
              <a:t>编写</a:t>
            </a:r>
            <a:r>
              <a:rPr lang="zh-CN" altLang="en-US" sz="3300" dirty="0"/>
              <a:t>脚本程序用于监测系统服务</a:t>
            </a:r>
            <a:r>
              <a:rPr lang="en-US" altLang="zh-CN" sz="3300" dirty="0" err="1"/>
              <a:t>httpd</a:t>
            </a:r>
            <a:r>
              <a:rPr lang="zh-CN" altLang="en-US" sz="3300" dirty="0"/>
              <a:t>的运行状态</a:t>
            </a:r>
          </a:p>
          <a:p>
            <a:pPr lvl="2" eaLnBrk="1" hangingPunct="1">
              <a:buFont typeface="Wingdings" panose="05000000000000000000" pitchFamily="2" charset="2"/>
              <a:buChar char="Ø"/>
              <a:defRPr/>
            </a:pPr>
            <a:r>
              <a:rPr lang="zh-CN" altLang="en-US" sz="3300" dirty="0" smtClean="0">
                <a:latin typeface="+mn-ea"/>
              </a:rPr>
              <a:t> </a:t>
            </a:r>
            <a:r>
              <a:rPr lang="zh-CN" altLang="en-US" dirty="0" smtClean="0">
                <a:latin typeface="+mn-ea"/>
              </a:rPr>
              <a:t>当服务状态失常时在“</a:t>
            </a:r>
            <a:r>
              <a:rPr lang="en-US" altLang="zh-CN" dirty="0" smtClean="0">
                <a:latin typeface="+mn-ea"/>
              </a:rPr>
              <a:t>/</a:t>
            </a:r>
            <a:r>
              <a:rPr lang="en-US" altLang="zh-CN" dirty="0" err="1" smtClean="0">
                <a:latin typeface="+mn-ea"/>
              </a:rPr>
              <a:t>var</a:t>
            </a:r>
            <a:r>
              <a:rPr lang="en-US" altLang="zh-CN" dirty="0" smtClean="0">
                <a:latin typeface="+mn-ea"/>
              </a:rPr>
              <a:t>/log/htmon.log”</a:t>
            </a:r>
            <a:r>
              <a:rPr lang="zh-CN" altLang="en-US" dirty="0" smtClean="0">
                <a:latin typeface="+mn-ea"/>
              </a:rPr>
              <a:t>文件中记入日志</a:t>
            </a:r>
          </a:p>
          <a:p>
            <a:pPr lvl="2" eaLnBrk="1" hangingPunct="1">
              <a:buFont typeface="Wingdings" panose="05000000000000000000" pitchFamily="2" charset="2"/>
              <a:buChar char="Ø"/>
              <a:defRPr/>
            </a:pPr>
            <a:r>
              <a:rPr lang="zh-CN" altLang="en-US" dirty="0" smtClean="0">
                <a:latin typeface="+mn-ea"/>
              </a:rPr>
              <a:t> 自动将状态失常的</a:t>
            </a:r>
            <a:r>
              <a:rPr lang="en-US" altLang="zh-CN" dirty="0" err="1" smtClean="0">
                <a:latin typeface="+mn-ea"/>
              </a:rPr>
              <a:t>httpd</a:t>
            </a:r>
            <a:r>
              <a:rPr lang="zh-CN" altLang="en-US" dirty="0" smtClean="0">
                <a:latin typeface="+mn-ea"/>
              </a:rPr>
              <a:t>服务重新启动</a:t>
            </a:r>
          </a:p>
          <a:p>
            <a:pPr lvl="2" eaLnBrk="1" hangingPunct="1">
              <a:buFont typeface="Wingdings" panose="05000000000000000000" pitchFamily="2" charset="2"/>
              <a:buChar char="Ø"/>
              <a:defRPr/>
            </a:pPr>
            <a:r>
              <a:rPr lang="zh-CN" altLang="en-US" dirty="0" smtClean="0">
                <a:latin typeface="+mn-ea"/>
              </a:rPr>
              <a:t> 若重启</a:t>
            </a:r>
            <a:r>
              <a:rPr lang="en-US" altLang="zh-CN" dirty="0" err="1" smtClean="0">
                <a:latin typeface="+mn-ea"/>
              </a:rPr>
              <a:t>httpd</a:t>
            </a:r>
            <a:r>
              <a:rPr lang="zh-CN" altLang="en-US" dirty="0" smtClean="0">
                <a:latin typeface="+mn-ea"/>
              </a:rPr>
              <a:t>服务失败，则尝试重新启动服务器主机</a:t>
            </a:r>
          </a:p>
          <a:p>
            <a:pPr lvl="2" eaLnBrk="1" hangingPunct="1">
              <a:buFont typeface="Wingdings" panose="05000000000000000000" pitchFamily="2" charset="2"/>
              <a:buChar char="Ø"/>
              <a:defRPr/>
            </a:pPr>
            <a:r>
              <a:rPr lang="zh-CN" altLang="en-US" dirty="0" smtClean="0">
                <a:latin typeface="+mn-ea"/>
              </a:rPr>
              <a:t> 周一至周五期间每隔</a:t>
            </a:r>
            <a:r>
              <a:rPr lang="en-US" altLang="zh-CN" dirty="0" smtClean="0">
                <a:latin typeface="+mn-ea"/>
              </a:rPr>
              <a:t>15</a:t>
            </a:r>
            <a:r>
              <a:rPr lang="zh-CN" altLang="en-US" dirty="0" smtClean="0">
                <a:latin typeface="+mn-ea"/>
              </a:rPr>
              <a:t>分钟执行一次监测任务</a:t>
            </a:r>
          </a:p>
          <a:p>
            <a:pPr marL="342900" lvl="2" indent="-342900">
              <a:spcAft>
                <a:spcPct val="15000"/>
              </a:spcAft>
              <a:defRPr/>
            </a:pPr>
            <a:r>
              <a:rPr lang="zh-CN" altLang="en-US" sz="3300" dirty="0"/>
              <a:t>编写脚本程序用于批量添加用户</a:t>
            </a:r>
          </a:p>
          <a:p>
            <a:pPr lvl="2" eaLnBrk="1" hangingPunct="1">
              <a:buFont typeface="Wingdings" panose="05000000000000000000" pitchFamily="2" charset="2"/>
              <a:buChar char="Ø"/>
              <a:defRPr/>
            </a:pPr>
            <a:r>
              <a:rPr lang="zh-CN" altLang="en-US" dirty="0" smtClean="0">
                <a:latin typeface="+mn-ea"/>
              </a:rPr>
              <a:t>提供交互，能根据提示指定添加用户的数量（少于</a:t>
            </a:r>
            <a:r>
              <a:rPr lang="en-US" altLang="zh-CN" dirty="0" smtClean="0">
                <a:latin typeface="+mn-ea"/>
              </a:rPr>
              <a:t>100</a:t>
            </a:r>
            <a:r>
              <a:rPr lang="zh-CN" altLang="en-US" dirty="0" smtClean="0">
                <a:latin typeface="+mn-ea"/>
              </a:rPr>
              <a:t>）、用户名前缀，并能设置帐号的失效时间、初始密码</a:t>
            </a:r>
          </a:p>
          <a:p>
            <a:pPr lvl="2" eaLnBrk="1" hangingPunct="1">
              <a:buFont typeface="Wingdings" panose="05000000000000000000" pitchFamily="2" charset="2"/>
              <a:buChar char="Ø"/>
              <a:defRPr/>
            </a:pPr>
            <a:r>
              <a:rPr lang="zh-CN" altLang="en-US" dirty="0" smtClean="0">
                <a:latin typeface="+mn-ea"/>
              </a:rPr>
              <a:t>用户名编号统一使用</a:t>
            </a:r>
            <a:r>
              <a:rPr lang="en-US" altLang="zh-CN" dirty="0" smtClean="0">
                <a:latin typeface="+mn-ea"/>
              </a:rPr>
              <a:t>2</a:t>
            </a:r>
            <a:r>
              <a:rPr lang="zh-CN" altLang="en-US" dirty="0" smtClean="0">
                <a:latin typeface="+mn-ea"/>
              </a:rPr>
              <a:t>位数，如使用“</a:t>
            </a:r>
            <a:r>
              <a:rPr lang="en-US" altLang="zh-CN" dirty="0" smtClean="0">
                <a:latin typeface="+mn-ea"/>
              </a:rPr>
              <a:t>01”</a:t>
            </a:r>
            <a:r>
              <a:rPr lang="zh-CN" altLang="en-US" dirty="0" smtClean="0">
                <a:latin typeface="+mn-ea"/>
              </a:rPr>
              <a:t>、“</a:t>
            </a:r>
            <a:r>
              <a:rPr lang="en-US" altLang="zh-CN" dirty="0" smtClean="0">
                <a:latin typeface="+mn-ea"/>
              </a:rPr>
              <a:t>02”</a:t>
            </a:r>
            <a:r>
              <a:rPr lang="zh-CN" altLang="en-US" dirty="0" smtClean="0">
                <a:latin typeface="+mn-ea"/>
              </a:rPr>
              <a:t>的形式</a:t>
            </a:r>
          </a:p>
          <a:p>
            <a:pPr marL="342900" lvl="2" indent="-342900">
              <a:spcAft>
                <a:spcPct val="15000"/>
              </a:spcAft>
              <a:defRPr/>
            </a:pPr>
            <a:r>
              <a:rPr lang="zh-CN" altLang="en-US" sz="3300" dirty="0"/>
              <a:t>编写脚本批量删除用户</a:t>
            </a:r>
          </a:p>
          <a:p>
            <a:pPr lvl="2">
              <a:buFont typeface="Wingdings" panose="05000000000000000000" pitchFamily="2" charset="2"/>
              <a:buChar char="Ø"/>
              <a:defRPr/>
            </a:pPr>
            <a:r>
              <a:rPr lang="zh-CN" altLang="en-US" sz="3300" dirty="0" smtClean="0">
                <a:latin typeface="+mn-ea"/>
              </a:rPr>
              <a:t> </a:t>
            </a:r>
            <a:r>
              <a:rPr lang="zh-CN" altLang="en-US" sz="2500" dirty="0" smtClean="0">
                <a:latin typeface="+mn-ea"/>
              </a:rPr>
              <a:t>通过</a:t>
            </a:r>
            <a:r>
              <a:rPr lang="zh-CN" altLang="en-US" sz="2500" dirty="0">
                <a:latin typeface="+mn-ea"/>
              </a:rPr>
              <a:t>交互</a:t>
            </a:r>
            <a:r>
              <a:rPr lang="zh-CN" altLang="en-US" sz="2500" dirty="0" smtClean="0">
                <a:latin typeface="+mn-ea"/>
              </a:rPr>
              <a:t>参数</a:t>
            </a:r>
            <a:r>
              <a:rPr lang="zh-CN" altLang="en-US" sz="2500" dirty="0">
                <a:latin typeface="+mn-ea"/>
              </a:rPr>
              <a:t>指定要删除用户的名称前缀</a:t>
            </a:r>
          </a:p>
          <a:p>
            <a:pPr lvl="2">
              <a:buFont typeface="Wingdings" panose="05000000000000000000" pitchFamily="2" charset="2"/>
              <a:buChar char="Ø"/>
              <a:defRPr/>
            </a:pPr>
            <a:r>
              <a:rPr lang="zh-CN" altLang="en-US" sz="2500" dirty="0">
                <a:latin typeface="+mn-ea"/>
              </a:rPr>
              <a:t> 删除以该前缀开头的所有用户，但要防止误删除</a:t>
            </a:r>
            <a:r>
              <a:rPr lang="en-US" altLang="zh-CN" sz="2500" dirty="0">
                <a:latin typeface="+mn-ea"/>
              </a:rPr>
              <a:t>root</a:t>
            </a:r>
            <a:r>
              <a:rPr lang="zh-CN" altLang="en-US" sz="2500" dirty="0">
                <a:latin typeface="+mn-ea"/>
              </a:rPr>
              <a:t>用户</a:t>
            </a:r>
          </a:p>
        </p:txBody>
      </p:sp>
    </p:spTree>
    <p:extLst>
      <p:ext uri="{BB962C8B-B14F-4D97-AF65-F5344CB8AC3E}">
        <p14:creationId xmlns:p14="http://schemas.microsoft.com/office/powerpoint/2010/main" val="1311307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4361"/>
            <a:ext cx="7139136" cy="556179"/>
          </a:xfrm>
        </p:spPr>
        <p:txBody>
          <a:bodyPr wrap="square" lIns="90000" tIns="46800" rIns="90000" bIns="46800">
            <a:spAutoFit/>
          </a:bodyPr>
          <a:lstStyle/>
          <a:p>
            <a:pPr marL="166688" indent="-163513" eaLnBrk="1" hangingPunct="1">
              <a:spcAft>
                <a:spcPts val="600"/>
              </a:spcAft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/>
            </a:pPr>
            <a:r>
              <a:rPr lang="zh-CN" altLang="en-US" sz="3000" b="1" kern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实现思路</a:t>
            </a:r>
            <a:endParaRPr lang="en-US" altLang="en-US" sz="3000" b="1" kern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47107" name="Rectangle 5"/>
          <p:cNvSpPr>
            <a:spLocks noGrp="1" noChangeArrowheads="1"/>
          </p:cNvSpPr>
          <p:nvPr>
            <p:ph idx="1"/>
          </p:nvPr>
        </p:nvSpPr>
        <p:spPr>
          <a:xfrm>
            <a:off x="485775" y="1189038"/>
            <a:ext cx="8229600" cy="5120282"/>
          </a:xfrm>
        </p:spPr>
        <p:txBody>
          <a:bodyPr>
            <a:normAutofit/>
          </a:bodyPr>
          <a:lstStyle/>
          <a:p>
            <a:pPr marL="342900" lvl="2" indent="-342900">
              <a:spcAft>
                <a:spcPct val="15000"/>
              </a:spcAft>
              <a:defRPr/>
            </a:pPr>
            <a:r>
              <a:rPr lang="zh-CN" altLang="en-US" sz="2800" dirty="0" smtClean="0"/>
              <a:t>编写</a:t>
            </a:r>
            <a:r>
              <a:rPr lang="en-US" altLang="zh-CN" sz="2800" dirty="0"/>
              <a:t>htmon.sh</a:t>
            </a:r>
            <a:r>
              <a:rPr lang="zh-CN" altLang="en-US" sz="2800" dirty="0"/>
              <a:t>脚本文件用于监测</a:t>
            </a:r>
            <a:r>
              <a:rPr lang="en-US" altLang="zh-CN" sz="2800" dirty="0" err="1"/>
              <a:t>httpd</a:t>
            </a:r>
            <a:r>
              <a:rPr lang="zh-CN" altLang="en-US" sz="2800" dirty="0"/>
              <a:t>服务状态</a:t>
            </a:r>
          </a:p>
          <a:p>
            <a:pPr lvl="2" eaLnBrk="1" hangingPunct="1">
              <a:buFont typeface="Wingdings" panose="05000000000000000000" pitchFamily="2" charset="2"/>
              <a:buChar char="Ø"/>
              <a:defRPr/>
            </a:pP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 通过“</a:t>
            </a:r>
            <a:r>
              <a:rPr lang="en-US" altLang="zh-CN" sz="1800" dirty="0" err="1" smtClean="0">
                <a:latin typeface="微软雅黑" pitchFamily="34" charset="-122"/>
                <a:ea typeface="微软雅黑" pitchFamily="34" charset="-122"/>
              </a:rPr>
              <a:t>nmap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”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命令的返回值判断服务状态</a:t>
            </a:r>
          </a:p>
          <a:p>
            <a:pPr lvl="2" eaLnBrk="1" hangingPunct="1">
              <a:buFont typeface="Wingdings" panose="05000000000000000000" pitchFamily="2" charset="2"/>
              <a:buChar char="Ø"/>
              <a:defRPr/>
            </a:pP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 使用重定向符号“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&gt;&gt;”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追加记录日志</a:t>
            </a:r>
          </a:p>
          <a:p>
            <a:pPr lvl="2" eaLnBrk="1" hangingPunct="1">
              <a:buFont typeface="Wingdings" panose="05000000000000000000" pitchFamily="2" charset="2"/>
              <a:buChar char="Ø"/>
              <a:defRPr/>
            </a:pP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 结合</a:t>
            </a:r>
            <a:r>
              <a:rPr lang="en-US" altLang="zh-CN" sz="1800" dirty="0" err="1" smtClean="0">
                <a:latin typeface="微软雅黑" pitchFamily="34" charset="-122"/>
                <a:ea typeface="微软雅黑" pitchFamily="34" charset="-122"/>
              </a:rPr>
              <a:t>crond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计划任务定期执行</a:t>
            </a:r>
          </a:p>
          <a:p>
            <a:pPr marL="342900" lvl="2" indent="-342900">
              <a:spcAft>
                <a:spcPct val="15000"/>
              </a:spcAft>
              <a:buClr>
                <a:schemeClr val="tx1"/>
              </a:buClr>
              <a:defRPr/>
            </a:pPr>
            <a:r>
              <a:rPr lang="zh-CN" altLang="en-US" sz="2800" dirty="0"/>
              <a:t>编写</a:t>
            </a:r>
            <a:r>
              <a:rPr lang="en-US" altLang="zh-CN" sz="2800" dirty="0"/>
              <a:t>myuadd.sh</a:t>
            </a:r>
            <a:r>
              <a:rPr lang="zh-CN" altLang="en-US" sz="2800" dirty="0"/>
              <a:t>脚本用于批量添加用户帐号</a:t>
            </a:r>
          </a:p>
          <a:p>
            <a:pPr lvl="2">
              <a:buFont typeface="Wingdings" panose="05000000000000000000" pitchFamily="2" charset="2"/>
              <a:buChar char="Ø"/>
              <a:defRPr/>
            </a:pP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read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命令提示用户输入变量值进行交互</a:t>
            </a:r>
          </a:p>
          <a:p>
            <a:pPr lvl="2">
              <a:buFont typeface="Wingdings" panose="05000000000000000000" pitchFamily="2" charset="2"/>
              <a:buChar char="Ø"/>
              <a:defRPr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 使用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while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语句循环执行添加用户的命令操作</a:t>
            </a:r>
          </a:p>
          <a:p>
            <a:pPr lvl="2">
              <a:buFont typeface="Wingdings" panose="05000000000000000000" pitchFamily="2" charset="2"/>
              <a:buChar char="Ø"/>
              <a:defRPr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 使用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if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语句判断用户编号，小于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时自动在前缀后补“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0”</a:t>
            </a:r>
          </a:p>
          <a:p>
            <a:pPr marL="342900" lvl="2" indent="-342900">
              <a:spcAft>
                <a:spcPct val="15000"/>
              </a:spcAft>
              <a:buClr>
                <a:schemeClr val="tx1"/>
              </a:buClr>
              <a:defRPr/>
            </a:pPr>
            <a:r>
              <a:rPr lang="zh-CN" altLang="en-US" sz="2800" dirty="0"/>
              <a:t>编写</a:t>
            </a:r>
            <a:r>
              <a:rPr lang="en-US" altLang="zh-CN" sz="2800" dirty="0"/>
              <a:t>myudel.sh</a:t>
            </a:r>
            <a:r>
              <a:rPr lang="zh-CN" altLang="en-US" sz="2800" dirty="0"/>
              <a:t>脚本用于批量删除用户帐号</a:t>
            </a:r>
          </a:p>
          <a:p>
            <a:pPr lvl="2">
              <a:buFont typeface="Wingdings" panose="05000000000000000000" pitchFamily="2" charset="2"/>
              <a:buChar char="Ø"/>
              <a:defRPr/>
            </a:pPr>
            <a:r>
              <a:rPr lang="zh-CN" altLang="en-US" dirty="0" smtClean="0"/>
              <a:t> 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通过位置参数“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$1”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传递要删除用户的名称前缀</a:t>
            </a:r>
          </a:p>
          <a:p>
            <a:pPr lvl="2">
              <a:buFont typeface="Wingdings" panose="05000000000000000000" pitchFamily="2" charset="2"/>
              <a:buChar char="Ø"/>
              <a:defRPr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 结合“</a:t>
            </a:r>
            <a:r>
              <a:rPr lang="en-US" altLang="zh-CN" sz="1800" dirty="0" err="1">
                <a:latin typeface="微软雅黑" pitchFamily="34" charset="-122"/>
                <a:ea typeface="微软雅黑" pitchFamily="34" charset="-122"/>
              </a:rPr>
              <a:t>grep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 -v root”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排除掉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root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用户</a:t>
            </a:r>
          </a:p>
          <a:p>
            <a:pPr lvl="2">
              <a:buFont typeface="Wingdings" panose="05000000000000000000" pitchFamily="2" charset="2"/>
              <a:buChar char="Ø"/>
              <a:defRPr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 使用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for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循环批量删除符合条件的用户</a:t>
            </a:r>
          </a:p>
        </p:txBody>
      </p:sp>
    </p:spTree>
    <p:extLst>
      <p:ext uri="{BB962C8B-B14F-4D97-AF65-F5344CB8AC3E}">
        <p14:creationId xmlns:p14="http://schemas.microsoft.com/office/powerpoint/2010/main" val="4012766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mtClean="0"/>
              <a:t>if</a:t>
            </a:r>
            <a:r>
              <a:rPr lang="zh-CN" altLang="en-US" smtClean="0"/>
              <a:t>条件</a:t>
            </a:r>
            <a:r>
              <a:rPr lang="zh-CN" altLang="zh-CN" smtClean="0"/>
              <a:t>语句</a:t>
            </a:r>
            <a:r>
              <a:rPr lang="zh-CN" altLang="en-US" smtClean="0"/>
              <a:t> </a:t>
            </a:r>
            <a:r>
              <a:rPr lang="en-US" altLang="zh-CN" smtClean="0"/>
              <a:t>—— </a:t>
            </a:r>
            <a:r>
              <a:rPr lang="zh-CN" altLang="en-US" smtClean="0"/>
              <a:t>单分支</a:t>
            </a:r>
          </a:p>
        </p:txBody>
      </p:sp>
      <p:sp>
        <p:nvSpPr>
          <p:cNvPr id="17412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2"/>
                </a:solidFill>
              </a:rPr>
              <a:t>应用示例：</a:t>
            </a:r>
          </a:p>
          <a:p>
            <a:pPr lvl="1"/>
            <a:r>
              <a:rPr lang="zh-CN" altLang="en-US" dirty="0" smtClean="0"/>
              <a:t>如果</a:t>
            </a:r>
            <a:r>
              <a:rPr lang="en-US" altLang="zh-CN" dirty="0" smtClean="0"/>
              <a:t>/boot</a:t>
            </a:r>
            <a:r>
              <a:rPr lang="zh-CN" altLang="en-US" dirty="0" smtClean="0"/>
              <a:t>分区的空间使用超过</a:t>
            </a:r>
            <a:r>
              <a:rPr lang="en-US" altLang="zh-CN" dirty="0" smtClean="0"/>
              <a:t>80%</a:t>
            </a:r>
            <a:r>
              <a:rPr lang="zh-CN" altLang="en-US" dirty="0" smtClean="0"/>
              <a:t>，输出报警信息</a:t>
            </a:r>
          </a:p>
        </p:txBody>
      </p:sp>
      <p:sp>
        <p:nvSpPr>
          <p:cNvPr id="504835" name="AutoShape 3"/>
          <p:cNvSpPr>
            <a:spLocks noChangeArrowheads="1"/>
          </p:cNvSpPr>
          <p:nvPr/>
        </p:nvSpPr>
        <p:spPr bwMode="auto">
          <a:xfrm>
            <a:off x="574675" y="2673325"/>
            <a:ext cx="8007350" cy="2555875"/>
          </a:xfrm>
          <a:prstGeom prst="roundRect">
            <a:avLst>
              <a:gd name="adj" fmla="val 6894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 dirty="0">
                <a:solidFill>
                  <a:srgbClr val="0000FF"/>
                </a:solidFill>
              </a:rPr>
              <a:t>#!/bin/bash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 dirty="0">
                <a:solidFill>
                  <a:srgbClr val="0000FF"/>
                </a:solidFill>
              </a:rPr>
              <a:t>RATE=`</a:t>
            </a:r>
            <a:r>
              <a:rPr lang="en-US" altLang="zh-CN" sz="1800" b="1" dirty="0" err="1">
                <a:solidFill>
                  <a:srgbClr val="0000FF"/>
                </a:solidFill>
              </a:rPr>
              <a:t>df</a:t>
            </a:r>
            <a:r>
              <a:rPr lang="en-US" altLang="zh-CN" sz="1800" b="1" dirty="0">
                <a:solidFill>
                  <a:srgbClr val="0000FF"/>
                </a:solidFill>
              </a:rPr>
              <a:t> -</a:t>
            </a:r>
            <a:r>
              <a:rPr lang="en-US" altLang="zh-CN" sz="1800" b="1" dirty="0" err="1">
                <a:solidFill>
                  <a:srgbClr val="0000FF"/>
                </a:solidFill>
              </a:rPr>
              <a:t>hT</a:t>
            </a:r>
            <a:r>
              <a:rPr lang="en-US" altLang="zh-CN" sz="1800" b="1" dirty="0">
                <a:solidFill>
                  <a:srgbClr val="0000FF"/>
                </a:solidFill>
              </a:rPr>
              <a:t> | </a:t>
            </a:r>
            <a:r>
              <a:rPr lang="en-US" altLang="zh-CN" sz="1800" b="1" dirty="0" err="1">
                <a:solidFill>
                  <a:srgbClr val="0000FF"/>
                </a:solidFill>
              </a:rPr>
              <a:t>grep</a:t>
            </a:r>
            <a:r>
              <a:rPr lang="en-US" altLang="zh-CN" sz="1800" b="1" dirty="0">
                <a:solidFill>
                  <a:srgbClr val="0000FF"/>
                </a:solidFill>
              </a:rPr>
              <a:t> "/boot" | </a:t>
            </a:r>
            <a:r>
              <a:rPr lang="en-US" altLang="zh-CN" sz="1800" b="1" dirty="0" err="1">
                <a:solidFill>
                  <a:srgbClr val="0000FF"/>
                </a:solidFill>
              </a:rPr>
              <a:t>awk</a:t>
            </a:r>
            <a:r>
              <a:rPr lang="en-US" altLang="zh-CN" sz="1800" b="1" dirty="0">
                <a:solidFill>
                  <a:srgbClr val="0000FF"/>
                </a:solidFill>
              </a:rPr>
              <a:t> '{print $6}' | cut -d "%" -f1 `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 dirty="0">
                <a:solidFill>
                  <a:srgbClr val="FF0000"/>
                </a:solidFill>
              </a:rPr>
              <a:t>if </a:t>
            </a:r>
            <a:r>
              <a:rPr lang="en-US" altLang="zh-CN" sz="1800" b="1" dirty="0">
                <a:solidFill>
                  <a:srgbClr val="0000FF"/>
                </a:solidFill>
              </a:rPr>
              <a:t> [  $RATE  -</a:t>
            </a:r>
            <a:r>
              <a:rPr lang="en-US" altLang="zh-CN" sz="1800" b="1" dirty="0" err="1">
                <a:solidFill>
                  <a:srgbClr val="0000FF"/>
                </a:solidFill>
              </a:rPr>
              <a:t>gt</a:t>
            </a:r>
            <a:r>
              <a:rPr lang="en-US" altLang="zh-CN" sz="1800" b="1" dirty="0">
                <a:solidFill>
                  <a:srgbClr val="0000FF"/>
                </a:solidFill>
              </a:rPr>
              <a:t>  80  ]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 dirty="0">
                <a:solidFill>
                  <a:srgbClr val="FF0000"/>
                </a:solidFill>
              </a:rPr>
              <a:t>then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 dirty="0">
                <a:solidFill>
                  <a:srgbClr val="0000FF"/>
                </a:solidFill>
              </a:rPr>
              <a:t>    echo "</a:t>
            </a:r>
            <a:r>
              <a:rPr lang="en-US" altLang="zh-CN" sz="1800" b="1" dirty="0" err="1">
                <a:solidFill>
                  <a:srgbClr val="0000FF"/>
                </a:solidFill>
              </a:rPr>
              <a:t>Warning,DISK</a:t>
            </a:r>
            <a:r>
              <a:rPr lang="en-US" altLang="zh-CN" sz="1800" b="1" dirty="0">
                <a:solidFill>
                  <a:srgbClr val="0000FF"/>
                </a:solidFill>
              </a:rPr>
              <a:t> is full!"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 dirty="0">
                <a:solidFill>
                  <a:srgbClr val="FF0000"/>
                </a:solidFill>
              </a:rPr>
              <a:t>fi</a:t>
            </a:r>
          </a:p>
        </p:txBody>
      </p:sp>
    </p:spTree>
    <p:extLst>
      <p:ext uri="{BB962C8B-B14F-4D97-AF65-F5344CB8AC3E}">
        <p14:creationId xmlns:p14="http://schemas.microsoft.com/office/powerpoint/2010/main" val="130815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04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483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mtClean="0"/>
              <a:t>if</a:t>
            </a:r>
            <a:r>
              <a:rPr lang="zh-CN" altLang="en-US" smtClean="0"/>
              <a:t>条件</a:t>
            </a:r>
            <a:r>
              <a:rPr lang="zh-CN" altLang="zh-CN" smtClean="0"/>
              <a:t>语句</a:t>
            </a:r>
            <a:r>
              <a:rPr lang="zh-CN" altLang="en-US" smtClean="0"/>
              <a:t> </a:t>
            </a:r>
            <a:r>
              <a:rPr lang="en-US" altLang="zh-CN" smtClean="0"/>
              <a:t>—— </a:t>
            </a:r>
            <a:r>
              <a:rPr lang="zh-CN" altLang="en-US" smtClean="0"/>
              <a:t>双分支</a:t>
            </a:r>
          </a:p>
        </p:txBody>
      </p:sp>
      <p:sp>
        <p:nvSpPr>
          <p:cNvPr id="18436" name="Rectangle 26"/>
          <p:cNvSpPr>
            <a:spLocks noGrp="1" noChangeArrowheads="1"/>
          </p:cNvSpPr>
          <p:nvPr>
            <p:ph type="body" idx="1"/>
          </p:nvPr>
        </p:nvSpPr>
        <p:spPr>
          <a:xfrm>
            <a:off x="457200" y="1052736"/>
            <a:ext cx="8229600" cy="4937125"/>
          </a:xfrm>
        </p:spPr>
        <p:txBody>
          <a:bodyPr/>
          <a:lstStyle/>
          <a:p>
            <a:r>
              <a:rPr lang="zh-CN" altLang="en-US" smtClean="0"/>
              <a:t>当“条件成立”、“条件不成立”时执行不同操作</a:t>
            </a:r>
          </a:p>
        </p:txBody>
      </p:sp>
      <p:grpSp>
        <p:nvGrpSpPr>
          <p:cNvPr id="506931" name="Group 51"/>
          <p:cNvGrpSpPr>
            <a:grpSpLocks/>
          </p:cNvGrpSpPr>
          <p:nvPr/>
        </p:nvGrpSpPr>
        <p:grpSpPr bwMode="auto">
          <a:xfrm>
            <a:off x="503238" y="1772915"/>
            <a:ext cx="7777162" cy="2016125"/>
            <a:chOff x="317" y="890"/>
            <a:chExt cx="4899" cy="1270"/>
          </a:xfrm>
        </p:grpSpPr>
        <p:sp>
          <p:nvSpPr>
            <p:cNvPr id="18458" name="AutoShape 5"/>
            <p:cNvSpPr>
              <a:spLocks noChangeArrowheads="1"/>
            </p:cNvSpPr>
            <p:nvPr/>
          </p:nvSpPr>
          <p:spPr bwMode="auto">
            <a:xfrm>
              <a:off x="929" y="1072"/>
              <a:ext cx="1497" cy="1088"/>
            </a:xfrm>
            <a:prstGeom prst="roundRect">
              <a:avLst>
                <a:gd name="adj" fmla="val 8824"/>
              </a:avLst>
            </a:prstGeom>
            <a:gradFill rotWithShape="1">
              <a:gsLst>
                <a:gs pos="0">
                  <a:srgbClr val="CCFFFF"/>
                </a:gs>
                <a:gs pos="100000">
                  <a:schemeClr val="bg1"/>
                </a:gs>
              </a:gsLst>
              <a:lin ang="5400000" scaled="1"/>
            </a:gradFill>
            <a:ln w="9525" algn="ctr">
              <a:solidFill>
                <a:srgbClr val="0066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 algn="l">
                <a:lnSpc>
                  <a:spcPct val="120000"/>
                </a:lnSpc>
                <a:spcBef>
                  <a:spcPct val="20000"/>
                </a:spcBef>
                <a:buClr>
                  <a:srgbClr val="006600"/>
                </a:buClr>
                <a:buSzPct val="80000"/>
                <a:buFont typeface="Wingdings" pitchFamily="2" charset="2"/>
                <a:buNone/>
              </a:pPr>
              <a:r>
                <a:rPr lang="en-US" altLang="zh-CN" sz="1800" b="1">
                  <a:solidFill>
                    <a:srgbClr val="FF0000"/>
                  </a:solidFill>
                  <a:ea typeface="楷体_GB2312" pitchFamily="49" charset="-122"/>
                </a:rPr>
                <a:t>if</a:t>
              </a:r>
              <a:r>
                <a:rPr lang="en-US" altLang="zh-CN" sz="1800" b="1">
                  <a:solidFill>
                    <a:schemeClr val="tx2"/>
                  </a:solidFill>
                  <a:ea typeface="楷体_GB2312" pitchFamily="49" charset="-122"/>
                </a:rPr>
                <a:t>  </a:t>
              </a:r>
              <a:r>
                <a:rPr lang="zh-CN" altLang="en-US" sz="1800" b="1">
                  <a:solidFill>
                    <a:schemeClr val="tx2"/>
                  </a:solidFill>
                  <a:ea typeface="楷体_GB2312" pitchFamily="49" charset="-122"/>
                </a:rPr>
                <a:t>条件测试命令</a:t>
              </a:r>
            </a:p>
            <a:p>
              <a:pPr marL="342900" indent="-342900" algn="l">
                <a:lnSpc>
                  <a:spcPct val="120000"/>
                </a:lnSpc>
                <a:spcBef>
                  <a:spcPct val="20000"/>
                </a:spcBef>
                <a:buClr>
                  <a:srgbClr val="006600"/>
                </a:buClr>
                <a:buSzPct val="80000"/>
                <a:buFont typeface="Wingdings" pitchFamily="2" charset="2"/>
                <a:buNone/>
              </a:pPr>
              <a:r>
                <a:rPr lang="zh-CN" altLang="en-US" sz="1800" b="1">
                  <a:solidFill>
                    <a:srgbClr val="FF0000"/>
                  </a:solidFill>
                  <a:ea typeface="楷体_GB2312" pitchFamily="49" charset="-122"/>
                </a:rPr>
                <a:t>    </a:t>
              </a:r>
              <a:r>
                <a:rPr lang="en-US" altLang="zh-CN" sz="1800" b="1">
                  <a:solidFill>
                    <a:srgbClr val="FF0000"/>
                  </a:solidFill>
                  <a:ea typeface="楷体_GB2312" pitchFamily="49" charset="-122"/>
                </a:rPr>
                <a:t>then</a:t>
              </a:r>
              <a:r>
                <a:rPr lang="en-US" altLang="zh-CN" sz="1800" b="1">
                  <a:solidFill>
                    <a:schemeClr val="tx2"/>
                  </a:solidFill>
                  <a:ea typeface="楷体_GB2312" pitchFamily="49" charset="-122"/>
                </a:rPr>
                <a:t>   </a:t>
              </a:r>
              <a:r>
                <a:rPr lang="zh-CN" altLang="en-US" sz="1800" b="1">
                  <a:solidFill>
                    <a:schemeClr val="tx2"/>
                  </a:solidFill>
                  <a:ea typeface="楷体_GB2312" pitchFamily="49" charset="-122"/>
                </a:rPr>
                <a:t>命令序列</a:t>
              </a:r>
              <a:r>
                <a:rPr lang="en-US" altLang="zh-CN" sz="1800" b="1">
                  <a:solidFill>
                    <a:schemeClr val="tx2"/>
                  </a:solidFill>
                  <a:ea typeface="楷体_GB2312" pitchFamily="49" charset="-122"/>
                </a:rPr>
                <a:t>1</a:t>
              </a:r>
            </a:p>
            <a:p>
              <a:pPr marL="342900" indent="-342900" algn="l">
                <a:lnSpc>
                  <a:spcPct val="120000"/>
                </a:lnSpc>
                <a:spcBef>
                  <a:spcPct val="20000"/>
                </a:spcBef>
                <a:buClr>
                  <a:srgbClr val="006600"/>
                </a:buClr>
                <a:buSzPct val="80000"/>
                <a:buFont typeface="Wingdings" pitchFamily="2" charset="2"/>
                <a:buNone/>
              </a:pPr>
              <a:r>
                <a:rPr lang="en-US" altLang="zh-CN" sz="1800" b="1">
                  <a:solidFill>
                    <a:schemeClr val="tx2"/>
                  </a:solidFill>
                  <a:ea typeface="楷体_GB2312" pitchFamily="49" charset="-122"/>
                </a:rPr>
                <a:t>    </a:t>
              </a:r>
              <a:r>
                <a:rPr lang="en-US" altLang="zh-CN" sz="1800" b="1">
                  <a:solidFill>
                    <a:srgbClr val="FF0000"/>
                  </a:solidFill>
                  <a:ea typeface="楷体_GB2312" pitchFamily="49" charset="-122"/>
                </a:rPr>
                <a:t>else</a:t>
              </a:r>
              <a:r>
                <a:rPr lang="en-US" altLang="zh-CN" sz="1800" b="1">
                  <a:solidFill>
                    <a:schemeClr val="tx2"/>
                  </a:solidFill>
                  <a:ea typeface="楷体_GB2312" pitchFamily="49" charset="-122"/>
                </a:rPr>
                <a:t>   </a:t>
              </a:r>
              <a:r>
                <a:rPr lang="zh-CN" altLang="en-US" sz="1800" b="1">
                  <a:solidFill>
                    <a:schemeClr val="tx2"/>
                  </a:solidFill>
                  <a:ea typeface="楷体_GB2312" pitchFamily="49" charset="-122"/>
                </a:rPr>
                <a:t>命令序列</a:t>
              </a:r>
              <a:r>
                <a:rPr lang="en-US" altLang="zh-CN" sz="1800" b="1">
                  <a:solidFill>
                    <a:schemeClr val="tx2"/>
                  </a:solidFill>
                  <a:ea typeface="楷体_GB2312" pitchFamily="49" charset="-122"/>
                </a:rPr>
                <a:t>2</a:t>
              </a:r>
            </a:p>
            <a:p>
              <a:pPr marL="342900" indent="-342900" algn="l">
                <a:lnSpc>
                  <a:spcPct val="120000"/>
                </a:lnSpc>
                <a:spcBef>
                  <a:spcPct val="20000"/>
                </a:spcBef>
                <a:buClr>
                  <a:srgbClr val="006600"/>
                </a:buClr>
                <a:buSzPct val="80000"/>
                <a:buFont typeface="Wingdings" pitchFamily="2" charset="2"/>
                <a:buNone/>
              </a:pPr>
              <a:r>
                <a:rPr lang="en-US" altLang="zh-CN" sz="1800" b="1">
                  <a:solidFill>
                    <a:srgbClr val="FF0000"/>
                  </a:solidFill>
                  <a:ea typeface="楷体_GB2312" pitchFamily="49" charset="-122"/>
                </a:rPr>
                <a:t>fi</a:t>
              </a:r>
            </a:p>
          </p:txBody>
        </p:sp>
        <p:sp>
          <p:nvSpPr>
            <p:cNvPr id="18459" name="AutoShape 6"/>
            <p:cNvSpPr>
              <a:spLocks noChangeArrowheads="1"/>
            </p:cNvSpPr>
            <p:nvPr/>
          </p:nvSpPr>
          <p:spPr bwMode="auto">
            <a:xfrm>
              <a:off x="3061" y="1072"/>
              <a:ext cx="2155" cy="1088"/>
            </a:xfrm>
            <a:prstGeom prst="roundRect">
              <a:avLst>
                <a:gd name="adj" fmla="val 8731"/>
              </a:avLst>
            </a:prstGeom>
            <a:gradFill rotWithShape="1">
              <a:gsLst>
                <a:gs pos="0">
                  <a:srgbClr val="CCFFFF"/>
                </a:gs>
                <a:gs pos="100000">
                  <a:schemeClr val="bg1"/>
                </a:gs>
              </a:gsLst>
              <a:lin ang="5400000" scaled="1"/>
            </a:gradFill>
            <a:ln w="9525" algn="ctr">
              <a:solidFill>
                <a:srgbClr val="0066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 algn="l">
                <a:lnSpc>
                  <a:spcPct val="120000"/>
                </a:lnSpc>
                <a:spcBef>
                  <a:spcPct val="20000"/>
                </a:spcBef>
                <a:buClr>
                  <a:srgbClr val="006600"/>
                </a:buClr>
                <a:buSzPct val="80000"/>
                <a:buFont typeface="Wingdings" pitchFamily="2" charset="2"/>
                <a:buNone/>
              </a:pPr>
              <a:r>
                <a:rPr lang="en-US" altLang="zh-CN" sz="1800" b="1">
                  <a:solidFill>
                    <a:srgbClr val="FF0000"/>
                  </a:solidFill>
                  <a:ea typeface="楷体_GB2312" pitchFamily="49" charset="-122"/>
                </a:rPr>
                <a:t>if</a:t>
              </a:r>
              <a:r>
                <a:rPr lang="en-US" altLang="zh-CN" sz="1800" b="1">
                  <a:solidFill>
                    <a:schemeClr val="tx2"/>
                  </a:solidFill>
                  <a:ea typeface="楷体_GB2312" pitchFamily="49" charset="-122"/>
                </a:rPr>
                <a:t>  3306</a:t>
              </a:r>
              <a:r>
                <a:rPr lang="zh-CN" altLang="en-US" sz="1800" b="1">
                  <a:solidFill>
                    <a:schemeClr val="tx2"/>
                  </a:solidFill>
                  <a:ea typeface="楷体_GB2312" pitchFamily="49" charset="-122"/>
                </a:rPr>
                <a:t>端口是否在监听状态</a:t>
              </a:r>
            </a:p>
            <a:p>
              <a:pPr marL="342900" indent="-342900" algn="l">
                <a:lnSpc>
                  <a:spcPct val="120000"/>
                </a:lnSpc>
                <a:spcBef>
                  <a:spcPct val="20000"/>
                </a:spcBef>
                <a:buClr>
                  <a:srgbClr val="006600"/>
                </a:buClr>
                <a:buSzPct val="80000"/>
                <a:buFont typeface="Wingdings" pitchFamily="2" charset="2"/>
                <a:buNone/>
              </a:pPr>
              <a:r>
                <a:rPr lang="zh-CN" altLang="en-US" sz="1800" b="1">
                  <a:solidFill>
                    <a:schemeClr val="tx2"/>
                  </a:solidFill>
                  <a:ea typeface="楷体_GB2312" pitchFamily="49" charset="-122"/>
                </a:rPr>
                <a:t>    </a:t>
              </a:r>
              <a:r>
                <a:rPr lang="en-US" altLang="zh-CN" sz="1800" b="1">
                  <a:solidFill>
                    <a:srgbClr val="FF0000"/>
                  </a:solidFill>
                  <a:ea typeface="楷体_GB2312" pitchFamily="49" charset="-122"/>
                </a:rPr>
                <a:t>then</a:t>
              </a:r>
              <a:r>
                <a:rPr lang="en-US" altLang="zh-CN" sz="1800" b="1">
                  <a:solidFill>
                    <a:schemeClr val="tx2"/>
                  </a:solidFill>
                  <a:ea typeface="楷体_GB2312" pitchFamily="49" charset="-122"/>
                </a:rPr>
                <a:t>   mysqld </a:t>
              </a:r>
              <a:r>
                <a:rPr lang="zh-CN" altLang="en-US" sz="1800" b="1">
                  <a:solidFill>
                    <a:schemeClr val="tx2"/>
                  </a:solidFill>
                  <a:ea typeface="楷体_GB2312" pitchFamily="49" charset="-122"/>
                </a:rPr>
                <a:t>服务已运行</a:t>
              </a:r>
            </a:p>
            <a:p>
              <a:pPr marL="342900" indent="-342900" algn="l">
                <a:lnSpc>
                  <a:spcPct val="120000"/>
                </a:lnSpc>
                <a:spcBef>
                  <a:spcPct val="20000"/>
                </a:spcBef>
                <a:buClr>
                  <a:srgbClr val="006600"/>
                </a:buClr>
                <a:buSzPct val="80000"/>
                <a:buFont typeface="Wingdings" pitchFamily="2" charset="2"/>
                <a:buNone/>
              </a:pPr>
              <a:r>
                <a:rPr lang="zh-CN" altLang="en-US" sz="1800" b="1">
                  <a:solidFill>
                    <a:schemeClr val="tx2"/>
                  </a:solidFill>
                  <a:ea typeface="楷体_GB2312" pitchFamily="49" charset="-122"/>
                </a:rPr>
                <a:t>    </a:t>
              </a:r>
              <a:r>
                <a:rPr lang="en-US" altLang="zh-CN" sz="1800" b="1">
                  <a:solidFill>
                    <a:srgbClr val="FF0000"/>
                  </a:solidFill>
                  <a:ea typeface="楷体_GB2312" pitchFamily="49" charset="-122"/>
                </a:rPr>
                <a:t>else</a:t>
              </a:r>
              <a:r>
                <a:rPr lang="en-US" altLang="zh-CN" sz="1800" b="1">
                  <a:solidFill>
                    <a:schemeClr val="tx2"/>
                  </a:solidFill>
                  <a:ea typeface="楷体_GB2312" pitchFamily="49" charset="-122"/>
                </a:rPr>
                <a:t>   </a:t>
              </a:r>
              <a:r>
                <a:rPr lang="zh-CN" altLang="en-US" sz="1800" b="1">
                  <a:solidFill>
                    <a:schemeClr val="tx2"/>
                  </a:solidFill>
                  <a:ea typeface="楷体_GB2312" pitchFamily="49" charset="-122"/>
                </a:rPr>
                <a:t>启动 </a:t>
              </a:r>
              <a:r>
                <a:rPr lang="en-US" altLang="zh-CN" sz="1800" b="1">
                  <a:solidFill>
                    <a:schemeClr val="tx2"/>
                  </a:solidFill>
                  <a:ea typeface="楷体_GB2312" pitchFamily="49" charset="-122"/>
                </a:rPr>
                <a:t>mysqld </a:t>
              </a:r>
              <a:r>
                <a:rPr lang="zh-CN" altLang="en-US" sz="1800" b="1">
                  <a:solidFill>
                    <a:schemeClr val="tx2"/>
                  </a:solidFill>
                  <a:ea typeface="楷体_GB2312" pitchFamily="49" charset="-122"/>
                </a:rPr>
                <a:t>服务</a:t>
              </a:r>
            </a:p>
            <a:p>
              <a:pPr marL="342900" indent="-342900" algn="l">
                <a:lnSpc>
                  <a:spcPct val="120000"/>
                </a:lnSpc>
                <a:spcBef>
                  <a:spcPct val="20000"/>
                </a:spcBef>
                <a:buClr>
                  <a:srgbClr val="006600"/>
                </a:buClr>
                <a:buSzPct val="80000"/>
                <a:buFont typeface="Wingdings" pitchFamily="2" charset="2"/>
                <a:buNone/>
              </a:pPr>
              <a:r>
                <a:rPr lang="en-US" altLang="zh-CN" sz="1800" b="1">
                  <a:solidFill>
                    <a:srgbClr val="FF0000"/>
                  </a:solidFill>
                  <a:ea typeface="楷体_GB2312" pitchFamily="49" charset="-122"/>
                </a:rPr>
                <a:t>fi</a:t>
              </a:r>
            </a:p>
          </p:txBody>
        </p:sp>
        <p:pic>
          <p:nvPicPr>
            <p:cNvPr id="18460" name="Picture 27" descr="语法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7" y="890"/>
              <a:ext cx="681" cy="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61" name="AutoShape 28"/>
            <p:cNvSpPr>
              <a:spLocks noChangeArrowheads="1"/>
            </p:cNvSpPr>
            <p:nvPr/>
          </p:nvSpPr>
          <p:spPr bwMode="auto">
            <a:xfrm rot="-5400000">
              <a:off x="2636" y="1418"/>
              <a:ext cx="193" cy="385"/>
            </a:xfrm>
            <a:prstGeom prst="downArrow">
              <a:avLst>
                <a:gd name="adj1" fmla="val 50000"/>
                <a:gd name="adj2" fmla="val 49870"/>
              </a:avLst>
            </a:prstGeom>
            <a:gradFill rotWithShape="1">
              <a:gsLst>
                <a:gs pos="0">
                  <a:schemeClr val="bg1"/>
                </a:gs>
                <a:gs pos="100000">
                  <a:srgbClr val="99CCFF"/>
                </a:gs>
              </a:gsLst>
              <a:lin ang="18900000" scaled="1"/>
            </a:gradFill>
            <a:ln w="9525" algn="ctr">
              <a:solidFill>
                <a:srgbClr val="808080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06930" name="Group 50"/>
          <p:cNvGrpSpPr>
            <a:grpSpLocks/>
          </p:cNvGrpSpPr>
          <p:nvPr/>
        </p:nvGrpSpPr>
        <p:grpSpPr bwMode="auto">
          <a:xfrm>
            <a:off x="973138" y="3885331"/>
            <a:ext cx="7127875" cy="2640013"/>
            <a:chOff x="613" y="2326"/>
            <a:chExt cx="4490" cy="1663"/>
          </a:xfrm>
        </p:grpSpPr>
        <p:sp>
          <p:nvSpPr>
            <p:cNvPr id="18439" name="Line 30"/>
            <p:cNvSpPr>
              <a:spLocks noChangeShapeType="1"/>
            </p:cNvSpPr>
            <p:nvPr/>
          </p:nvSpPr>
          <p:spPr bwMode="auto">
            <a:xfrm>
              <a:off x="1625" y="2561"/>
              <a:ext cx="0" cy="1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18440" name="AutoShape 31"/>
            <p:cNvSpPr>
              <a:spLocks noChangeArrowheads="1"/>
            </p:cNvSpPr>
            <p:nvPr/>
          </p:nvSpPr>
          <p:spPr bwMode="auto">
            <a:xfrm>
              <a:off x="868" y="2908"/>
              <a:ext cx="1515" cy="567"/>
            </a:xfrm>
            <a:prstGeom prst="flowChartDecision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41" name="Text Box 32"/>
            <p:cNvSpPr txBox="1">
              <a:spLocks noChangeArrowheads="1"/>
            </p:cNvSpPr>
            <p:nvPr/>
          </p:nvSpPr>
          <p:spPr bwMode="auto">
            <a:xfrm>
              <a:off x="986" y="3066"/>
              <a:ext cx="131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FFFF"/>
                      </a:gs>
                      <a:gs pos="100000">
                        <a:srgbClr val="3399FF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8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US" altLang="zh-CN" sz="1600" b="1">
                  <a:solidFill>
                    <a:srgbClr val="FF0000"/>
                  </a:solidFill>
                  <a:ea typeface="楷体_GB2312" pitchFamily="49" charset="-122"/>
                </a:rPr>
                <a:t>if </a:t>
              </a:r>
              <a:r>
                <a:rPr lang="en-US" altLang="zh-CN" sz="1600" b="1">
                  <a:ea typeface="楷体_GB2312" pitchFamily="49" charset="-122"/>
                </a:rPr>
                <a:t> </a:t>
              </a:r>
              <a:r>
                <a:rPr lang="zh-CN" altLang="en-US" sz="1600" b="1">
                  <a:ea typeface="楷体_GB2312" pitchFamily="49" charset="-122"/>
                </a:rPr>
                <a:t>条件测试命令</a:t>
              </a:r>
            </a:p>
          </p:txBody>
        </p:sp>
        <p:sp>
          <p:nvSpPr>
            <p:cNvPr id="18442" name="AutoShape 33"/>
            <p:cNvSpPr>
              <a:spLocks noChangeArrowheads="1"/>
            </p:cNvSpPr>
            <p:nvPr/>
          </p:nvSpPr>
          <p:spPr bwMode="auto">
            <a:xfrm>
              <a:off x="2761" y="2384"/>
              <a:ext cx="1073" cy="316"/>
            </a:xfrm>
            <a:prstGeom prst="flowChartAlternateProcess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43" name="Text Box 34"/>
            <p:cNvSpPr txBox="1">
              <a:spLocks noChangeArrowheads="1"/>
            </p:cNvSpPr>
            <p:nvPr/>
          </p:nvSpPr>
          <p:spPr bwMode="auto">
            <a:xfrm>
              <a:off x="2782" y="2435"/>
              <a:ext cx="10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FFFF"/>
                      </a:gs>
                      <a:gs pos="100000">
                        <a:srgbClr val="3399FF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8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1600" b="1">
                  <a:ea typeface="楷体_GB2312" pitchFamily="49" charset="-122"/>
                </a:rPr>
                <a:t>命令序列</a:t>
              </a:r>
              <a:r>
                <a:rPr lang="en-US" altLang="zh-CN" sz="1600" b="1">
                  <a:ea typeface="楷体_GB2312" pitchFamily="49" charset="-122"/>
                </a:rPr>
                <a:t>1…</a:t>
              </a:r>
            </a:p>
          </p:txBody>
        </p:sp>
        <p:sp>
          <p:nvSpPr>
            <p:cNvPr id="18444" name="Line 35"/>
            <p:cNvSpPr>
              <a:spLocks noChangeShapeType="1"/>
            </p:cNvSpPr>
            <p:nvPr/>
          </p:nvSpPr>
          <p:spPr bwMode="auto">
            <a:xfrm>
              <a:off x="1625" y="2561"/>
              <a:ext cx="1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18445" name="Line 36"/>
            <p:cNvSpPr>
              <a:spLocks noChangeShapeType="1"/>
            </p:cNvSpPr>
            <p:nvPr/>
          </p:nvSpPr>
          <p:spPr bwMode="auto">
            <a:xfrm>
              <a:off x="3834" y="2561"/>
              <a:ext cx="5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18446" name="Line 37"/>
            <p:cNvSpPr>
              <a:spLocks noChangeShapeType="1"/>
            </p:cNvSpPr>
            <p:nvPr/>
          </p:nvSpPr>
          <p:spPr bwMode="auto">
            <a:xfrm>
              <a:off x="4402" y="2561"/>
              <a:ext cx="0" cy="4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18447" name="Line 38"/>
            <p:cNvSpPr>
              <a:spLocks noChangeShapeType="1"/>
            </p:cNvSpPr>
            <p:nvPr/>
          </p:nvSpPr>
          <p:spPr bwMode="auto">
            <a:xfrm flipV="1">
              <a:off x="4402" y="3382"/>
              <a:ext cx="0" cy="4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18448" name="Text Box 39"/>
            <p:cNvSpPr txBox="1">
              <a:spLocks noChangeArrowheads="1"/>
            </p:cNvSpPr>
            <p:nvPr/>
          </p:nvSpPr>
          <p:spPr bwMode="auto">
            <a:xfrm>
              <a:off x="1545" y="2326"/>
              <a:ext cx="107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FFFF"/>
                      </a:gs>
                      <a:gs pos="100000">
                        <a:srgbClr val="3399FF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8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zh-CN" altLang="en-US" sz="1600" b="1">
                  <a:ea typeface="楷体_GB2312" pitchFamily="49" charset="-122"/>
                </a:rPr>
                <a:t>条件为真  </a:t>
              </a:r>
              <a:r>
                <a:rPr lang="en-US" altLang="zh-CN" sz="1600" b="1">
                  <a:solidFill>
                    <a:srgbClr val="FF0000"/>
                  </a:solidFill>
                  <a:ea typeface="楷体_GB2312" pitchFamily="49" charset="-122"/>
                </a:rPr>
                <a:t>then</a:t>
              </a:r>
            </a:p>
          </p:txBody>
        </p:sp>
        <p:sp>
          <p:nvSpPr>
            <p:cNvPr id="18449" name="Line 40"/>
            <p:cNvSpPr>
              <a:spLocks noChangeShapeType="1"/>
            </p:cNvSpPr>
            <p:nvPr/>
          </p:nvSpPr>
          <p:spPr bwMode="auto">
            <a:xfrm>
              <a:off x="1625" y="3825"/>
              <a:ext cx="1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18450" name="Line 41"/>
            <p:cNvSpPr>
              <a:spLocks noChangeShapeType="1"/>
            </p:cNvSpPr>
            <p:nvPr/>
          </p:nvSpPr>
          <p:spPr bwMode="auto">
            <a:xfrm>
              <a:off x="3834" y="3825"/>
              <a:ext cx="5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18451" name="AutoShape 42"/>
            <p:cNvSpPr>
              <a:spLocks noChangeArrowheads="1"/>
            </p:cNvSpPr>
            <p:nvPr/>
          </p:nvSpPr>
          <p:spPr bwMode="auto">
            <a:xfrm>
              <a:off x="2760" y="3673"/>
              <a:ext cx="1073" cy="316"/>
            </a:xfrm>
            <a:prstGeom prst="flowChartAlternateProcess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52" name="Text Box 43"/>
            <p:cNvSpPr txBox="1">
              <a:spLocks noChangeArrowheads="1"/>
            </p:cNvSpPr>
            <p:nvPr/>
          </p:nvSpPr>
          <p:spPr bwMode="auto">
            <a:xfrm>
              <a:off x="2781" y="3723"/>
              <a:ext cx="104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FFFF"/>
                      </a:gs>
                      <a:gs pos="100000">
                        <a:srgbClr val="3399FF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8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1600" b="1">
                  <a:ea typeface="楷体_GB2312" pitchFamily="49" charset="-122"/>
                </a:rPr>
                <a:t>命令序列</a:t>
              </a:r>
              <a:r>
                <a:rPr lang="en-US" altLang="zh-CN" sz="1600" b="1">
                  <a:ea typeface="楷体_GB2312" pitchFamily="49" charset="-122"/>
                </a:rPr>
                <a:t>2…</a:t>
              </a:r>
            </a:p>
          </p:txBody>
        </p:sp>
        <p:sp>
          <p:nvSpPr>
            <p:cNvPr id="18453" name="Text Box 44"/>
            <p:cNvSpPr txBox="1">
              <a:spLocks noChangeArrowheads="1"/>
            </p:cNvSpPr>
            <p:nvPr/>
          </p:nvSpPr>
          <p:spPr bwMode="auto">
            <a:xfrm>
              <a:off x="1562" y="3580"/>
              <a:ext cx="1073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FFFF"/>
                      </a:gs>
                      <a:gs pos="100000">
                        <a:srgbClr val="3399FF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8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zh-CN" altLang="en-US" sz="1600" b="1">
                  <a:ea typeface="楷体_GB2312" pitchFamily="49" charset="-122"/>
                </a:rPr>
                <a:t>条件为假  </a:t>
              </a:r>
              <a:r>
                <a:rPr lang="en-US" altLang="zh-CN" sz="1600" b="1">
                  <a:solidFill>
                    <a:srgbClr val="FF0000"/>
                  </a:solidFill>
                  <a:ea typeface="楷体_GB2312" pitchFamily="49" charset="-122"/>
                </a:rPr>
                <a:t>else</a:t>
              </a:r>
            </a:p>
          </p:txBody>
        </p:sp>
        <p:sp>
          <p:nvSpPr>
            <p:cNvPr id="18454" name="Line 45"/>
            <p:cNvSpPr>
              <a:spLocks noChangeShapeType="1"/>
            </p:cNvSpPr>
            <p:nvPr/>
          </p:nvSpPr>
          <p:spPr bwMode="auto">
            <a:xfrm>
              <a:off x="613" y="3193"/>
              <a:ext cx="2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18455" name="AutoShape 46"/>
            <p:cNvSpPr>
              <a:spLocks noChangeArrowheads="1"/>
            </p:cNvSpPr>
            <p:nvPr/>
          </p:nvSpPr>
          <p:spPr bwMode="auto">
            <a:xfrm>
              <a:off x="3919" y="3041"/>
              <a:ext cx="929" cy="316"/>
            </a:xfrm>
            <a:prstGeom prst="flowChartProcess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56" name="Text Box 47"/>
            <p:cNvSpPr txBox="1">
              <a:spLocks noChangeArrowheads="1"/>
            </p:cNvSpPr>
            <p:nvPr/>
          </p:nvSpPr>
          <p:spPr bwMode="auto">
            <a:xfrm>
              <a:off x="3982" y="3075"/>
              <a:ext cx="81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FFFF"/>
                      </a:gs>
                      <a:gs pos="100000">
                        <a:srgbClr val="3399FF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8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1600" b="1">
                  <a:solidFill>
                    <a:srgbClr val="FF0000"/>
                  </a:solidFill>
                  <a:ea typeface="楷体_GB2312" pitchFamily="49" charset="-122"/>
                </a:rPr>
                <a:t>fi</a:t>
              </a:r>
              <a:r>
                <a:rPr lang="en-US" altLang="zh-CN" sz="1600" b="1">
                  <a:ea typeface="楷体_GB2312" pitchFamily="49" charset="-122"/>
                </a:rPr>
                <a:t>  </a:t>
              </a:r>
              <a:r>
                <a:rPr lang="zh-CN" altLang="en-US" sz="1600" b="1">
                  <a:ea typeface="楷体_GB2312" pitchFamily="49" charset="-122"/>
                </a:rPr>
                <a:t>结束判断</a:t>
              </a:r>
            </a:p>
          </p:txBody>
        </p:sp>
        <p:sp>
          <p:nvSpPr>
            <p:cNvPr id="18457" name="Line 48"/>
            <p:cNvSpPr>
              <a:spLocks noChangeShapeType="1"/>
            </p:cNvSpPr>
            <p:nvPr/>
          </p:nvSpPr>
          <p:spPr bwMode="auto">
            <a:xfrm>
              <a:off x="4851" y="3193"/>
              <a:ext cx="2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06982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6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06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mtClean="0"/>
              <a:t>if</a:t>
            </a:r>
            <a:r>
              <a:rPr lang="zh-CN" altLang="en-US" smtClean="0"/>
              <a:t>条件</a:t>
            </a:r>
            <a:r>
              <a:rPr lang="zh-CN" altLang="zh-CN" smtClean="0"/>
              <a:t>语句</a:t>
            </a:r>
            <a:r>
              <a:rPr lang="zh-CN" altLang="en-US" smtClean="0"/>
              <a:t> </a:t>
            </a:r>
            <a:r>
              <a:rPr lang="en-US" altLang="zh-CN" smtClean="0"/>
              <a:t>—— </a:t>
            </a:r>
            <a:r>
              <a:rPr lang="zh-CN" altLang="en-US" smtClean="0"/>
              <a:t>双分支</a:t>
            </a:r>
          </a:p>
        </p:txBody>
      </p:sp>
      <p:sp>
        <p:nvSpPr>
          <p:cNvPr id="1946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r>
              <a:rPr kumimoji="1" lang="zh-CN" altLang="en-US" smtClean="0">
                <a:solidFill>
                  <a:schemeClr val="tx2"/>
                </a:solidFill>
              </a:rPr>
              <a:t>应用示例：</a:t>
            </a:r>
          </a:p>
          <a:p>
            <a:pPr lvl="1"/>
            <a:r>
              <a:rPr kumimoji="1" lang="zh-CN" altLang="en-US" smtClean="0"/>
              <a:t>判断</a:t>
            </a:r>
            <a:r>
              <a:rPr kumimoji="1" lang="en-US" altLang="zh-CN" smtClean="0"/>
              <a:t>mysqld</a:t>
            </a:r>
            <a:r>
              <a:rPr kumimoji="1" lang="zh-CN" altLang="en-US" smtClean="0"/>
              <a:t>是否在运行，若已运行则输出提示信息，否则重新启动</a:t>
            </a:r>
            <a:r>
              <a:rPr kumimoji="1" lang="en-US" altLang="zh-CN" smtClean="0"/>
              <a:t>mysqld</a:t>
            </a:r>
            <a:r>
              <a:rPr kumimoji="1" lang="zh-CN" altLang="en-US" smtClean="0"/>
              <a:t>服务</a:t>
            </a:r>
            <a:endParaRPr lang="zh-CN" altLang="en-US" smtClean="0"/>
          </a:p>
        </p:txBody>
      </p:sp>
      <p:sp>
        <p:nvSpPr>
          <p:cNvPr id="508931" name="AutoShape 3"/>
          <p:cNvSpPr>
            <a:spLocks noChangeArrowheads="1"/>
          </p:cNvSpPr>
          <p:nvPr/>
        </p:nvSpPr>
        <p:spPr bwMode="auto">
          <a:xfrm>
            <a:off x="574675" y="2708920"/>
            <a:ext cx="8007350" cy="3240087"/>
          </a:xfrm>
          <a:prstGeom prst="roundRect">
            <a:avLst>
              <a:gd name="adj" fmla="val 4606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 dirty="0">
                <a:solidFill>
                  <a:srgbClr val="0000FF"/>
                </a:solidFill>
              </a:rPr>
              <a:t>#!/bin/bash</a:t>
            </a:r>
          </a:p>
          <a:p>
            <a:r>
              <a:rPr lang="en-US" altLang="zh-CN" b="1" dirty="0">
                <a:solidFill>
                  <a:srgbClr val="0000FF"/>
                </a:solidFill>
              </a:rPr>
              <a:t>port=$(</a:t>
            </a:r>
            <a:r>
              <a:rPr lang="en-US" altLang="zh-CN" b="1" dirty="0" err="1">
                <a:solidFill>
                  <a:srgbClr val="0000FF"/>
                </a:solidFill>
              </a:rPr>
              <a:t>nmap</a:t>
            </a:r>
            <a:r>
              <a:rPr lang="en-US" altLang="zh-CN" b="1" dirty="0">
                <a:solidFill>
                  <a:srgbClr val="0000FF"/>
                </a:solidFill>
              </a:rPr>
              <a:t> -</a:t>
            </a:r>
            <a:r>
              <a:rPr lang="en-US" altLang="zh-CN" b="1" dirty="0" err="1">
                <a:solidFill>
                  <a:srgbClr val="0000FF"/>
                </a:solidFill>
              </a:rPr>
              <a:t>sT</a:t>
            </a:r>
            <a:r>
              <a:rPr lang="en-US" altLang="zh-CN" b="1" dirty="0">
                <a:solidFill>
                  <a:srgbClr val="0000FF"/>
                </a:solidFill>
              </a:rPr>
              <a:t> 192.168.154.122 |</a:t>
            </a:r>
            <a:r>
              <a:rPr lang="en-US" altLang="zh-CN" b="1" dirty="0" err="1">
                <a:solidFill>
                  <a:srgbClr val="0000FF"/>
                </a:solidFill>
              </a:rPr>
              <a:t>grep</a:t>
            </a:r>
            <a:r>
              <a:rPr lang="en-US" altLang="zh-CN" b="1" dirty="0">
                <a:solidFill>
                  <a:srgbClr val="0000FF"/>
                </a:solidFill>
              </a:rPr>
              <a:t> </a:t>
            </a:r>
            <a:r>
              <a:rPr lang="en-US" altLang="zh-CN" b="1" dirty="0" err="1">
                <a:solidFill>
                  <a:srgbClr val="0000FF"/>
                </a:solidFill>
              </a:rPr>
              <a:t>tcp|grep</a:t>
            </a:r>
            <a:r>
              <a:rPr lang="en-US" altLang="zh-CN" b="1" dirty="0">
                <a:solidFill>
                  <a:srgbClr val="0000FF"/>
                </a:solidFill>
              </a:rPr>
              <a:t> </a:t>
            </a:r>
            <a:r>
              <a:rPr lang="en-US" altLang="zh-CN" b="1" dirty="0" smtClean="0">
                <a:solidFill>
                  <a:srgbClr val="0000FF"/>
                </a:solidFill>
              </a:rPr>
              <a:t>3306|awk </a:t>
            </a:r>
            <a:r>
              <a:rPr lang="en-US" altLang="zh-CN" b="1" dirty="0">
                <a:solidFill>
                  <a:srgbClr val="0000FF"/>
                </a:solidFill>
              </a:rPr>
              <a:t>'{print $2}')</a:t>
            </a:r>
            <a:endParaRPr lang="zh-CN" altLang="zh-CN" b="1" dirty="0">
              <a:solidFill>
                <a:srgbClr val="0000FF"/>
              </a:solidFill>
            </a:endParaRP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 dirty="0" smtClean="0">
                <a:solidFill>
                  <a:srgbClr val="FF0000"/>
                </a:solidFill>
              </a:rPr>
              <a:t>if</a:t>
            </a:r>
            <a:r>
              <a:rPr lang="en-US" altLang="zh-CN" sz="1800" b="1" dirty="0" smtClean="0">
                <a:solidFill>
                  <a:srgbClr val="0000FF"/>
                </a:solidFill>
              </a:rPr>
              <a:t>  </a:t>
            </a:r>
            <a:r>
              <a:rPr lang="en-US" altLang="zh-CN" sz="1800" b="1" dirty="0">
                <a:solidFill>
                  <a:srgbClr val="0000FF"/>
                </a:solidFill>
              </a:rPr>
              <a:t>[  $?  -</a:t>
            </a:r>
            <a:r>
              <a:rPr lang="en-US" altLang="zh-CN" sz="1800" b="1" dirty="0" err="1">
                <a:solidFill>
                  <a:srgbClr val="0000FF"/>
                </a:solidFill>
              </a:rPr>
              <a:t>eq</a:t>
            </a:r>
            <a:r>
              <a:rPr lang="en-US" altLang="zh-CN" sz="1800" b="1" dirty="0">
                <a:solidFill>
                  <a:srgbClr val="0000FF"/>
                </a:solidFill>
              </a:rPr>
              <a:t>  0  ]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 dirty="0">
                <a:solidFill>
                  <a:srgbClr val="0000FF"/>
                </a:solidFill>
              </a:rPr>
              <a:t>    </a:t>
            </a:r>
            <a:r>
              <a:rPr lang="en-US" altLang="zh-CN" sz="1800" b="1" dirty="0">
                <a:solidFill>
                  <a:srgbClr val="FF0000"/>
                </a:solidFill>
              </a:rPr>
              <a:t>then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 dirty="0">
                <a:solidFill>
                  <a:srgbClr val="0000FF"/>
                </a:solidFill>
              </a:rPr>
              <a:t>        echo  "</a:t>
            </a:r>
            <a:r>
              <a:rPr lang="en-US" altLang="zh-CN" sz="1800" b="1" dirty="0" err="1">
                <a:solidFill>
                  <a:srgbClr val="0000FF"/>
                </a:solidFill>
              </a:rPr>
              <a:t>mysqld</a:t>
            </a:r>
            <a:r>
              <a:rPr lang="en-US" altLang="zh-CN" sz="1800" b="1" dirty="0">
                <a:solidFill>
                  <a:srgbClr val="0000FF"/>
                </a:solidFill>
              </a:rPr>
              <a:t> service is running."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 dirty="0">
                <a:solidFill>
                  <a:srgbClr val="FF0000"/>
                </a:solidFill>
              </a:rPr>
              <a:t>    else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 dirty="0">
                <a:solidFill>
                  <a:srgbClr val="0000FF"/>
                </a:solidFill>
              </a:rPr>
              <a:t>        </a:t>
            </a:r>
            <a:r>
              <a:rPr lang="en-US" altLang="zh-CN" b="1" dirty="0" err="1" smtClean="0">
                <a:solidFill>
                  <a:srgbClr val="0000FF"/>
                </a:solidFill>
              </a:rPr>
              <a:t>systemctl</a:t>
            </a:r>
            <a:r>
              <a:rPr lang="en-US" altLang="zh-CN" b="1" dirty="0" smtClean="0">
                <a:solidFill>
                  <a:srgbClr val="0000FF"/>
                </a:solidFill>
              </a:rPr>
              <a:t>   </a:t>
            </a:r>
            <a:r>
              <a:rPr lang="en-US" altLang="zh-CN" sz="1800" b="1" dirty="0" smtClean="0">
                <a:solidFill>
                  <a:srgbClr val="0000FF"/>
                </a:solidFill>
              </a:rPr>
              <a:t>restart </a:t>
            </a:r>
            <a:r>
              <a:rPr lang="en-US" altLang="zh-CN" sz="1800" b="1" dirty="0" err="1" smtClean="0">
                <a:solidFill>
                  <a:srgbClr val="0000FF"/>
                </a:solidFill>
              </a:rPr>
              <a:t>mysql</a:t>
            </a:r>
            <a:r>
              <a:rPr lang="en-US" altLang="zh-CN" b="1" dirty="0" err="1" smtClean="0">
                <a:solidFill>
                  <a:srgbClr val="0000FF"/>
                </a:solidFill>
              </a:rPr>
              <a:t>d.service</a:t>
            </a:r>
            <a:endParaRPr lang="en-US" altLang="zh-CN" sz="1800" b="1" dirty="0">
              <a:solidFill>
                <a:srgbClr val="0000FF"/>
              </a:solidFill>
            </a:endParaRP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 dirty="0">
                <a:solidFill>
                  <a:srgbClr val="FF0000"/>
                </a:solidFill>
              </a:rPr>
              <a:t>fi</a:t>
            </a:r>
          </a:p>
        </p:txBody>
      </p:sp>
    </p:spTree>
    <p:extLst>
      <p:ext uri="{BB962C8B-B14F-4D97-AF65-F5344CB8AC3E}">
        <p14:creationId xmlns:p14="http://schemas.microsoft.com/office/powerpoint/2010/main" val="3175465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08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893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mtClean="0"/>
              <a:t>if</a:t>
            </a:r>
            <a:r>
              <a:rPr lang="zh-CN" altLang="en-US" smtClean="0"/>
              <a:t>条件</a:t>
            </a:r>
            <a:r>
              <a:rPr lang="zh-CN" altLang="zh-CN" smtClean="0"/>
              <a:t>语句</a:t>
            </a:r>
            <a:r>
              <a:rPr lang="zh-CN" altLang="en-US" smtClean="0"/>
              <a:t> </a:t>
            </a:r>
            <a:r>
              <a:rPr lang="en-US" altLang="zh-CN" smtClean="0"/>
              <a:t>—— </a:t>
            </a:r>
            <a:r>
              <a:rPr lang="zh-CN" altLang="zh-CN" smtClean="0"/>
              <a:t>多分支</a:t>
            </a:r>
            <a:endParaRPr lang="zh-CN" altLang="en-US" smtClean="0"/>
          </a:p>
        </p:txBody>
      </p:sp>
      <p:sp>
        <p:nvSpPr>
          <p:cNvPr id="20484" name="Rectangle 27"/>
          <p:cNvSpPr>
            <a:spLocks noGrp="1" noChangeArrowheads="1"/>
          </p:cNvSpPr>
          <p:nvPr>
            <p:ph type="body" idx="1"/>
          </p:nvPr>
        </p:nvSpPr>
        <p:spPr>
          <a:xfrm>
            <a:off x="457200" y="1124744"/>
            <a:ext cx="8229600" cy="4937125"/>
          </a:xfrm>
        </p:spPr>
        <p:txBody>
          <a:bodyPr/>
          <a:lstStyle/>
          <a:p>
            <a:r>
              <a:rPr lang="zh-CN" altLang="en-US" dirty="0" smtClean="0"/>
              <a:t>相当于</a:t>
            </a:r>
            <a:r>
              <a:rPr lang="en-US" altLang="zh-CN" dirty="0" smtClean="0"/>
              <a:t>if</a:t>
            </a:r>
            <a:r>
              <a:rPr lang="zh-CN" altLang="en-US" dirty="0" smtClean="0"/>
              <a:t>语句嵌套，针对多个条件执行不同操作</a:t>
            </a:r>
          </a:p>
        </p:txBody>
      </p:sp>
      <p:grpSp>
        <p:nvGrpSpPr>
          <p:cNvPr id="511040" name="Group 64"/>
          <p:cNvGrpSpPr>
            <a:grpSpLocks/>
          </p:cNvGrpSpPr>
          <p:nvPr/>
        </p:nvGrpSpPr>
        <p:grpSpPr bwMode="auto">
          <a:xfrm>
            <a:off x="503238" y="1576784"/>
            <a:ext cx="4213225" cy="3529013"/>
            <a:chOff x="317" y="890"/>
            <a:chExt cx="2654" cy="2223"/>
          </a:xfrm>
        </p:grpSpPr>
        <p:pic>
          <p:nvPicPr>
            <p:cNvPr id="20518" name="Picture 29" descr="语法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7" y="890"/>
              <a:ext cx="681" cy="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519" name="AutoShape 30"/>
            <p:cNvSpPr>
              <a:spLocks noChangeArrowheads="1"/>
            </p:cNvSpPr>
            <p:nvPr/>
          </p:nvSpPr>
          <p:spPr bwMode="auto">
            <a:xfrm>
              <a:off x="930" y="1072"/>
              <a:ext cx="2041" cy="2041"/>
            </a:xfrm>
            <a:prstGeom prst="roundRect">
              <a:avLst>
                <a:gd name="adj" fmla="val 5829"/>
              </a:avLst>
            </a:prstGeom>
            <a:gradFill rotWithShape="1">
              <a:gsLst>
                <a:gs pos="0">
                  <a:srgbClr val="CCFFFF"/>
                </a:gs>
                <a:gs pos="100000">
                  <a:schemeClr val="bg1"/>
                </a:gs>
              </a:gsLst>
              <a:lin ang="5400000" scaled="1"/>
            </a:gradFill>
            <a:ln w="9525" algn="ctr">
              <a:solidFill>
                <a:srgbClr val="0066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 algn="l">
                <a:lnSpc>
                  <a:spcPct val="120000"/>
                </a:lnSpc>
                <a:spcBef>
                  <a:spcPct val="20000"/>
                </a:spcBef>
                <a:buClr>
                  <a:srgbClr val="006600"/>
                </a:buClr>
                <a:buSzPct val="80000"/>
                <a:buFont typeface="Wingdings" pitchFamily="2" charset="2"/>
                <a:buNone/>
              </a:pPr>
              <a:r>
                <a:rPr lang="en-US" altLang="zh-CN" sz="1800" b="1">
                  <a:solidFill>
                    <a:srgbClr val="FF0000"/>
                  </a:solidFill>
                  <a:ea typeface="楷体_GB2312" pitchFamily="49" charset="-122"/>
                </a:rPr>
                <a:t>if</a:t>
              </a:r>
              <a:r>
                <a:rPr lang="en-US" altLang="zh-CN" sz="1800" b="1">
                  <a:solidFill>
                    <a:schemeClr val="tx2"/>
                  </a:solidFill>
                  <a:ea typeface="楷体_GB2312" pitchFamily="49" charset="-122"/>
                </a:rPr>
                <a:t>  </a:t>
              </a:r>
              <a:r>
                <a:rPr lang="zh-CN" altLang="en-US" sz="1800" b="1">
                  <a:solidFill>
                    <a:schemeClr val="tx2"/>
                  </a:solidFill>
                  <a:ea typeface="楷体_GB2312" pitchFamily="49" charset="-122"/>
                </a:rPr>
                <a:t>条件测试命令</a:t>
              </a:r>
              <a:r>
                <a:rPr lang="en-US" altLang="zh-CN" sz="1800" b="1">
                  <a:solidFill>
                    <a:schemeClr val="tx2"/>
                  </a:solidFill>
                  <a:ea typeface="楷体_GB2312" pitchFamily="49" charset="-122"/>
                </a:rPr>
                <a:t>1  </a:t>
              </a:r>
              <a:r>
                <a:rPr lang="en-US" altLang="zh-CN" sz="1800" b="1">
                  <a:solidFill>
                    <a:srgbClr val="FF0000"/>
                  </a:solidFill>
                  <a:ea typeface="楷体_GB2312" pitchFamily="49" charset="-122"/>
                </a:rPr>
                <a:t>;</a:t>
              </a:r>
              <a:r>
                <a:rPr lang="en-US" altLang="zh-CN" sz="1800" b="1">
                  <a:solidFill>
                    <a:schemeClr val="tx2"/>
                  </a:solidFill>
                  <a:ea typeface="楷体_GB2312" pitchFamily="49" charset="-122"/>
                </a:rPr>
                <a:t>  </a:t>
              </a:r>
              <a:r>
                <a:rPr lang="en-US" altLang="zh-CN" sz="1800" b="1">
                  <a:solidFill>
                    <a:srgbClr val="FF0000"/>
                  </a:solidFill>
                  <a:ea typeface="楷体_GB2312" pitchFamily="49" charset="-122"/>
                </a:rPr>
                <a:t>then</a:t>
              </a:r>
            </a:p>
            <a:p>
              <a:pPr marL="342900" indent="-342900" algn="l">
                <a:lnSpc>
                  <a:spcPct val="120000"/>
                </a:lnSpc>
                <a:spcBef>
                  <a:spcPct val="20000"/>
                </a:spcBef>
                <a:buClr>
                  <a:srgbClr val="006600"/>
                </a:buClr>
                <a:buSzPct val="80000"/>
                <a:buFont typeface="Wingdings" pitchFamily="2" charset="2"/>
                <a:buNone/>
              </a:pPr>
              <a:r>
                <a:rPr lang="en-US" altLang="zh-CN" sz="1800" b="1">
                  <a:solidFill>
                    <a:schemeClr val="tx2"/>
                  </a:solidFill>
                  <a:ea typeface="楷体_GB2312" pitchFamily="49" charset="-122"/>
                </a:rPr>
                <a:t>    </a:t>
              </a:r>
              <a:r>
                <a:rPr lang="zh-CN" altLang="en-US" sz="1800" b="1">
                  <a:solidFill>
                    <a:schemeClr val="tx2"/>
                  </a:solidFill>
                  <a:ea typeface="楷体_GB2312" pitchFamily="49" charset="-122"/>
                </a:rPr>
                <a:t>命令序列</a:t>
              </a:r>
              <a:r>
                <a:rPr lang="en-US" altLang="zh-CN" sz="1800" b="1">
                  <a:solidFill>
                    <a:schemeClr val="tx2"/>
                  </a:solidFill>
                  <a:ea typeface="楷体_GB2312" pitchFamily="49" charset="-122"/>
                </a:rPr>
                <a:t>1</a:t>
              </a:r>
            </a:p>
            <a:p>
              <a:pPr marL="342900" indent="-342900" algn="l">
                <a:lnSpc>
                  <a:spcPct val="120000"/>
                </a:lnSpc>
                <a:spcBef>
                  <a:spcPct val="20000"/>
                </a:spcBef>
                <a:buClr>
                  <a:srgbClr val="006600"/>
                </a:buClr>
                <a:buSzPct val="80000"/>
                <a:buFont typeface="Wingdings" pitchFamily="2" charset="2"/>
                <a:buNone/>
              </a:pPr>
              <a:r>
                <a:rPr lang="en-US" altLang="zh-CN" sz="1800" b="1">
                  <a:solidFill>
                    <a:srgbClr val="FF0000"/>
                  </a:solidFill>
                  <a:ea typeface="楷体_GB2312" pitchFamily="49" charset="-122"/>
                </a:rPr>
                <a:t>elif</a:t>
              </a:r>
              <a:r>
                <a:rPr lang="en-US" altLang="zh-CN" sz="1800" b="1">
                  <a:solidFill>
                    <a:schemeClr val="tx2"/>
                  </a:solidFill>
                  <a:ea typeface="楷体_GB2312" pitchFamily="49" charset="-122"/>
                </a:rPr>
                <a:t>  </a:t>
              </a:r>
              <a:r>
                <a:rPr lang="zh-CN" altLang="en-US" sz="1800" b="1">
                  <a:solidFill>
                    <a:schemeClr val="tx2"/>
                  </a:solidFill>
                  <a:ea typeface="楷体_GB2312" pitchFamily="49" charset="-122"/>
                </a:rPr>
                <a:t>条件测试命令</a:t>
              </a:r>
              <a:r>
                <a:rPr lang="en-US" altLang="zh-CN" sz="1800" b="1">
                  <a:solidFill>
                    <a:schemeClr val="tx2"/>
                  </a:solidFill>
                  <a:ea typeface="楷体_GB2312" pitchFamily="49" charset="-122"/>
                </a:rPr>
                <a:t>2  </a:t>
              </a:r>
              <a:r>
                <a:rPr lang="en-US" altLang="zh-CN" sz="1800" b="1">
                  <a:solidFill>
                    <a:srgbClr val="FF0000"/>
                  </a:solidFill>
                  <a:ea typeface="楷体_GB2312" pitchFamily="49" charset="-122"/>
                </a:rPr>
                <a:t>;</a:t>
              </a:r>
              <a:r>
                <a:rPr lang="en-US" altLang="zh-CN" sz="1800" b="1">
                  <a:solidFill>
                    <a:schemeClr val="tx2"/>
                  </a:solidFill>
                  <a:ea typeface="楷体_GB2312" pitchFamily="49" charset="-122"/>
                </a:rPr>
                <a:t>  </a:t>
              </a:r>
              <a:r>
                <a:rPr lang="en-US" altLang="zh-CN" sz="1800" b="1">
                  <a:solidFill>
                    <a:srgbClr val="FF0000"/>
                  </a:solidFill>
                  <a:ea typeface="楷体_GB2312" pitchFamily="49" charset="-122"/>
                </a:rPr>
                <a:t>then</a:t>
              </a:r>
            </a:p>
            <a:p>
              <a:pPr marL="342900" indent="-342900" algn="l">
                <a:lnSpc>
                  <a:spcPct val="120000"/>
                </a:lnSpc>
                <a:spcBef>
                  <a:spcPct val="20000"/>
                </a:spcBef>
                <a:buClr>
                  <a:srgbClr val="006600"/>
                </a:buClr>
                <a:buSzPct val="80000"/>
                <a:buFont typeface="Wingdings" pitchFamily="2" charset="2"/>
                <a:buNone/>
              </a:pPr>
              <a:r>
                <a:rPr lang="en-US" altLang="zh-CN" sz="1800" b="1">
                  <a:solidFill>
                    <a:schemeClr val="tx2"/>
                  </a:solidFill>
                  <a:ea typeface="楷体_GB2312" pitchFamily="49" charset="-122"/>
                </a:rPr>
                <a:t>    </a:t>
              </a:r>
              <a:r>
                <a:rPr lang="zh-CN" altLang="en-US" sz="1800" b="1">
                  <a:solidFill>
                    <a:schemeClr val="tx2"/>
                  </a:solidFill>
                  <a:ea typeface="楷体_GB2312" pitchFamily="49" charset="-122"/>
                </a:rPr>
                <a:t>命令序列</a:t>
              </a:r>
              <a:r>
                <a:rPr lang="en-US" altLang="zh-CN" sz="1800" b="1">
                  <a:solidFill>
                    <a:schemeClr val="tx2"/>
                  </a:solidFill>
                  <a:ea typeface="楷体_GB2312" pitchFamily="49" charset="-122"/>
                </a:rPr>
                <a:t>2</a:t>
              </a:r>
            </a:p>
            <a:p>
              <a:pPr marL="342900" indent="-342900" algn="l">
                <a:lnSpc>
                  <a:spcPct val="120000"/>
                </a:lnSpc>
                <a:spcBef>
                  <a:spcPct val="20000"/>
                </a:spcBef>
                <a:buClr>
                  <a:srgbClr val="006600"/>
                </a:buClr>
                <a:buSzPct val="80000"/>
                <a:buFont typeface="Wingdings" pitchFamily="2" charset="2"/>
                <a:buNone/>
              </a:pPr>
              <a:r>
                <a:rPr lang="en-US" altLang="zh-CN" sz="1800" b="1">
                  <a:solidFill>
                    <a:schemeClr val="tx2"/>
                  </a:solidFill>
                  <a:ea typeface="楷体_GB2312" pitchFamily="49" charset="-122"/>
                </a:rPr>
                <a:t>elif  ...</a:t>
              </a:r>
            </a:p>
            <a:p>
              <a:pPr marL="342900" indent="-342900" algn="l">
                <a:lnSpc>
                  <a:spcPct val="120000"/>
                </a:lnSpc>
                <a:spcBef>
                  <a:spcPct val="20000"/>
                </a:spcBef>
                <a:buClr>
                  <a:srgbClr val="006600"/>
                </a:buClr>
                <a:buSzPct val="80000"/>
                <a:buFont typeface="Wingdings" pitchFamily="2" charset="2"/>
                <a:buNone/>
              </a:pPr>
              <a:r>
                <a:rPr lang="en-US" altLang="zh-CN" sz="1800" b="1">
                  <a:solidFill>
                    <a:srgbClr val="FF0000"/>
                  </a:solidFill>
                  <a:ea typeface="楷体_GB2312" pitchFamily="49" charset="-122"/>
                </a:rPr>
                <a:t>else</a:t>
              </a:r>
            </a:p>
            <a:p>
              <a:pPr marL="342900" indent="-342900" algn="l">
                <a:lnSpc>
                  <a:spcPct val="120000"/>
                </a:lnSpc>
                <a:spcBef>
                  <a:spcPct val="20000"/>
                </a:spcBef>
                <a:buClr>
                  <a:srgbClr val="006600"/>
                </a:buClr>
                <a:buSzPct val="80000"/>
                <a:buFont typeface="Wingdings" pitchFamily="2" charset="2"/>
                <a:buNone/>
              </a:pPr>
              <a:r>
                <a:rPr lang="en-US" altLang="zh-CN" sz="1800" b="1">
                  <a:solidFill>
                    <a:schemeClr val="tx2"/>
                  </a:solidFill>
                  <a:ea typeface="楷体_GB2312" pitchFamily="49" charset="-122"/>
                </a:rPr>
                <a:t>    </a:t>
              </a:r>
              <a:r>
                <a:rPr lang="zh-CN" altLang="en-US" sz="1800" b="1">
                  <a:solidFill>
                    <a:schemeClr val="tx2"/>
                  </a:solidFill>
                  <a:ea typeface="楷体_GB2312" pitchFamily="49" charset="-122"/>
                </a:rPr>
                <a:t>命令序列</a:t>
              </a:r>
              <a:r>
                <a:rPr lang="en-US" altLang="zh-CN" sz="1800" b="1">
                  <a:solidFill>
                    <a:schemeClr val="tx2"/>
                  </a:solidFill>
                  <a:ea typeface="楷体_GB2312" pitchFamily="49" charset="-122"/>
                </a:rPr>
                <a:t>n</a:t>
              </a:r>
            </a:p>
            <a:p>
              <a:pPr marL="342900" indent="-342900" algn="l">
                <a:lnSpc>
                  <a:spcPct val="120000"/>
                </a:lnSpc>
                <a:spcBef>
                  <a:spcPct val="20000"/>
                </a:spcBef>
                <a:buClr>
                  <a:srgbClr val="006600"/>
                </a:buClr>
                <a:buSzPct val="80000"/>
                <a:buFont typeface="Wingdings" pitchFamily="2" charset="2"/>
                <a:buNone/>
              </a:pPr>
              <a:r>
                <a:rPr lang="en-US" altLang="zh-CN" sz="1800" b="1">
                  <a:solidFill>
                    <a:srgbClr val="FF0000"/>
                  </a:solidFill>
                  <a:ea typeface="楷体_GB2312" pitchFamily="49" charset="-122"/>
                </a:rPr>
                <a:t>fi</a:t>
              </a:r>
            </a:p>
          </p:txBody>
        </p:sp>
      </p:grpSp>
      <p:grpSp>
        <p:nvGrpSpPr>
          <p:cNvPr id="511008" name="Group 32"/>
          <p:cNvGrpSpPr>
            <a:grpSpLocks/>
          </p:cNvGrpSpPr>
          <p:nvPr/>
        </p:nvGrpSpPr>
        <p:grpSpPr bwMode="auto">
          <a:xfrm>
            <a:off x="468313" y="1937147"/>
            <a:ext cx="7920037" cy="3910012"/>
            <a:chOff x="295" y="1117"/>
            <a:chExt cx="4989" cy="2463"/>
          </a:xfrm>
        </p:grpSpPr>
        <p:sp>
          <p:nvSpPr>
            <p:cNvPr id="20487" name="Line 33"/>
            <p:cNvSpPr>
              <a:spLocks noChangeShapeType="1"/>
            </p:cNvSpPr>
            <p:nvPr/>
          </p:nvSpPr>
          <p:spPr bwMode="auto">
            <a:xfrm>
              <a:off x="2154" y="1934"/>
              <a:ext cx="0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20488" name="Line 34"/>
            <p:cNvSpPr>
              <a:spLocks noChangeShapeType="1"/>
            </p:cNvSpPr>
            <p:nvPr/>
          </p:nvSpPr>
          <p:spPr bwMode="auto">
            <a:xfrm>
              <a:off x="1221" y="1332"/>
              <a:ext cx="0" cy="11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20489" name="AutoShape 35"/>
            <p:cNvSpPr>
              <a:spLocks noChangeArrowheads="1"/>
            </p:cNvSpPr>
            <p:nvPr/>
          </p:nvSpPr>
          <p:spPr bwMode="auto">
            <a:xfrm>
              <a:off x="527" y="1650"/>
              <a:ext cx="1389" cy="520"/>
            </a:xfrm>
            <a:prstGeom prst="flowChartDecision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90" name="Text Box 36"/>
            <p:cNvSpPr txBox="1">
              <a:spLocks noChangeArrowheads="1"/>
            </p:cNvSpPr>
            <p:nvPr/>
          </p:nvSpPr>
          <p:spPr bwMode="auto">
            <a:xfrm>
              <a:off x="636" y="1795"/>
              <a:ext cx="120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FFFF"/>
                      </a:gs>
                      <a:gs pos="100000">
                        <a:srgbClr val="3399FF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8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US" altLang="zh-CN" sz="1600" b="1">
                  <a:ea typeface="楷体_GB2312" pitchFamily="49" charset="-122"/>
                </a:rPr>
                <a:t>if  </a:t>
              </a:r>
              <a:r>
                <a:rPr lang="zh-CN" altLang="en-US" sz="1600" b="1">
                  <a:ea typeface="楷体_GB2312" pitchFamily="49" charset="-122"/>
                </a:rPr>
                <a:t>条件测试命令</a:t>
              </a:r>
              <a:r>
                <a:rPr lang="en-US" altLang="zh-CN" sz="1600" b="1">
                  <a:ea typeface="楷体_GB2312" pitchFamily="49" charset="-122"/>
                </a:rPr>
                <a:t>1</a:t>
              </a:r>
            </a:p>
          </p:txBody>
        </p:sp>
        <p:sp>
          <p:nvSpPr>
            <p:cNvPr id="20491" name="AutoShape 37"/>
            <p:cNvSpPr>
              <a:spLocks noChangeArrowheads="1"/>
            </p:cNvSpPr>
            <p:nvPr/>
          </p:nvSpPr>
          <p:spPr bwMode="auto">
            <a:xfrm>
              <a:off x="2263" y="1171"/>
              <a:ext cx="983" cy="289"/>
            </a:xfrm>
            <a:prstGeom prst="flowChartAlternateProcess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92" name="Text Box 38"/>
            <p:cNvSpPr txBox="1">
              <a:spLocks noChangeArrowheads="1"/>
            </p:cNvSpPr>
            <p:nvPr/>
          </p:nvSpPr>
          <p:spPr bwMode="auto">
            <a:xfrm>
              <a:off x="2282" y="1216"/>
              <a:ext cx="95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FFFF"/>
                      </a:gs>
                      <a:gs pos="100000">
                        <a:srgbClr val="3399FF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8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1600" b="1">
                  <a:ea typeface="楷体_GB2312" pitchFamily="49" charset="-122"/>
                </a:rPr>
                <a:t>命令序列</a:t>
              </a:r>
              <a:r>
                <a:rPr lang="en-US" altLang="zh-CN" sz="1600" b="1">
                  <a:ea typeface="楷体_GB2312" pitchFamily="49" charset="-122"/>
                </a:rPr>
                <a:t>1…</a:t>
              </a:r>
            </a:p>
          </p:txBody>
        </p:sp>
        <p:sp>
          <p:nvSpPr>
            <p:cNvPr id="20493" name="Line 39"/>
            <p:cNvSpPr>
              <a:spLocks noChangeShapeType="1"/>
            </p:cNvSpPr>
            <p:nvPr/>
          </p:nvSpPr>
          <p:spPr bwMode="auto">
            <a:xfrm>
              <a:off x="1221" y="1332"/>
              <a:ext cx="10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20494" name="Line 40"/>
            <p:cNvSpPr>
              <a:spLocks noChangeShapeType="1"/>
            </p:cNvSpPr>
            <p:nvPr/>
          </p:nvSpPr>
          <p:spPr bwMode="auto">
            <a:xfrm>
              <a:off x="3246" y="1332"/>
              <a:ext cx="13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20495" name="Line 41"/>
            <p:cNvSpPr>
              <a:spLocks noChangeShapeType="1"/>
            </p:cNvSpPr>
            <p:nvPr/>
          </p:nvSpPr>
          <p:spPr bwMode="auto">
            <a:xfrm flipV="1">
              <a:off x="4634" y="2678"/>
              <a:ext cx="0" cy="7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20496" name="Text Box 42"/>
            <p:cNvSpPr txBox="1">
              <a:spLocks noChangeArrowheads="1"/>
            </p:cNvSpPr>
            <p:nvPr/>
          </p:nvSpPr>
          <p:spPr bwMode="auto">
            <a:xfrm>
              <a:off x="1148" y="1117"/>
              <a:ext cx="98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FFFF"/>
                      </a:gs>
                      <a:gs pos="100000">
                        <a:srgbClr val="3399FF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8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zh-CN" altLang="en-US" sz="1600" b="1">
                  <a:ea typeface="楷体_GB2312" pitchFamily="49" charset="-122"/>
                </a:rPr>
                <a:t>条件为真  </a:t>
              </a:r>
              <a:r>
                <a:rPr lang="en-US" altLang="zh-CN" sz="1600" b="1">
                  <a:ea typeface="楷体_GB2312" pitchFamily="49" charset="-122"/>
                </a:rPr>
                <a:t>then</a:t>
              </a:r>
            </a:p>
          </p:txBody>
        </p:sp>
        <p:sp>
          <p:nvSpPr>
            <p:cNvPr id="20497" name="Line 43"/>
            <p:cNvSpPr>
              <a:spLocks noChangeShapeType="1"/>
            </p:cNvSpPr>
            <p:nvPr/>
          </p:nvSpPr>
          <p:spPr bwMode="auto">
            <a:xfrm>
              <a:off x="2147" y="3430"/>
              <a:ext cx="10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20498" name="Line 44"/>
            <p:cNvSpPr>
              <a:spLocks noChangeShapeType="1"/>
            </p:cNvSpPr>
            <p:nvPr/>
          </p:nvSpPr>
          <p:spPr bwMode="auto">
            <a:xfrm>
              <a:off x="4172" y="3430"/>
              <a:ext cx="4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20499" name="AutoShape 45"/>
            <p:cNvSpPr>
              <a:spLocks noChangeArrowheads="1"/>
            </p:cNvSpPr>
            <p:nvPr/>
          </p:nvSpPr>
          <p:spPr bwMode="auto">
            <a:xfrm>
              <a:off x="3187" y="3291"/>
              <a:ext cx="984" cy="289"/>
            </a:xfrm>
            <a:prstGeom prst="flowChartAlternateProcess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00" name="Text Box 46"/>
            <p:cNvSpPr txBox="1">
              <a:spLocks noChangeArrowheads="1"/>
            </p:cNvSpPr>
            <p:nvPr/>
          </p:nvSpPr>
          <p:spPr bwMode="auto">
            <a:xfrm>
              <a:off x="3207" y="3343"/>
              <a:ext cx="95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FFFF"/>
                      </a:gs>
                      <a:gs pos="100000">
                        <a:srgbClr val="3399FF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8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1600" b="1">
                  <a:ea typeface="楷体_GB2312" pitchFamily="49" charset="-122"/>
                </a:rPr>
                <a:t>命令序列</a:t>
              </a:r>
              <a:r>
                <a:rPr lang="en-US" altLang="zh-CN" sz="1600" b="1">
                  <a:ea typeface="楷体_GB2312" pitchFamily="49" charset="-122"/>
                </a:rPr>
                <a:t>n…</a:t>
              </a:r>
            </a:p>
          </p:txBody>
        </p:sp>
        <p:sp>
          <p:nvSpPr>
            <p:cNvPr id="20501" name="Text Box 47"/>
            <p:cNvSpPr txBox="1">
              <a:spLocks noChangeArrowheads="1"/>
            </p:cNvSpPr>
            <p:nvPr/>
          </p:nvSpPr>
          <p:spPr bwMode="auto">
            <a:xfrm>
              <a:off x="2089" y="3205"/>
              <a:ext cx="98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FFFF"/>
                      </a:gs>
                      <a:gs pos="100000">
                        <a:srgbClr val="3399FF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8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zh-CN" altLang="en-US" sz="1600" b="1">
                  <a:ea typeface="楷体_GB2312" pitchFamily="49" charset="-122"/>
                </a:rPr>
                <a:t>条件为假  </a:t>
              </a:r>
              <a:r>
                <a:rPr lang="en-US" altLang="zh-CN" sz="1600" b="1">
                  <a:ea typeface="楷体_GB2312" pitchFamily="49" charset="-122"/>
                </a:rPr>
                <a:t>else</a:t>
              </a:r>
            </a:p>
          </p:txBody>
        </p:sp>
        <p:sp>
          <p:nvSpPr>
            <p:cNvPr id="20502" name="AutoShape 48"/>
            <p:cNvSpPr>
              <a:spLocks noChangeArrowheads="1"/>
            </p:cNvSpPr>
            <p:nvPr/>
          </p:nvSpPr>
          <p:spPr bwMode="auto">
            <a:xfrm>
              <a:off x="1453" y="2201"/>
              <a:ext cx="1389" cy="520"/>
            </a:xfrm>
            <a:prstGeom prst="flowChartDecision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03" name="Text Box 49"/>
            <p:cNvSpPr txBox="1">
              <a:spLocks noChangeArrowheads="1"/>
            </p:cNvSpPr>
            <p:nvPr/>
          </p:nvSpPr>
          <p:spPr bwMode="auto">
            <a:xfrm>
              <a:off x="1561" y="2346"/>
              <a:ext cx="127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FFFF"/>
                      </a:gs>
                      <a:gs pos="100000">
                        <a:srgbClr val="3399FF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8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US" altLang="zh-CN" sz="1600" b="1">
                  <a:ea typeface="楷体_GB2312" pitchFamily="49" charset="-122"/>
                </a:rPr>
                <a:t>elif  </a:t>
              </a:r>
              <a:r>
                <a:rPr lang="zh-CN" altLang="en-US" sz="1600" b="1">
                  <a:ea typeface="楷体_GB2312" pitchFamily="49" charset="-122"/>
                </a:rPr>
                <a:t>条件测试命令</a:t>
              </a:r>
              <a:r>
                <a:rPr lang="en-US" altLang="zh-CN" sz="1600" b="1">
                  <a:ea typeface="楷体_GB2312" pitchFamily="49" charset="-122"/>
                </a:rPr>
                <a:t>2</a:t>
              </a:r>
            </a:p>
          </p:txBody>
        </p:sp>
        <p:sp>
          <p:nvSpPr>
            <p:cNvPr id="20504" name="Line 50"/>
            <p:cNvSpPr>
              <a:spLocks noChangeShapeType="1"/>
            </p:cNvSpPr>
            <p:nvPr/>
          </p:nvSpPr>
          <p:spPr bwMode="auto">
            <a:xfrm>
              <a:off x="1221" y="2458"/>
              <a:ext cx="2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>
              <a:outerShdw dist="53882" dir="2700000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20505" name="AutoShape 51"/>
            <p:cNvSpPr>
              <a:spLocks noChangeArrowheads="1"/>
            </p:cNvSpPr>
            <p:nvPr/>
          </p:nvSpPr>
          <p:spPr bwMode="auto">
            <a:xfrm>
              <a:off x="3187" y="1811"/>
              <a:ext cx="984" cy="289"/>
            </a:xfrm>
            <a:prstGeom prst="flowChartAlternateProcess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06" name="Text Box 52"/>
            <p:cNvSpPr txBox="1">
              <a:spLocks noChangeArrowheads="1"/>
            </p:cNvSpPr>
            <p:nvPr/>
          </p:nvSpPr>
          <p:spPr bwMode="auto">
            <a:xfrm>
              <a:off x="3215" y="1848"/>
              <a:ext cx="95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FFFF"/>
                      </a:gs>
                      <a:gs pos="100000">
                        <a:srgbClr val="3399FF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8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1600" b="1">
                  <a:ea typeface="楷体_GB2312" pitchFamily="49" charset="-122"/>
                </a:rPr>
                <a:t>命令序列</a:t>
              </a:r>
              <a:r>
                <a:rPr lang="en-US" altLang="zh-CN" sz="1600" b="1">
                  <a:ea typeface="楷体_GB2312" pitchFamily="49" charset="-122"/>
                </a:rPr>
                <a:t>2…</a:t>
              </a:r>
            </a:p>
          </p:txBody>
        </p:sp>
        <p:sp>
          <p:nvSpPr>
            <p:cNvPr id="20507" name="Line 53"/>
            <p:cNvSpPr>
              <a:spLocks noChangeShapeType="1"/>
            </p:cNvSpPr>
            <p:nvPr/>
          </p:nvSpPr>
          <p:spPr bwMode="auto">
            <a:xfrm>
              <a:off x="2154" y="1941"/>
              <a:ext cx="10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20508" name="Line 54"/>
            <p:cNvSpPr>
              <a:spLocks noChangeShapeType="1"/>
            </p:cNvSpPr>
            <p:nvPr/>
          </p:nvSpPr>
          <p:spPr bwMode="auto">
            <a:xfrm>
              <a:off x="4180" y="1941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20509" name="Line 55"/>
            <p:cNvSpPr>
              <a:spLocks noChangeShapeType="1"/>
            </p:cNvSpPr>
            <p:nvPr/>
          </p:nvSpPr>
          <p:spPr bwMode="auto">
            <a:xfrm>
              <a:off x="4634" y="1332"/>
              <a:ext cx="0" cy="10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20510" name="Text Box 56"/>
            <p:cNvSpPr txBox="1">
              <a:spLocks noChangeArrowheads="1"/>
            </p:cNvSpPr>
            <p:nvPr/>
          </p:nvSpPr>
          <p:spPr bwMode="auto">
            <a:xfrm>
              <a:off x="2082" y="1725"/>
              <a:ext cx="98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FFFF"/>
                      </a:gs>
                      <a:gs pos="100000">
                        <a:srgbClr val="3399FF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8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zh-CN" altLang="en-US" sz="1600" b="1">
                  <a:ea typeface="楷体_GB2312" pitchFamily="49" charset="-122"/>
                </a:rPr>
                <a:t>条件为真  </a:t>
              </a:r>
              <a:r>
                <a:rPr lang="en-US" altLang="zh-CN" sz="1600" b="1">
                  <a:ea typeface="楷体_GB2312" pitchFamily="49" charset="-122"/>
                </a:rPr>
                <a:t>then</a:t>
              </a:r>
            </a:p>
          </p:txBody>
        </p:sp>
        <p:sp>
          <p:nvSpPr>
            <p:cNvPr id="20511" name="Text Box 57"/>
            <p:cNvSpPr txBox="1">
              <a:spLocks noChangeArrowheads="1"/>
            </p:cNvSpPr>
            <p:nvPr/>
          </p:nvSpPr>
          <p:spPr bwMode="auto">
            <a:xfrm>
              <a:off x="1976" y="2925"/>
              <a:ext cx="37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FFFF"/>
                      </a:gs>
                      <a:gs pos="100000">
                        <a:srgbClr val="3399FF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8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1600" b="1">
                  <a:ea typeface="楷体_GB2312" pitchFamily="49" charset="-122"/>
                </a:rPr>
                <a:t>……</a:t>
              </a:r>
            </a:p>
          </p:txBody>
        </p:sp>
        <p:sp>
          <p:nvSpPr>
            <p:cNvPr id="20512" name="Line 58"/>
            <p:cNvSpPr>
              <a:spLocks noChangeShapeType="1"/>
            </p:cNvSpPr>
            <p:nvPr/>
          </p:nvSpPr>
          <p:spPr bwMode="auto">
            <a:xfrm>
              <a:off x="2147" y="3083"/>
              <a:ext cx="0" cy="3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20513" name="Text Box 59"/>
            <p:cNvSpPr txBox="1">
              <a:spLocks noChangeArrowheads="1"/>
            </p:cNvSpPr>
            <p:nvPr/>
          </p:nvSpPr>
          <p:spPr bwMode="auto">
            <a:xfrm>
              <a:off x="3303" y="2925"/>
              <a:ext cx="37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FFFF"/>
                      </a:gs>
                      <a:gs pos="100000">
                        <a:srgbClr val="3399FF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8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1600" b="1">
                  <a:ea typeface="楷体_GB2312" pitchFamily="49" charset="-122"/>
                </a:rPr>
                <a:t>……</a:t>
              </a:r>
            </a:p>
          </p:txBody>
        </p:sp>
        <p:sp>
          <p:nvSpPr>
            <p:cNvPr id="20514" name="Line 60"/>
            <p:cNvSpPr>
              <a:spLocks noChangeShapeType="1"/>
            </p:cNvSpPr>
            <p:nvPr/>
          </p:nvSpPr>
          <p:spPr bwMode="auto">
            <a:xfrm>
              <a:off x="295" y="1911"/>
              <a:ext cx="23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20515" name="AutoShape 61"/>
            <p:cNvSpPr>
              <a:spLocks noChangeArrowheads="1"/>
            </p:cNvSpPr>
            <p:nvPr/>
          </p:nvSpPr>
          <p:spPr bwMode="auto">
            <a:xfrm>
              <a:off x="4199" y="2373"/>
              <a:ext cx="852" cy="289"/>
            </a:xfrm>
            <a:prstGeom prst="flowChartProcess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16" name="Text Box 62"/>
            <p:cNvSpPr txBox="1">
              <a:spLocks noChangeArrowheads="1"/>
            </p:cNvSpPr>
            <p:nvPr/>
          </p:nvSpPr>
          <p:spPr bwMode="auto">
            <a:xfrm>
              <a:off x="4241" y="2403"/>
              <a:ext cx="8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FFFF"/>
                      </a:gs>
                      <a:gs pos="100000">
                        <a:srgbClr val="3399FF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8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1600" b="1">
                  <a:ea typeface="楷体_GB2312" pitchFamily="49" charset="-122"/>
                </a:rPr>
                <a:t>fi  </a:t>
              </a:r>
              <a:r>
                <a:rPr lang="zh-CN" altLang="en-US" sz="1600" b="1">
                  <a:ea typeface="楷体_GB2312" pitchFamily="49" charset="-122"/>
                </a:rPr>
                <a:t>结束判断</a:t>
              </a:r>
            </a:p>
          </p:txBody>
        </p:sp>
        <p:sp>
          <p:nvSpPr>
            <p:cNvPr id="20517" name="Line 63"/>
            <p:cNvSpPr>
              <a:spLocks noChangeShapeType="1"/>
            </p:cNvSpPr>
            <p:nvPr/>
          </p:nvSpPr>
          <p:spPr bwMode="auto">
            <a:xfrm>
              <a:off x="5053" y="2512"/>
              <a:ext cx="23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76861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110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11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544616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latin typeface="+mn-ea"/>
              </a:rPr>
              <a:t>使用</a:t>
            </a:r>
            <a:r>
              <a:rPr lang="zh-CN" altLang="en-US" sz="2400" dirty="0">
                <a:latin typeface="+mn-ea"/>
              </a:rPr>
              <a:t>多分支判断用户的输入</a:t>
            </a:r>
            <a:endParaRPr lang="en-US" altLang="zh-CN" sz="2400" dirty="0">
              <a:latin typeface="+mn-ea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+mn-ea"/>
              </a:rPr>
              <a:t>如果输入为空，提示错误，并退出程序</a:t>
            </a:r>
            <a:endParaRPr lang="en-US" altLang="zh-CN" sz="2400" dirty="0">
              <a:latin typeface="+mn-ea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+mn-ea"/>
              </a:rPr>
              <a:t>如果不存在，提示不是文件，并退出程序</a:t>
            </a:r>
            <a:endParaRPr lang="en-US" altLang="zh-CN" sz="2400" dirty="0">
              <a:latin typeface="+mn-ea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+mn-ea"/>
              </a:rPr>
              <a:t>如果是目录文件，则提示是目录</a:t>
            </a:r>
            <a:endParaRPr lang="en-US" altLang="zh-CN" sz="2400" dirty="0">
              <a:latin typeface="+mn-ea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+mn-ea"/>
              </a:rPr>
              <a:t>如果是普通文件，提示普通文件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多分支实例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103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0" y="764704"/>
            <a:ext cx="9144000" cy="60932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1800" b="1" dirty="0" smtClean="0">
                <a:latin typeface="+mn-ea"/>
              </a:rPr>
              <a:t>案例</a:t>
            </a:r>
            <a:r>
              <a:rPr lang="en-US" altLang="zh-CN" sz="1800" b="1" dirty="0" smtClean="0">
                <a:latin typeface="+mn-ea"/>
              </a:rPr>
              <a:t>1</a:t>
            </a:r>
            <a:r>
              <a:rPr lang="zh-CN" altLang="en-US" sz="1800" b="1" dirty="0" smtClean="0">
                <a:latin typeface="+mn-ea"/>
              </a:rPr>
              <a:t>：</a:t>
            </a:r>
            <a:endParaRPr lang="en-US" altLang="zh-CN" sz="1800" b="1" dirty="0" smtClean="0">
              <a:latin typeface="+mn-ea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800" b="1" dirty="0" smtClean="0">
                <a:latin typeface="+mn-ea"/>
              </a:rPr>
              <a:t>检查</a:t>
            </a:r>
            <a:r>
              <a:rPr lang="en-US" altLang="zh-CN" sz="1800" b="1" dirty="0">
                <a:latin typeface="+mn-ea"/>
              </a:rPr>
              <a:t>/</a:t>
            </a:r>
            <a:r>
              <a:rPr lang="en-US" altLang="zh-CN" sz="1800" b="1" dirty="0" err="1">
                <a:latin typeface="+mn-ea"/>
              </a:rPr>
              <a:t>etc</a:t>
            </a:r>
            <a:r>
              <a:rPr lang="en-US" altLang="zh-CN" sz="1800" b="1" dirty="0">
                <a:latin typeface="+mn-ea"/>
              </a:rPr>
              <a:t>/services</a:t>
            </a:r>
            <a:r>
              <a:rPr lang="zh-CN" altLang="en-US" sz="1800" b="1" dirty="0" smtClean="0">
                <a:latin typeface="+mn-ea"/>
              </a:rPr>
              <a:t>文件是否存在，如果存在则统计文件内容并输出，否则不做任何操作</a:t>
            </a:r>
            <a:endParaRPr lang="en-US" altLang="zh-CN" sz="1800" b="1" dirty="0">
              <a:latin typeface="+mn-ea"/>
            </a:endParaRPr>
          </a:p>
          <a:p>
            <a:pPr marL="0" indent="0">
              <a:buNone/>
            </a:pPr>
            <a:r>
              <a:rPr lang="zh-CN" altLang="en-US" sz="1800" b="1" dirty="0" smtClean="0">
                <a:latin typeface="+mn-ea"/>
              </a:rPr>
              <a:t>案例</a:t>
            </a:r>
            <a:r>
              <a:rPr lang="en-US" altLang="zh-CN" sz="1800" b="1" dirty="0" smtClean="0">
                <a:latin typeface="+mn-ea"/>
              </a:rPr>
              <a:t>2</a:t>
            </a:r>
            <a:r>
              <a:rPr lang="zh-CN" altLang="en-US" sz="1800" b="1" dirty="0" smtClean="0">
                <a:latin typeface="+mn-ea"/>
              </a:rPr>
              <a:t>：</a:t>
            </a:r>
            <a:endParaRPr lang="en-US" altLang="zh-CN" sz="1800" b="1" dirty="0" smtClean="0">
              <a:latin typeface="+mn-ea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800" b="1" dirty="0" smtClean="0">
                <a:latin typeface="+mn-ea"/>
              </a:rPr>
              <a:t>/</a:t>
            </a:r>
            <a:r>
              <a:rPr lang="en-US" altLang="zh-CN" sz="1800" b="1" dirty="0" err="1" smtClean="0">
                <a:latin typeface="+mn-ea"/>
              </a:rPr>
              <a:t>var</a:t>
            </a:r>
            <a:r>
              <a:rPr lang="en-US" altLang="zh-CN" sz="1800" b="1" dirty="0" smtClean="0">
                <a:latin typeface="+mn-ea"/>
              </a:rPr>
              <a:t>/lib/</a:t>
            </a:r>
            <a:r>
              <a:rPr lang="en-US" altLang="zh-CN" sz="1800" b="1" dirty="0" err="1" smtClean="0">
                <a:latin typeface="+mn-ea"/>
              </a:rPr>
              <a:t>mysql</a:t>
            </a:r>
            <a:r>
              <a:rPr lang="en-US" altLang="zh-CN" sz="1800" b="1" dirty="0" smtClean="0">
                <a:latin typeface="+mn-ea"/>
              </a:rPr>
              <a:t> </a:t>
            </a:r>
            <a:r>
              <a:rPr lang="zh-CN" altLang="en-US" sz="1800" b="1" dirty="0">
                <a:latin typeface="+mn-ea"/>
              </a:rPr>
              <a:t>目录占用的空间大小、查看当前的日期，并记录到临时文件 </a:t>
            </a:r>
            <a:r>
              <a:rPr lang="en-US" altLang="zh-CN" sz="1800" b="1" dirty="0">
                <a:latin typeface="+mn-ea"/>
              </a:rPr>
              <a:t>/</a:t>
            </a:r>
            <a:r>
              <a:rPr lang="en-US" altLang="zh-CN" sz="1800" b="1" dirty="0" err="1">
                <a:latin typeface="+mn-ea"/>
              </a:rPr>
              <a:t>tmp</a:t>
            </a:r>
            <a:r>
              <a:rPr lang="en-US" altLang="zh-CN" sz="1800" b="1" dirty="0">
                <a:latin typeface="+mn-ea"/>
              </a:rPr>
              <a:t>/dbinfo.txt </a:t>
            </a:r>
            <a:r>
              <a:rPr lang="zh-CN" altLang="en-US" sz="1800" b="1" dirty="0" smtClean="0">
                <a:latin typeface="+mn-ea"/>
              </a:rPr>
              <a:t>中</a:t>
            </a:r>
            <a:endParaRPr lang="en-US" altLang="zh-CN" sz="1800" b="1" dirty="0" smtClean="0">
              <a:latin typeface="+mn-ea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800" b="1" dirty="0" smtClean="0">
                <a:latin typeface="+mn-ea"/>
              </a:rPr>
              <a:t>***du –</a:t>
            </a:r>
            <a:r>
              <a:rPr lang="en-US" altLang="zh-CN" sz="1800" b="1" dirty="0" err="1" smtClean="0">
                <a:latin typeface="+mn-ea"/>
              </a:rPr>
              <a:t>sh</a:t>
            </a:r>
            <a:r>
              <a:rPr lang="en-US" altLang="zh-CN" sz="1800" b="1" dirty="0" smtClean="0">
                <a:latin typeface="+mn-ea"/>
              </a:rPr>
              <a:t> /</a:t>
            </a:r>
            <a:r>
              <a:rPr lang="en-US" altLang="zh-CN" sz="1800" b="1" dirty="0" err="1" smtClean="0">
                <a:latin typeface="+mn-ea"/>
              </a:rPr>
              <a:t>var</a:t>
            </a:r>
            <a:r>
              <a:rPr lang="en-US" altLang="zh-CN" sz="1800" b="1" dirty="0" smtClean="0">
                <a:latin typeface="+mn-ea"/>
              </a:rPr>
              <a:t>/…&gt;&gt;/</a:t>
            </a:r>
            <a:r>
              <a:rPr lang="en-US" altLang="zh-CN" sz="1800" b="1" dirty="0" err="1" smtClean="0">
                <a:latin typeface="+mn-ea"/>
              </a:rPr>
              <a:t>tmp</a:t>
            </a:r>
            <a:r>
              <a:rPr lang="en-US" altLang="zh-CN" sz="1800" b="1" dirty="0" smtClean="0">
                <a:latin typeface="+mn-ea"/>
              </a:rPr>
              <a:t>/dbinfo.txt</a:t>
            </a:r>
            <a:endParaRPr lang="en-US" altLang="zh-CN" sz="1800" b="1" dirty="0" smtClean="0">
              <a:latin typeface="+mn-ea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800" b="1" dirty="0" smtClean="0">
                <a:latin typeface="+mn-ea"/>
              </a:rPr>
              <a:t>***</a:t>
            </a:r>
            <a:r>
              <a:rPr lang="zh-CN" altLang="en-US" sz="1800" b="1" dirty="0" smtClean="0">
                <a:latin typeface="+mn-ea"/>
              </a:rPr>
              <a:t>追加的时候记得要本身有这个目录，</a:t>
            </a:r>
            <a:endParaRPr lang="en-US" altLang="zh-CN" sz="1800" b="1" dirty="0" smtClean="0">
              <a:latin typeface="+mn-ea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800" b="1" dirty="0">
                <a:solidFill>
                  <a:srgbClr val="FF0000"/>
                </a:solidFill>
                <a:latin typeface="+mn-ea"/>
              </a:rPr>
              <a:t>如果不存在</a:t>
            </a:r>
            <a:r>
              <a:rPr lang="zh-CN" altLang="en-US" sz="1800" b="1" dirty="0">
                <a:latin typeface="+mn-ea"/>
              </a:rPr>
              <a:t>则创建</a:t>
            </a:r>
            <a:r>
              <a:rPr lang="en-US" altLang="zh-CN" sz="1800" b="1" dirty="0">
                <a:latin typeface="+mn-ea"/>
              </a:rPr>
              <a:t>/opt/</a:t>
            </a:r>
            <a:r>
              <a:rPr lang="en-US" altLang="zh-CN" sz="1800" b="1" dirty="0" err="1">
                <a:latin typeface="+mn-ea"/>
              </a:rPr>
              <a:t>dbbak</a:t>
            </a:r>
            <a:r>
              <a:rPr lang="en-US" altLang="zh-CN" sz="1800" b="1" dirty="0">
                <a:latin typeface="+mn-ea"/>
              </a:rPr>
              <a:t>/</a:t>
            </a:r>
            <a:r>
              <a:rPr lang="zh-CN" altLang="en-US" sz="1800" b="1" dirty="0" smtClean="0">
                <a:latin typeface="+mn-ea"/>
              </a:rPr>
              <a:t>目录，将 </a:t>
            </a:r>
            <a:r>
              <a:rPr lang="en-US" altLang="zh-CN" sz="1800" b="1" dirty="0">
                <a:latin typeface="+mn-ea"/>
              </a:rPr>
              <a:t>/</a:t>
            </a:r>
            <a:r>
              <a:rPr lang="en-US" altLang="zh-CN" sz="1800" b="1" dirty="0" err="1">
                <a:latin typeface="+mn-ea"/>
              </a:rPr>
              <a:t>tmp</a:t>
            </a:r>
            <a:r>
              <a:rPr lang="en-US" altLang="zh-CN" sz="1800" b="1" dirty="0">
                <a:latin typeface="+mn-ea"/>
              </a:rPr>
              <a:t>/dbinfo.txt </a:t>
            </a:r>
            <a:r>
              <a:rPr lang="zh-CN" altLang="en-US" sz="1800" b="1" dirty="0">
                <a:latin typeface="+mn-ea"/>
              </a:rPr>
              <a:t>文件、</a:t>
            </a:r>
            <a:r>
              <a:rPr lang="en-US" altLang="zh-CN" sz="1800" b="1" dirty="0">
                <a:latin typeface="+mn-ea"/>
              </a:rPr>
              <a:t>/</a:t>
            </a:r>
            <a:r>
              <a:rPr lang="en-US" altLang="zh-CN" sz="1800" b="1" dirty="0" err="1">
                <a:latin typeface="+mn-ea"/>
              </a:rPr>
              <a:t>var</a:t>
            </a:r>
            <a:r>
              <a:rPr lang="en-US" altLang="zh-CN" sz="1800" b="1" dirty="0">
                <a:latin typeface="+mn-ea"/>
              </a:rPr>
              <a:t>/lib/</a:t>
            </a:r>
            <a:r>
              <a:rPr lang="en-US" altLang="zh-CN" sz="1800" b="1" dirty="0" err="1">
                <a:latin typeface="+mn-ea"/>
              </a:rPr>
              <a:t>mysql</a:t>
            </a:r>
            <a:r>
              <a:rPr lang="en-US" altLang="zh-CN" sz="1800" b="1" dirty="0">
                <a:latin typeface="+mn-ea"/>
              </a:rPr>
              <a:t> </a:t>
            </a:r>
            <a:r>
              <a:rPr lang="zh-CN" altLang="en-US" sz="1800" b="1" dirty="0">
                <a:latin typeface="+mn-ea"/>
              </a:rPr>
              <a:t>目录进行压缩归档，备份到</a:t>
            </a:r>
            <a:r>
              <a:rPr lang="en-US" altLang="zh-CN" sz="1800" b="1" dirty="0">
                <a:latin typeface="+mn-ea"/>
              </a:rPr>
              <a:t>/opt/</a:t>
            </a:r>
            <a:r>
              <a:rPr lang="en-US" altLang="zh-CN" sz="1800" b="1" dirty="0" err="1">
                <a:latin typeface="+mn-ea"/>
              </a:rPr>
              <a:t>dbbak</a:t>
            </a:r>
            <a:r>
              <a:rPr lang="en-US" altLang="zh-CN" sz="1800" b="1" dirty="0">
                <a:latin typeface="+mn-ea"/>
              </a:rPr>
              <a:t>/</a:t>
            </a:r>
            <a:r>
              <a:rPr lang="zh-CN" altLang="en-US" sz="1800" b="1" dirty="0">
                <a:latin typeface="+mn-ea"/>
              </a:rPr>
              <a:t>目录</a:t>
            </a:r>
            <a:r>
              <a:rPr lang="zh-CN" altLang="en-US" sz="1800" b="1" dirty="0" smtClean="0">
                <a:latin typeface="+mn-ea"/>
              </a:rPr>
              <a:t>中，注意：备份</a:t>
            </a:r>
            <a:r>
              <a:rPr lang="zh-CN" altLang="en-US" sz="1800" b="1" dirty="0">
                <a:latin typeface="+mn-ea"/>
              </a:rPr>
              <a:t>后的包文件名中要包含当天的日期信息</a:t>
            </a:r>
          </a:p>
          <a:p>
            <a:pPr marL="342900" lvl="2" indent="-342900">
              <a:buFont typeface="Wingdings" panose="05000000000000000000" pitchFamily="2" charset="2"/>
              <a:buChar char="Ø"/>
            </a:pPr>
            <a:r>
              <a:rPr lang="zh-CN" altLang="en-US" sz="1800" b="1" dirty="0">
                <a:latin typeface="+mn-ea"/>
              </a:rPr>
              <a:t> 最后删除临时文件</a:t>
            </a:r>
            <a:r>
              <a:rPr lang="en-US" altLang="zh-CN" sz="1800" b="1" dirty="0">
                <a:latin typeface="+mn-ea"/>
              </a:rPr>
              <a:t>/</a:t>
            </a:r>
            <a:r>
              <a:rPr lang="en-US" altLang="zh-CN" sz="1800" b="1" dirty="0" err="1">
                <a:latin typeface="+mn-ea"/>
              </a:rPr>
              <a:t>tmp</a:t>
            </a:r>
            <a:r>
              <a:rPr lang="en-US" altLang="zh-CN" sz="1800" b="1" dirty="0">
                <a:latin typeface="+mn-ea"/>
              </a:rPr>
              <a:t>/dbinfo.txt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小结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1474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b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03 WebDriver API-定位元素</Template>
  <TotalTime>2368</TotalTime>
  <Words>2418</Words>
  <Application>Microsoft Office PowerPoint</Application>
  <PresentationFormat>全屏显示(4:3)</PresentationFormat>
  <Paragraphs>421</Paragraphs>
  <Slides>33</Slides>
  <Notes>27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34" baseType="lpstr">
      <vt:lpstr>moban</vt:lpstr>
      <vt:lpstr>Shell编程2-流程控制</vt:lpstr>
      <vt:lpstr>本章大纲</vt:lpstr>
      <vt:lpstr>if条件语句 —— 单分支</vt:lpstr>
      <vt:lpstr>if条件语句 —— 单分支</vt:lpstr>
      <vt:lpstr>if条件语句 —— 双分支</vt:lpstr>
      <vt:lpstr>if条件语句 —— 双分支</vt:lpstr>
      <vt:lpstr>if条件语句 —— 多分支</vt:lpstr>
      <vt:lpstr>多分支实例</vt:lpstr>
      <vt:lpstr>小结</vt:lpstr>
      <vt:lpstr>case多重分支语句</vt:lpstr>
      <vt:lpstr>case多重分支语句</vt:lpstr>
      <vt:lpstr>case多重分支语句</vt:lpstr>
      <vt:lpstr>case多重分支语句</vt:lpstr>
      <vt:lpstr>for循环语句</vt:lpstr>
      <vt:lpstr>for循环语句</vt:lpstr>
      <vt:lpstr>for循环语句</vt:lpstr>
      <vt:lpstr>while循环语句</vt:lpstr>
      <vt:lpstr>while循环语句</vt:lpstr>
      <vt:lpstr>while循环语句</vt:lpstr>
      <vt:lpstr>until循环语句</vt:lpstr>
      <vt:lpstr>循环控制语句</vt:lpstr>
      <vt:lpstr>循环控制语句</vt:lpstr>
      <vt:lpstr>小结</vt:lpstr>
      <vt:lpstr>PowerPoint 演示文稿</vt:lpstr>
      <vt:lpstr>shift迁移语句</vt:lpstr>
      <vt:lpstr>shift迁移语句</vt:lpstr>
      <vt:lpstr>Shell函数应用</vt:lpstr>
      <vt:lpstr>Shell函数应用</vt:lpstr>
      <vt:lpstr>Shell函数应用</vt:lpstr>
      <vt:lpstr>PowerPoint 演示文稿</vt:lpstr>
      <vt:lpstr>函数的返回值</vt:lpstr>
      <vt:lpstr>                作业-需求描述 </vt:lpstr>
      <vt:lpstr>实现思路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第01章 Linux系统安装和基本操作 </dc:title>
  <dc:creator>admin</dc:creator>
  <cp:lastModifiedBy>dell</cp:lastModifiedBy>
  <cp:revision>297</cp:revision>
  <dcterms:created xsi:type="dcterms:W3CDTF">2017-06-14T06:52:20Z</dcterms:created>
  <dcterms:modified xsi:type="dcterms:W3CDTF">2017-10-11T03:17:21Z</dcterms:modified>
</cp:coreProperties>
</file>