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60" r:id="rId2"/>
    <p:sldId id="261" r:id="rId3"/>
    <p:sldId id="284" r:id="rId4"/>
    <p:sldId id="344" r:id="rId5"/>
    <p:sldId id="263" r:id="rId6"/>
    <p:sldId id="264" r:id="rId7"/>
    <p:sldId id="272" r:id="rId8"/>
    <p:sldId id="266" r:id="rId9"/>
    <p:sldId id="285" r:id="rId10"/>
    <p:sldId id="286" r:id="rId11"/>
    <p:sldId id="287" r:id="rId12"/>
    <p:sldId id="288" r:id="rId13"/>
    <p:sldId id="289" r:id="rId14"/>
    <p:sldId id="290" r:id="rId15"/>
    <p:sldId id="346" r:id="rId16"/>
    <p:sldId id="291" r:id="rId17"/>
    <p:sldId id="292" r:id="rId18"/>
    <p:sldId id="294" r:id="rId19"/>
    <p:sldId id="295" r:id="rId20"/>
    <p:sldId id="297" r:id="rId21"/>
    <p:sldId id="296" r:id="rId22"/>
    <p:sldId id="298" r:id="rId23"/>
    <p:sldId id="299" r:id="rId24"/>
    <p:sldId id="300" r:id="rId25"/>
    <p:sldId id="332" r:id="rId26"/>
    <p:sldId id="347" r:id="rId27"/>
    <p:sldId id="348" r:id="rId28"/>
    <p:sldId id="333" r:id="rId29"/>
    <p:sldId id="349" r:id="rId30"/>
    <p:sldId id="334" r:id="rId31"/>
    <p:sldId id="335" r:id="rId32"/>
    <p:sldId id="336" r:id="rId33"/>
    <p:sldId id="337" r:id="rId34"/>
    <p:sldId id="350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3911" autoAdjust="0"/>
  </p:normalViewPr>
  <p:slideViewPr>
    <p:cSldViewPr>
      <p:cViewPr varScale="1">
        <p:scale>
          <a:sx n="63" d="100"/>
          <a:sy n="63" d="100"/>
        </p:scale>
        <p:origin x="-30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5B9E-BD77-4D0C-8B11-D405776170DD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9F1E-FCFC-4294-BD1A-5F44A2F8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37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62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149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022C996-3AB3-4A21-8562-CB142593EE5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15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en-US" altLang="zh-CN" smtClean="0">
                <a:ea typeface="宋体" charset="-122"/>
              </a:rPr>
              <a:t>du</a:t>
            </a:r>
            <a:r>
              <a:rPr lang="zh-CN" altLang="en-US" smtClean="0">
                <a:ea typeface="宋体" charset="-122"/>
              </a:rPr>
              <a:t>命令的“</a:t>
            </a:r>
            <a:r>
              <a:rPr lang="en-US" altLang="zh-CN" smtClean="0">
                <a:ea typeface="宋体" charset="-122"/>
              </a:rPr>
              <a:t>-s”</a:t>
            </a:r>
            <a:r>
              <a:rPr lang="zh-CN" altLang="en-US" smtClean="0">
                <a:ea typeface="宋体" charset="-122"/>
              </a:rPr>
              <a:t>、“</a:t>
            </a:r>
            <a:r>
              <a:rPr lang="en-US" altLang="zh-CN" smtClean="0">
                <a:ea typeface="宋体" charset="-122"/>
              </a:rPr>
              <a:t>-h”</a:t>
            </a:r>
            <a:r>
              <a:rPr lang="zh-CN" altLang="en-US" smtClean="0">
                <a:ea typeface="宋体" charset="-122"/>
              </a:rPr>
              <a:t>选项通常结合在一起使用，以统计指定文件夹总占用空间的大小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24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957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522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522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522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522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52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07EF531A-E5A0-4107-A3C5-88140F50BDD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4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327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287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d: directory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 character device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b: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l:link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963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</a:t>
            </a:r>
            <a:r>
              <a:rPr lang="en-US" altLang="zh-CN" baseline="0" dirty="0" smtClean="0"/>
              <a:t>    execute   </a:t>
            </a:r>
            <a:r>
              <a:rPr lang="zh-CN" altLang="en-US" baseline="0" dirty="0" smtClean="0"/>
              <a:t>执行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连接数怎样理解？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9502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872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3528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36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74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018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0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19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734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36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224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56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29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2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4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pwd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/>
              <a:t>用途：显示当前目录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格式：</a:t>
            </a:r>
            <a:r>
              <a:rPr lang="en-US" altLang="zh-CN" dirty="0" err="1"/>
              <a:t>pwd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目录处理命令</a:t>
            </a:r>
            <a:r>
              <a:rPr lang="en-US" altLang="zh-CN" dirty="0" err="1" smtClean="0"/>
              <a:t>pwd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6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rmdir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用途：</a:t>
            </a:r>
            <a:r>
              <a:rPr lang="zh-CN" altLang="en-US" dirty="0"/>
              <a:t>删除空目录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格式：</a:t>
            </a:r>
            <a:r>
              <a:rPr lang="en-US" altLang="zh-CN" dirty="0" err="1"/>
              <a:t>rmdir</a:t>
            </a:r>
            <a:r>
              <a:rPr lang="en-US" altLang="zh-CN" dirty="0"/>
              <a:t>  [</a:t>
            </a:r>
            <a:r>
              <a:rPr lang="zh-CN" altLang="en-US" dirty="0"/>
              <a:t>目录名</a:t>
            </a:r>
            <a:r>
              <a:rPr lang="en-US" altLang="zh-CN" dirty="0" smtClean="0"/>
              <a:t>]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例如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rmdir</a:t>
            </a:r>
            <a:r>
              <a:rPr lang="en-US" altLang="zh-CN" dirty="0" smtClean="0"/>
              <a:t>  /test/pa/app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删除目录命令</a:t>
            </a:r>
            <a:r>
              <a:rPr lang="en-US" altLang="zh-CN" dirty="0" err="1" smtClean="0"/>
              <a:t>rmdir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05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47861"/>
            <a:ext cx="8229600" cy="550547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cp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sz="3000" dirty="0"/>
              <a:t>用途：复制文件或目录</a:t>
            </a:r>
            <a:endParaRPr lang="en-US" altLang="zh-CN" sz="3000" dirty="0"/>
          </a:p>
          <a:p>
            <a:pPr lvl="1">
              <a:lnSpc>
                <a:spcPct val="110000"/>
              </a:lnSpc>
            </a:pPr>
            <a:r>
              <a:rPr lang="zh-CN" altLang="en-US" sz="3000" dirty="0"/>
              <a:t>格式：</a:t>
            </a:r>
            <a:r>
              <a:rPr lang="en-US" altLang="zh-CN" sz="3000" dirty="0"/>
              <a:t>cd  -</a:t>
            </a:r>
            <a:r>
              <a:rPr lang="en-US" altLang="zh-CN" sz="3000" dirty="0" err="1"/>
              <a:t>rp</a:t>
            </a:r>
            <a:r>
              <a:rPr lang="en-US" altLang="zh-CN" sz="3000" dirty="0"/>
              <a:t>  [</a:t>
            </a:r>
            <a:r>
              <a:rPr lang="zh-CN" altLang="en-US" sz="3000" dirty="0"/>
              <a:t>原文件或目录</a:t>
            </a:r>
            <a:r>
              <a:rPr lang="en-US" altLang="zh-CN" sz="3000" dirty="0"/>
              <a:t>] [</a:t>
            </a:r>
            <a:r>
              <a:rPr lang="zh-CN" altLang="en-US" sz="3000" dirty="0"/>
              <a:t>目标文件或目录</a:t>
            </a:r>
            <a:r>
              <a:rPr lang="en-US" altLang="zh-CN" sz="3000" dirty="0" smtClean="0"/>
              <a:t>]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常用命令选项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 smtClean="0"/>
              <a:t>-</a:t>
            </a:r>
            <a:r>
              <a:rPr lang="en-US" altLang="zh-CN" sz="4100" dirty="0"/>
              <a:t>r </a:t>
            </a:r>
            <a:r>
              <a:rPr lang="zh-CN" altLang="en-US" sz="3000" dirty="0"/>
              <a:t>复制目录</a:t>
            </a:r>
            <a:endParaRPr lang="en-US" altLang="zh-CN" sz="30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3000" dirty="0"/>
              <a:t>-p </a:t>
            </a:r>
            <a:r>
              <a:rPr lang="zh-CN" altLang="en-US" sz="3000" dirty="0"/>
              <a:t>保留文件属性</a:t>
            </a:r>
            <a:endParaRPr lang="en-US" altLang="zh-CN" sz="3000" dirty="0"/>
          </a:p>
          <a:p>
            <a:pPr marL="0" indent="0">
              <a:buNone/>
            </a:pPr>
            <a:r>
              <a:rPr lang="zh-CN" altLang="en-US" dirty="0" smtClean="0"/>
              <a:t>注意：可以同时复制多个文件或目录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例如：</a:t>
            </a:r>
            <a:r>
              <a:rPr lang="en-US" altLang="zh-CN" dirty="0" err="1" smtClean="0">
                <a:solidFill>
                  <a:srgbClr val="FF0000"/>
                </a:solidFill>
              </a:rPr>
              <a:t>cp</a:t>
            </a:r>
            <a:r>
              <a:rPr lang="en-US" altLang="zh-CN" dirty="0" smtClean="0">
                <a:solidFill>
                  <a:srgbClr val="FF0000"/>
                </a:solidFill>
              </a:rPr>
              <a:t> –r /test01/</a:t>
            </a:r>
            <a:r>
              <a:rPr lang="en-US" altLang="zh-CN" dirty="0" err="1" smtClean="0">
                <a:solidFill>
                  <a:srgbClr val="FF0000"/>
                </a:solidFill>
              </a:rPr>
              <a:t>qa</a:t>
            </a:r>
            <a:r>
              <a:rPr lang="en-US" altLang="zh-CN" dirty="0" smtClean="0">
                <a:solidFill>
                  <a:srgbClr val="FF0000"/>
                </a:solidFill>
              </a:rPr>
              <a:t>/app   /root</a:t>
            </a:r>
          </a:p>
          <a:p>
            <a:pPr marL="0" indent="0">
              <a:buNone/>
            </a:pPr>
            <a:r>
              <a:rPr lang="zh-CN" altLang="en-US" dirty="0" smtClean="0"/>
              <a:t>将目录</a:t>
            </a:r>
            <a:r>
              <a:rPr lang="en-US" altLang="zh-CN" dirty="0"/>
              <a:t>/test01/</a:t>
            </a:r>
            <a:r>
              <a:rPr lang="en-US" altLang="zh-CN" dirty="0" err="1"/>
              <a:t>qa</a:t>
            </a:r>
            <a:r>
              <a:rPr lang="en-US" altLang="zh-CN" dirty="0"/>
              <a:t>/app </a:t>
            </a:r>
            <a:r>
              <a:rPr lang="zh-CN" altLang="en-US" dirty="0" smtClean="0"/>
              <a:t>复制到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cp</a:t>
            </a:r>
            <a:r>
              <a:rPr lang="en-US" altLang="zh-CN" dirty="0" smtClean="0">
                <a:solidFill>
                  <a:srgbClr val="FF0000"/>
                </a:solidFill>
              </a:rPr>
              <a:t>   /</a:t>
            </a:r>
            <a:r>
              <a:rPr lang="en-US" altLang="zh-CN" dirty="0" err="1" smtClean="0">
                <a:solidFill>
                  <a:srgbClr val="FF0000"/>
                </a:solidFill>
              </a:rPr>
              <a:t>etc</a:t>
            </a:r>
            <a:r>
              <a:rPr lang="en-US" altLang="zh-CN" dirty="0" smtClean="0">
                <a:solidFill>
                  <a:srgbClr val="FF0000"/>
                </a:solidFill>
              </a:rPr>
              <a:t>/services    /test</a:t>
            </a:r>
          </a:p>
          <a:p>
            <a:pPr marL="0" indent="0">
              <a:buNone/>
            </a:pPr>
            <a:r>
              <a:rPr lang="zh-CN" altLang="en-US" dirty="0" smtClean="0"/>
              <a:t>将文件</a:t>
            </a:r>
            <a:r>
              <a:rPr lang="en-US" altLang="zh-CN" sz="3100" dirty="0" err="1"/>
              <a:t>etc</a:t>
            </a:r>
            <a:r>
              <a:rPr lang="en-US" altLang="zh-CN" sz="3100" dirty="0"/>
              <a:t>/services    </a:t>
            </a:r>
            <a:r>
              <a:rPr lang="zh-CN" altLang="en-US" sz="3100" dirty="0"/>
              <a:t>复制到</a:t>
            </a:r>
            <a:r>
              <a:rPr lang="en-US" altLang="zh-CN" sz="3100" dirty="0"/>
              <a:t>test</a:t>
            </a:r>
            <a:r>
              <a:rPr lang="zh-CN" altLang="en-US" sz="3100" dirty="0"/>
              <a:t>下</a:t>
            </a:r>
            <a:endParaRPr lang="en-US" altLang="zh-CN" sz="31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目录处理命令</a:t>
            </a:r>
            <a:r>
              <a:rPr lang="en-US" altLang="zh-CN" dirty="0" err="1" smtClean="0"/>
              <a:t>cp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22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628800"/>
            <a:ext cx="9371384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mv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/>
              <a:t>用途：剪切文件、改名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格式：</a:t>
            </a:r>
            <a:r>
              <a:rPr lang="en-US" altLang="zh-CN" dirty="0"/>
              <a:t>mv     [</a:t>
            </a:r>
            <a:r>
              <a:rPr lang="zh-CN" altLang="en-US" dirty="0"/>
              <a:t>原文件或目录</a:t>
            </a:r>
            <a:r>
              <a:rPr lang="en-US" altLang="zh-CN" dirty="0"/>
              <a:t>] [</a:t>
            </a:r>
            <a:r>
              <a:rPr lang="zh-CN" altLang="en-US" dirty="0"/>
              <a:t>目标文件或目录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zh-CN" altLang="en-US" dirty="0" smtClean="0"/>
              <a:t>注意</a:t>
            </a:r>
            <a:r>
              <a:rPr lang="zh-CN" altLang="en-US" dirty="0"/>
              <a:t>：可以</a:t>
            </a:r>
            <a:r>
              <a:rPr lang="zh-CN" altLang="en-US" dirty="0" smtClean="0"/>
              <a:t>同时</a:t>
            </a:r>
            <a:r>
              <a:rPr lang="zh-CN" altLang="en-US" dirty="0"/>
              <a:t>剪切</a:t>
            </a:r>
            <a:r>
              <a:rPr lang="zh-CN" altLang="en-US" dirty="0" smtClean="0"/>
              <a:t>多</a:t>
            </a:r>
            <a:r>
              <a:rPr lang="zh-CN" altLang="en-US" dirty="0"/>
              <a:t>个文件或目录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mv   /test01/</a:t>
            </a:r>
            <a:r>
              <a:rPr lang="en-US" altLang="zh-CN" dirty="0" err="1" smtClean="0">
                <a:solidFill>
                  <a:srgbClr val="FF0000"/>
                </a:solidFill>
              </a:rPr>
              <a:t>qa</a:t>
            </a:r>
            <a:r>
              <a:rPr lang="en-US" altLang="zh-CN" dirty="0" smtClean="0">
                <a:solidFill>
                  <a:srgbClr val="FF0000"/>
                </a:solidFill>
              </a:rPr>
              <a:t>/app   </a:t>
            </a:r>
            <a:r>
              <a:rPr lang="en-US" altLang="zh-CN" dirty="0">
                <a:solidFill>
                  <a:srgbClr val="FF0000"/>
                </a:solidFill>
              </a:rPr>
              <a:t>/root</a:t>
            </a:r>
          </a:p>
          <a:p>
            <a:pPr marL="0" indent="0">
              <a:buNone/>
            </a:pPr>
            <a:r>
              <a:rPr lang="zh-CN" altLang="en-US" dirty="0"/>
              <a:t>将目录</a:t>
            </a:r>
            <a:r>
              <a:rPr lang="en-US" altLang="zh-CN" dirty="0"/>
              <a:t>/test01/</a:t>
            </a:r>
            <a:r>
              <a:rPr lang="en-US" altLang="zh-CN" dirty="0" err="1"/>
              <a:t>qa</a:t>
            </a:r>
            <a:r>
              <a:rPr lang="en-US" altLang="zh-CN" dirty="0"/>
              <a:t>/app </a:t>
            </a:r>
            <a:r>
              <a:rPr lang="zh-CN" altLang="en-US" dirty="0"/>
              <a:t>剪切</a:t>
            </a:r>
            <a:r>
              <a:rPr lang="zh-CN" altLang="en-US" dirty="0" smtClean="0"/>
              <a:t>到</a:t>
            </a:r>
            <a:r>
              <a:rPr lang="en-US" altLang="zh-CN" dirty="0"/>
              <a:t>root</a:t>
            </a:r>
            <a:r>
              <a:rPr lang="zh-CN" altLang="en-US" dirty="0"/>
              <a:t>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目录处理命令</a:t>
            </a:r>
            <a:r>
              <a:rPr lang="en-US" altLang="zh-CN" dirty="0" smtClean="0"/>
              <a:t>mv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6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rm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/>
              <a:t>用途：删除文件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 格式：</a:t>
            </a:r>
            <a:r>
              <a:rPr lang="en-US" altLang="zh-CN" dirty="0" err="1"/>
              <a:t>rm</a:t>
            </a:r>
            <a:r>
              <a:rPr lang="en-US" altLang="zh-CN" dirty="0"/>
              <a:t>  -</a:t>
            </a:r>
            <a:r>
              <a:rPr lang="en-US" altLang="zh-CN" dirty="0" err="1"/>
              <a:t>rf</a:t>
            </a:r>
            <a:r>
              <a:rPr lang="en-US" altLang="zh-CN" dirty="0"/>
              <a:t>      [</a:t>
            </a:r>
            <a:r>
              <a:rPr lang="zh-CN" altLang="en-US" dirty="0"/>
              <a:t>文件或目录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常用命令选项</a:t>
            </a:r>
          </a:p>
          <a:p>
            <a:pPr marL="457200" lvl="1" indent="0">
              <a:buNone/>
            </a:pPr>
            <a:r>
              <a:rPr lang="en-US" altLang="zh-CN" dirty="0" smtClean="0"/>
              <a:t>-</a:t>
            </a:r>
            <a:r>
              <a:rPr lang="en-US" altLang="zh-CN" dirty="0"/>
              <a:t>r </a:t>
            </a:r>
            <a:r>
              <a:rPr lang="zh-CN" altLang="en-US" dirty="0"/>
              <a:t>删除目录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-f </a:t>
            </a:r>
            <a:r>
              <a:rPr lang="zh-CN" altLang="en-US" dirty="0"/>
              <a:t>强制</a:t>
            </a:r>
            <a:r>
              <a:rPr lang="zh-CN" altLang="en-US" dirty="0" smtClean="0"/>
              <a:t>执行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目录处理命令</a:t>
            </a:r>
            <a:r>
              <a:rPr lang="en-US" altLang="zh-CN" dirty="0" err="1" smtClean="0"/>
              <a:t>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57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目录操作命令 </a:t>
            </a:r>
            <a:r>
              <a:rPr lang="en-US" altLang="zh-CN" smtClean="0"/>
              <a:t>—— du</a:t>
            </a:r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064C1616-CDCF-410B-B7E5-AD2712422DB3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15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2532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0" y="1219200"/>
            <a:ext cx="8686800" cy="49371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du</a:t>
            </a:r>
            <a:r>
              <a:rPr lang="zh-CN" altLang="en-US" dirty="0" smtClean="0"/>
              <a:t>命令</a:t>
            </a:r>
          </a:p>
          <a:p>
            <a:pPr lvl="1" eaLnBrk="1" hangingPunct="1"/>
            <a:r>
              <a:rPr lang="zh-CN" altLang="en-US" dirty="0" smtClean="0"/>
              <a:t>用途：统计目录及文件的空间占用情况（</a:t>
            </a:r>
            <a:r>
              <a:rPr lang="en-US" altLang="zh-CN" dirty="0" smtClean="0"/>
              <a:t>estimate file space usage</a:t>
            </a:r>
            <a:r>
              <a:rPr lang="zh-CN" altLang="en-US" dirty="0" smtClean="0"/>
              <a:t>）</a:t>
            </a:r>
          </a:p>
          <a:p>
            <a:pPr lvl="1" eaLnBrk="1" hangingPunct="1"/>
            <a:r>
              <a:rPr lang="zh-CN" altLang="en-US" dirty="0" smtClean="0"/>
              <a:t> 格式：</a:t>
            </a:r>
            <a:r>
              <a:rPr lang="en-US" altLang="zh-CN" dirty="0" smtClean="0">
                <a:solidFill>
                  <a:srgbClr val="FF0000"/>
                </a:solidFill>
              </a:rPr>
              <a:t>du  [</a:t>
            </a:r>
            <a:r>
              <a:rPr lang="zh-CN" altLang="en-US" dirty="0" smtClean="0">
                <a:solidFill>
                  <a:srgbClr val="FF0000"/>
                </a:solidFill>
              </a:rPr>
              <a:t>选项</a:t>
            </a:r>
            <a:r>
              <a:rPr lang="en-US" altLang="zh-CN" dirty="0" smtClean="0">
                <a:solidFill>
                  <a:srgbClr val="FF0000"/>
                </a:solidFill>
              </a:rPr>
              <a:t>]...  [</a:t>
            </a:r>
            <a:r>
              <a:rPr lang="zh-CN" altLang="en-US" dirty="0" smtClean="0">
                <a:solidFill>
                  <a:srgbClr val="FF0000"/>
                </a:solidFill>
              </a:rPr>
              <a:t>目录或文件名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  <a:p>
            <a:pPr eaLnBrk="1" hangingPunct="1"/>
            <a:r>
              <a:rPr lang="zh-CN" altLang="en-US" dirty="0" smtClean="0"/>
              <a:t>常用命令选项</a:t>
            </a:r>
          </a:p>
          <a:p>
            <a:pPr marL="457200" lvl="1" indent="0" eaLnBrk="1" hangingPunct="1">
              <a:buNone/>
            </a:pPr>
            <a:r>
              <a:rPr lang="en-US" altLang="zh-CN" dirty="0" smtClean="0"/>
              <a:t>-a</a:t>
            </a:r>
            <a:r>
              <a:rPr lang="zh-CN" altLang="en-US" dirty="0" smtClean="0"/>
              <a:t>：统计时包括所有的文件，而不仅仅只统计目录 </a:t>
            </a:r>
          </a:p>
          <a:p>
            <a:pPr marL="457200" lvl="1" indent="0" eaLnBrk="1" hangingPunct="1">
              <a:buNone/>
            </a:pPr>
            <a:r>
              <a:rPr lang="en-US" altLang="zh-CN" dirty="0" smtClean="0"/>
              <a:t>-h</a:t>
            </a:r>
            <a:r>
              <a:rPr lang="zh-CN" altLang="en-US" dirty="0" smtClean="0"/>
              <a:t>：以更易读的字节单位（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</a:t>
            </a:r>
            <a:r>
              <a:rPr lang="zh-CN" altLang="en-US" dirty="0" smtClean="0"/>
              <a:t>等）显示信息</a:t>
            </a:r>
          </a:p>
          <a:p>
            <a:pPr marL="457200" lvl="1" indent="0" eaLnBrk="1" hangingPunct="1">
              <a:buNone/>
            </a:pPr>
            <a:r>
              <a:rPr lang="en-US" altLang="zh-CN" dirty="0" smtClean="0"/>
              <a:t>-s</a:t>
            </a:r>
            <a:r>
              <a:rPr lang="zh-CN" altLang="en-US" dirty="0" smtClean="0"/>
              <a:t>：只统计每个参数所占用空间总的大小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457200" y="944563"/>
            <a:ext cx="8229600" cy="48799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endParaRPr lang="zh-CN" altLang="zh-CN" sz="2800" b="1">
              <a:latin typeface="Courier New" pitchFamily="49" charset="0"/>
            </a:endParaRP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688465" y="5517232"/>
            <a:ext cx="8007350" cy="936625"/>
          </a:xfrm>
          <a:prstGeom prst="roundRect">
            <a:avLst>
              <a:gd name="adj" fmla="val 1563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Linux:~ #  </a:t>
            </a:r>
            <a:r>
              <a:rPr lang="fr-FR" altLang="zh-CN" sz="1800" b="1" dirty="0"/>
              <a:t>du </a:t>
            </a:r>
            <a:r>
              <a:rPr lang="fr-FR" altLang="zh-CN" sz="1800" b="1" dirty="0">
                <a:solidFill>
                  <a:srgbClr val="FF0000"/>
                </a:solidFill>
              </a:rPr>
              <a:t>-sh</a:t>
            </a:r>
            <a:r>
              <a:rPr lang="fr-FR" altLang="zh-CN" sz="1800" b="1" dirty="0"/>
              <a:t> /etc/httpd/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 dirty="0"/>
              <a:t>184K    /etc/httpd/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127026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touch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/>
            <a:r>
              <a:rPr lang="zh-CN" altLang="en-US" dirty="0"/>
              <a:t>用途：创建空文件</a:t>
            </a:r>
            <a:endParaRPr lang="en-US" altLang="zh-CN" dirty="0"/>
          </a:p>
          <a:p>
            <a:pPr lvl="1"/>
            <a:r>
              <a:rPr lang="zh-CN" altLang="en-US" dirty="0"/>
              <a:t>格式：</a:t>
            </a:r>
            <a:r>
              <a:rPr lang="en-US" altLang="zh-CN" dirty="0" smtClean="0"/>
              <a:t>touch [</a:t>
            </a:r>
            <a:r>
              <a:rPr lang="zh-CN" altLang="en-US" dirty="0"/>
              <a:t>文件名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zh-CN" altLang="en-US" dirty="0" smtClean="0"/>
              <a:t>例如： </a:t>
            </a:r>
            <a:r>
              <a:rPr lang="en-US" altLang="zh-CN" dirty="0" smtClean="0"/>
              <a:t>touch /test/</a:t>
            </a:r>
            <a:r>
              <a:rPr lang="en-US" altLang="zh-CN" dirty="0" err="1" smtClean="0"/>
              <a:t>qa</a:t>
            </a:r>
            <a:r>
              <a:rPr lang="en-US" altLang="zh-CN" dirty="0" smtClean="0"/>
              <a:t>/app.txt</a:t>
            </a:r>
          </a:p>
          <a:p>
            <a:pPr marL="0" indent="0">
              <a:buNone/>
            </a:pPr>
            <a:r>
              <a:rPr lang="en-US" altLang="zh-CN" dirty="0" smtClean="0"/>
              <a:t>touch  a1  a2  </a:t>
            </a:r>
            <a:r>
              <a:rPr lang="zh-CN" altLang="en-US" dirty="0" smtClean="0"/>
              <a:t>创建两个文件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touch “a1 a2” </a:t>
            </a:r>
            <a:r>
              <a:rPr lang="zh-CN" altLang="en-US" dirty="0" smtClean="0"/>
              <a:t>创建一个文件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文件处理命令</a:t>
            </a:r>
            <a:r>
              <a:rPr lang="en-US" altLang="zh-CN" dirty="0" smtClean="0"/>
              <a:t>touch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12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cat  </a:t>
            </a:r>
            <a:r>
              <a:rPr lang="zh-CN" altLang="en-US" sz="3200" dirty="0"/>
              <a:t>命令</a:t>
            </a:r>
            <a:endParaRPr lang="en-US" altLang="zh-CN" sz="3200" dirty="0"/>
          </a:p>
          <a:p>
            <a:pPr lvl="1"/>
            <a:r>
              <a:rPr lang="zh-CN" altLang="en-US" dirty="0" smtClean="0"/>
              <a:t>用途</a:t>
            </a:r>
            <a:r>
              <a:rPr lang="zh-CN" altLang="en-US" dirty="0"/>
              <a:t>：显示文件内容</a:t>
            </a:r>
            <a:endParaRPr lang="en-US" altLang="zh-CN" dirty="0"/>
          </a:p>
          <a:p>
            <a:pPr lvl="1"/>
            <a:r>
              <a:rPr lang="zh-CN" altLang="en-US" dirty="0"/>
              <a:t>格式：</a:t>
            </a:r>
            <a:r>
              <a:rPr lang="en-US" altLang="zh-CN" dirty="0"/>
              <a:t>cat  [</a:t>
            </a:r>
            <a:r>
              <a:rPr lang="zh-CN" altLang="en-US" dirty="0"/>
              <a:t>文件名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 smtClean="0"/>
              <a:t>	  -n</a:t>
            </a:r>
            <a:r>
              <a:rPr lang="zh-CN" altLang="en-US" dirty="0" smtClean="0"/>
              <a:t>显示行号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例如： </a:t>
            </a:r>
            <a:r>
              <a:rPr lang="en-US" altLang="zh-CN" dirty="0"/>
              <a:t>cat </a:t>
            </a:r>
            <a:r>
              <a:rPr lang="en-US" altLang="zh-CN" dirty="0" smtClean="0"/>
              <a:t>/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/issue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cat –n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/services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文件处理命令</a:t>
            </a:r>
            <a:r>
              <a:rPr lang="en-US" altLang="zh-CN" dirty="0" smtClean="0"/>
              <a:t>cat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7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命令</a:t>
            </a:r>
            <a:r>
              <a:rPr lang="en-US" altLang="zh-CN" sz="3200" dirty="0" err="1"/>
              <a:t>tac</a:t>
            </a:r>
            <a:endParaRPr lang="en-US" altLang="zh-CN" sz="3200" dirty="0"/>
          </a:p>
          <a:p>
            <a:pPr lvl="1"/>
            <a:r>
              <a:rPr lang="zh-CN" altLang="en-US" dirty="0"/>
              <a:t>用途：显示文件内容（反向显示）</a:t>
            </a:r>
            <a:endParaRPr lang="en-US" altLang="zh-CN" dirty="0"/>
          </a:p>
          <a:p>
            <a:pPr lvl="1"/>
            <a:r>
              <a:rPr lang="zh-CN" altLang="en-US" dirty="0"/>
              <a:t>格式：</a:t>
            </a:r>
            <a:r>
              <a:rPr lang="en-US" altLang="zh-CN" dirty="0" err="1"/>
              <a:t>tac</a:t>
            </a:r>
            <a:r>
              <a:rPr lang="en-US" altLang="zh-CN" dirty="0"/>
              <a:t>   [</a:t>
            </a:r>
            <a:r>
              <a:rPr lang="zh-CN" altLang="en-US" dirty="0"/>
              <a:t>文件名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 smtClean="0"/>
              <a:t>例如</a:t>
            </a:r>
            <a:r>
              <a:rPr lang="zh-CN" altLang="en-US" dirty="0"/>
              <a:t>： </a:t>
            </a:r>
            <a:r>
              <a:rPr lang="en-US" altLang="zh-CN" dirty="0" err="1" smtClean="0"/>
              <a:t>tac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/issue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文件处理命令</a:t>
            </a:r>
            <a:r>
              <a:rPr lang="en-US" altLang="zh-CN" dirty="0" err="1" smtClean="0"/>
              <a:t>tac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7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more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en-US" dirty="0"/>
              <a:t>用途：分页显示文件内容</a:t>
            </a:r>
            <a:endParaRPr lang="en-US" altLang="zh-CN" dirty="0"/>
          </a:p>
          <a:p>
            <a:pPr lvl="1"/>
            <a:r>
              <a:rPr lang="zh-CN" altLang="en-US" dirty="0"/>
              <a:t>格式：</a:t>
            </a:r>
            <a:r>
              <a:rPr lang="en-US" altLang="zh-CN" dirty="0"/>
              <a:t>more [</a:t>
            </a:r>
            <a:r>
              <a:rPr lang="zh-CN" altLang="en-US" dirty="0"/>
              <a:t>文件名</a:t>
            </a:r>
            <a:r>
              <a:rPr lang="en-US" altLang="zh-CN" dirty="0"/>
              <a:t>]</a:t>
            </a:r>
          </a:p>
          <a:p>
            <a:pPr marL="800100" lvl="2" indent="0">
              <a:buNone/>
            </a:pPr>
            <a:r>
              <a:rPr lang="zh-CN" altLang="en-US" sz="3200" dirty="0" smtClean="0"/>
              <a:t>空格或</a:t>
            </a:r>
            <a:r>
              <a:rPr lang="en-US" altLang="zh-CN" sz="3200" dirty="0" smtClean="0"/>
              <a:t>f	</a:t>
            </a:r>
            <a:r>
              <a:rPr lang="zh-CN" altLang="en-US" sz="3200" dirty="0" smtClean="0"/>
              <a:t>翻页</a:t>
            </a:r>
            <a:endParaRPr lang="en-US" altLang="zh-CN" sz="3200" dirty="0" smtClean="0"/>
          </a:p>
          <a:p>
            <a:pPr marL="800100" lvl="2" indent="0">
              <a:buNone/>
            </a:pPr>
            <a:r>
              <a:rPr lang="en-US" altLang="zh-CN" sz="3200" dirty="0" smtClean="0"/>
              <a:t>enter 	          </a:t>
            </a:r>
            <a:r>
              <a:rPr lang="zh-CN" altLang="en-US" sz="3200" dirty="0" smtClean="0"/>
              <a:t>换行</a:t>
            </a:r>
            <a:endParaRPr lang="en-US" altLang="zh-CN" sz="3200" dirty="0" smtClean="0"/>
          </a:p>
          <a:p>
            <a:pPr marL="800100" lvl="2" indent="0">
              <a:buNone/>
            </a:pPr>
            <a:r>
              <a:rPr lang="en-US" altLang="zh-CN" sz="3200" dirty="0" smtClean="0"/>
              <a:t>q</a:t>
            </a:r>
            <a:r>
              <a:rPr lang="zh-CN" altLang="en-US" sz="3200" dirty="0" smtClean="0"/>
              <a:t>或</a:t>
            </a:r>
            <a:r>
              <a:rPr lang="en-US" altLang="zh-CN" sz="3200" dirty="0" smtClean="0"/>
              <a:t>Q	           </a:t>
            </a:r>
            <a:r>
              <a:rPr lang="zh-CN" altLang="en-US" sz="3200" dirty="0" smtClean="0"/>
              <a:t>退出</a:t>
            </a:r>
            <a:r>
              <a:rPr lang="en-US" altLang="zh-CN" sz="3200" dirty="0" smtClean="0"/>
              <a:t>	  </a:t>
            </a:r>
          </a:p>
          <a:p>
            <a:pPr marL="0" indent="0">
              <a:buNone/>
            </a:pPr>
            <a:r>
              <a:rPr lang="zh-CN" altLang="en-US" dirty="0" smtClean="0"/>
              <a:t>例如</a:t>
            </a:r>
            <a:r>
              <a:rPr lang="zh-CN" altLang="en-US" dirty="0"/>
              <a:t>： </a:t>
            </a:r>
            <a:r>
              <a:rPr lang="en-US" altLang="zh-CN" dirty="0" smtClean="0"/>
              <a:t>more  /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/issue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文件处理命令</a:t>
            </a:r>
            <a:r>
              <a:rPr lang="en-US" altLang="zh-CN" dirty="0" smtClean="0"/>
              <a:t>more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68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268760"/>
            <a:ext cx="6203032" cy="3096345"/>
          </a:xfrm>
        </p:spPr>
        <p:txBody>
          <a:bodyPr>
            <a:no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2.1 </a:t>
            </a:r>
            <a:r>
              <a:rPr lang="zh-CN" altLang="en-US" dirty="0" smtClean="0">
                <a:latin typeface="+mj-ea"/>
                <a:ea typeface="+mj-ea"/>
              </a:rPr>
              <a:t>文件处理命令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2.2 </a:t>
            </a:r>
            <a:r>
              <a:rPr lang="zh-CN" altLang="en-US" dirty="0" smtClean="0">
                <a:latin typeface="+mj-ea"/>
                <a:ea typeface="+mj-ea"/>
              </a:rPr>
              <a:t>权限管理命令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2.3 </a:t>
            </a:r>
            <a:r>
              <a:rPr lang="zh-CN" altLang="en-US" dirty="0" smtClean="0">
                <a:latin typeface="+mj-ea"/>
                <a:ea typeface="+mj-ea"/>
              </a:rPr>
              <a:t>文件搜索命令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2.4 </a:t>
            </a:r>
            <a:r>
              <a:rPr lang="zh-CN" altLang="en-US" dirty="0" smtClean="0">
                <a:latin typeface="+mj-ea"/>
                <a:ea typeface="+mj-ea"/>
              </a:rPr>
              <a:t>帮助命令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2.5 </a:t>
            </a:r>
            <a:r>
              <a:rPr lang="zh-CN" altLang="en-US" dirty="0" smtClean="0">
                <a:latin typeface="+mj-ea"/>
                <a:ea typeface="+mj-ea"/>
              </a:rPr>
              <a:t>用户管理命令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2.6 </a:t>
            </a:r>
            <a:r>
              <a:rPr lang="zh-CN" altLang="en-US" dirty="0" smtClean="0">
                <a:latin typeface="+mj-ea"/>
                <a:ea typeface="+mj-ea"/>
              </a:rPr>
              <a:t>压缩解压命令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2.7 </a:t>
            </a:r>
            <a:r>
              <a:rPr lang="zh-CN" altLang="en-US" dirty="0" smtClean="0">
                <a:latin typeface="+mj-ea"/>
                <a:ea typeface="+mj-ea"/>
              </a:rPr>
              <a:t>网络命令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2.8 </a:t>
            </a:r>
            <a:r>
              <a:rPr lang="zh-CN" altLang="en-US" dirty="0" smtClean="0">
                <a:latin typeface="+mj-ea"/>
                <a:ea typeface="+mj-ea"/>
              </a:rPr>
              <a:t>关机重启命令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74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500" dirty="0"/>
              <a:t>less</a:t>
            </a:r>
            <a:r>
              <a:rPr lang="zh-CN" altLang="en-US" sz="3500" dirty="0"/>
              <a:t>命令</a:t>
            </a:r>
            <a:endParaRPr lang="en-US" altLang="zh-CN" sz="3500" dirty="0"/>
          </a:p>
          <a:p>
            <a:pPr lvl="1"/>
            <a:r>
              <a:rPr lang="zh-CN" altLang="en-US" sz="3000" dirty="0" smtClean="0"/>
              <a:t>用途：</a:t>
            </a:r>
            <a:r>
              <a:rPr lang="zh-CN" altLang="en-US" sz="3000" dirty="0"/>
              <a:t>分页显示文件内容（可向上翻页）</a:t>
            </a:r>
            <a:endParaRPr lang="en-US" altLang="zh-CN" sz="3000" dirty="0"/>
          </a:p>
          <a:p>
            <a:pPr lvl="1"/>
            <a:r>
              <a:rPr lang="zh-CN" altLang="en-US" sz="3000" dirty="0"/>
              <a:t>格式：</a:t>
            </a:r>
            <a:r>
              <a:rPr lang="en-US" altLang="zh-CN" sz="3000" dirty="0"/>
              <a:t>less  [</a:t>
            </a:r>
            <a:r>
              <a:rPr lang="zh-CN" altLang="en-US" sz="3000" dirty="0"/>
              <a:t>文件名</a:t>
            </a:r>
            <a:r>
              <a:rPr lang="en-US" altLang="zh-CN" sz="3000" dirty="0"/>
              <a:t>]</a:t>
            </a:r>
          </a:p>
          <a:p>
            <a:pPr marL="0" indent="0">
              <a:buNone/>
            </a:pPr>
            <a:r>
              <a:rPr lang="en-US" altLang="zh-CN" dirty="0" smtClean="0"/>
              <a:t>	  </a:t>
            </a:r>
            <a:r>
              <a:rPr lang="en-US" altLang="zh-CN" dirty="0" err="1" smtClean="0"/>
              <a:t>pageUp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向上一页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向上箭头    向上一行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pageDown</a:t>
            </a:r>
            <a:r>
              <a:rPr lang="en-US" altLang="zh-CN" dirty="0" smtClean="0"/>
              <a:t>  </a:t>
            </a:r>
            <a:r>
              <a:rPr lang="zh-CN" altLang="en-US" dirty="0" smtClean="0"/>
              <a:t>向下一</a:t>
            </a:r>
            <a:r>
              <a:rPr lang="zh-CN" altLang="en-US" dirty="0"/>
              <a:t>页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 向下箭头    向下一行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例如： </a:t>
            </a:r>
            <a:r>
              <a:rPr lang="en-US" altLang="zh-CN" dirty="0" smtClean="0"/>
              <a:t>less   /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/issue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文件处理命令</a:t>
            </a:r>
            <a:r>
              <a:rPr lang="en-US" altLang="zh-CN" dirty="0" smtClean="0"/>
              <a:t>less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4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head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/>
              <a:t>功能描述：显示文件前面几行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格式：</a:t>
            </a:r>
            <a:r>
              <a:rPr lang="en-US" altLang="zh-CN" dirty="0"/>
              <a:t>head   [</a:t>
            </a:r>
            <a:r>
              <a:rPr lang="zh-CN" altLang="en-US" dirty="0"/>
              <a:t>文件名</a:t>
            </a:r>
            <a:r>
              <a:rPr lang="en-US" altLang="zh-CN" dirty="0" smtClean="0"/>
              <a:t>]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3200" dirty="0"/>
              <a:t>常用命令选项</a:t>
            </a:r>
          </a:p>
          <a:p>
            <a:pPr marL="0" indent="0">
              <a:buNone/>
            </a:pPr>
            <a:r>
              <a:rPr lang="en-US" altLang="zh-CN" dirty="0" smtClean="0"/>
              <a:t>	  -n</a:t>
            </a:r>
            <a:r>
              <a:rPr lang="zh-CN" altLang="en-US" dirty="0" smtClean="0"/>
              <a:t>  指定行数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例如： </a:t>
            </a:r>
            <a:r>
              <a:rPr lang="en-US" altLang="zh-CN" dirty="0" smtClean="0"/>
              <a:t>head  -n  5   /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/issue</a:t>
            </a:r>
          </a:p>
          <a:p>
            <a:pPr marL="0" indent="0">
              <a:buNone/>
            </a:pPr>
            <a:r>
              <a:rPr lang="zh-CN" altLang="en-US" dirty="0" smtClean="0"/>
              <a:t>或者</a:t>
            </a:r>
            <a:r>
              <a:rPr lang="zh-CN" altLang="en-US" dirty="0"/>
              <a:t>： </a:t>
            </a:r>
            <a:r>
              <a:rPr lang="en-US" altLang="zh-CN" dirty="0"/>
              <a:t>head  </a:t>
            </a:r>
            <a:r>
              <a:rPr lang="en-US" altLang="zh-CN" dirty="0" smtClean="0"/>
              <a:t>-5   </a:t>
            </a:r>
            <a:r>
              <a:rPr lang="en-US" altLang="zh-CN" dirty="0"/>
              <a:t>/ </a:t>
            </a:r>
            <a:r>
              <a:rPr lang="en-US" altLang="zh-CN" dirty="0" err="1"/>
              <a:t>etc</a:t>
            </a:r>
            <a:r>
              <a:rPr lang="en-US" altLang="zh-CN" dirty="0"/>
              <a:t>/issue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文件处理命令</a:t>
            </a:r>
            <a:r>
              <a:rPr lang="en-US" altLang="zh-CN" dirty="0" smtClean="0"/>
              <a:t>head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4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tail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用途：显示文件后面几行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格式：</a:t>
            </a:r>
            <a:r>
              <a:rPr lang="en-US" altLang="zh-CN" dirty="0"/>
              <a:t>tail  [</a:t>
            </a:r>
            <a:r>
              <a:rPr lang="zh-CN" altLang="en-US" dirty="0"/>
              <a:t>文件名</a:t>
            </a:r>
            <a:r>
              <a:rPr lang="en-US" altLang="zh-CN" dirty="0" smtClean="0"/>
              <a:t>]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3200" dirty="0"/>
              <a:t>常用命令选项</a:t>
            </a:r>
          </a:p>
          <a:p>
            <a:pPr marL="0" indent="0">
              <a:buNone/>
            </a:pPr>
            <a:r>
              <a:rPr lang="en-US" altLang="zh-CN" dirty="0" smtClean="0"/>
              <a:t>	  -n  </a:t>
            </a:r>
            <a:r>
              <a:rPr lang="zh-CN" altLang="en-US" dirty="0" smtClean="0"/>
              <a:t> 指定行数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-f    </a:t>
            </a:r>
            <a:r>
              <a:rPr lang="zh-CN" altLang="en-US" dirty="0" smtClean="0"/>
              <a:t>动态显示文件末尾内容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例如： </a:t>
            </a:r>
            <a:r>
              <a:rPr lang="en-US" altLang="zh-CN" dirty="0" smtClean="0"/>
              <a:t>tail   -n  20   /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/issue</a:t>
            </a:r>
          </a:p>
          <a:p>
            <a:pPr marL="0" indent="0">
              <a:buNone/>
            </a:pPr>
            <a:r>
              <a:rPr lang="en-US" altLang="zh-CN" dirty="0"/>
              <a:t>tail   </a:t>
            </a:r>
            <a:r>
              <a:rPr lang="en-US" altLang="zh-CN" dirty="0" smtClean="0"/>
              <a:t>-20   </a:t>
            </a:r>
            <a:r>
              <a:rPr lang="en-US" altLang="zh-CN" dirty="0"/>
              <a:t>/ </a:t>
            </a:r>
            <a:r>
              <a:rPr lang="en-US" altLang="zh-CN" dirty="0" err="1"/>
              <a:t>etc</a:t>
            </a:r>
            <a:r>
              <a:rPr lang="en-US" altLang="zh-CN" dirty="0"/>
              <a:t>/issue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文件处理命令</a:t>
            </a:r>
            <a:r>
              <a:rPr lang="en-US" altLang="zh-CN" dirty="0" smtClean="0"/>
              <a:t>tail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2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ln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用途：</a:t>
            </a:r>
            <a:r>
              <a:rPr lang="zh-CN" altLang="en-US" dirty="0"/>
              <a:t>生成链接文件</a:t>
            </a:r>
            <a:endParaRPr lang="en-US" altLang="zh-CN" dirty="0"/>
          </a:p>
          <a:p>
            <a:pPr lvl="1"/>
            <a:r>
              <a:rPr lang="zh-CN" altLang="en-US" dirty="0"/>
              <a:t>格式：</a:t>
            </a:r>
            <a:r>
              <a:rPr lang="en-US" altLang="zh-CN" dirty="0" err="1"/>
              <a:t>ln</a:t>
            </a:r>
            <a:r>
              <a:rPr lang="en-US" altLang="zh-CN" dirty="0"/>
              <a:t>  -s  [</a:t>
            </a:r>
            <a:r>
              <a:rPr lang="zh-CN" altLang="en-US" dirty="0"/>
              <a:t>原文件</a:t>
            </a:r>
            <a:r>
              <a:rPr lang="en-US" altLang="zh-CN" dirty="0"/>
              <a:t>] [</a:t>
            </a:r>
            <a:r>
              <a:rPr lang="zh-CN" altLang="en-US" dirty="0"/>
              <a:t>目标文件</a:t>
            </a:r>
            <a:r>
              <a:rPr lang="en-US" altLang="zh-CN" dirty="0" smtClean="0"/>
              <a:t>]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常用命令选项</a:t>
            </a:r>
          </a:p>
          <a:p>
            <a:pPr marL="0" indent="0">
              <a:buNone/>
            </a:pPr>
            <a:r>
              <a:rPr lang="en-US" altLang="zh-CN" dirty="0"/>
              <a:t>	  </a:t>
            </a:r>
            <a:r>
              <a:rPr lang="en-US" altLang="zh-CN" dirty="0" smtClean="0"/>
              <a:t>-s   </a:t>
            </a:r>
            <a:r>
              <a:rPr lang="zh-CN" altLang="en-US" dirty="0" smtClean="0"/>
              <a:t> 创建软链接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例如：</a:t>
            </a:r>
            <a:r>
              <a:rPr lang="en-US" altLang="zh-CN" dirty="0" err="1" smtClean="0">
                <a:solidFill>
                  <a:srgbClr val="FF0000"/>
                </a:solidFill>
              </a:rPr>
              <a:t>ln</a:t>
            </a:r>
            <a:r>
              <a:rPr lang="en-US" altLang="zh-CN" dirty="0" smtClean="0">
                <a:solidFill>
                  <a:srgbClr val="FF0000"/>
                </a:solidFill>
              </a:rPr>
              <a:t>  -s   /</a:t>
            </a:r>
            <a:r>
              <a:rPr lang="en-US" altLang="zh-CN" dirty="0" err="1" smtClean="0">
                <a:solidFill>
                  <a:srgbClr val="FF0000"/>
                </a:solidFill>
              </a:rPr>
              <a:t>etc</a:t>
            </a:r>
            <a:r>
              <a:rPr lang="en-US" altLang="zh-CN" dirty="0" smtClean="0">
                <a:solidFill>
                  <a:srgbClr val="FF0000"/>
                </a:solidFill>
              </a:rPr>
              <a:t>/issue     /test/</a:t>
            </a:r>
            <a:r>
              <a:rPr lang="en-US" altLang="zh-CN" dirty="0" err="1" smtClean="0">
                <a:solidFill>
                  <a:srgbClr val="FF0000"/>
                </a:solidFill>
              </a:rPr>
              <a:t>issue.soft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创建文件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/issue </a:t>
            </a:r>
            <a:r>
              <a:rPr lang="zh-CN" altLang="en-US" dirty="0" smtClean="0"/>
              <a:t>的软链接</a:t>
            </a:r>
            <a:r>
              <a:rPr lang="en-US" altLang="zh-CN" dirty="0"/>
              <a:t>/test/</a:t>
            </a:r>
            <a:r>
              <a:rPr lang="en-US" altLang="zh-CN" dirty="0" err="1"/>
              <a:t>issue.soft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</a:t>
            </a:r>
            <a:r>
              <a:rPr lang="en-US" altLang="zh-CN" dirty="0" err="1">
                <a:solidFill>
                  <a:srgbClr val="FF0000"/>
                </a:solidFill>
              </a:rPr>
              <a:t>ln</a:t>
            </a:r>
            <a:r>
              <a:rPr lang="en-US" altLang="zh-CN" dirty="0">
                <a:solidFill>
                  <a:srgbClr val="FF0000"/>
                </a:solidFill>
              </a:rPr>
              <a:t>  /</a:t>
            </a:r>
            <a:r>
              <a:rPr lang="en-US" altLang="zh-CN" dirty="0" err="1">
                <a:solidFill>
                  <a:srgbClr val="FF0000"/>
                </a:solidFill>
              </a:rPr>
              <a:t>etc</a:t>
            </a:r>
            <a:r>
              <a:rPr lang="en-US" altLang="zh-CN" dirty="0">
                <a:solidFill>
                  <a:srgbClr val="FF0000"/>
                </a:solidFill>
              </a:rPr>
              <a:t>/issue   /test/</a:t>
            </a:r>
            <a:r>
              <a:rPr lang="en-US" altLang="zh-CN" dirty="0" err="1">
                <a:solidFill>
                  <a:srgbClr val="FF0000"/>
                </a:solidFill>
              </a:rPr>
              <a:t>issue.hard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创建文件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/issue </a:t>
            </a:r>
            <a:r>
              <a:rPr lang="zh-CN" altLang="en-US" dirty="0" smtClean="0"/>
              <a:t>的硬链接</a:t>
            </a:r>
            <a:r>
              <a:rPr lang="en-US" altLang="zh-CN" dirty="0"/>
              <a:t>/</a:t>
            </a:r>
            <a:r>
              <a:rPr lang="en-US" altLang="zh-CN" dirty="0" smtClean="0"/>
              <a:t>test/</a:t>
            </a:r>
            <a:r>
              <a:rPr lang="en-US" altLang="zh-CN" dirty="0" err="1" smtClean="0"/>
              <a:t>issue.hard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链接命令 </a:t>
            </a:r>
            <a:r>
              <a:rPr lang="en-US" altLang="zh-CN" dirty="0" err="1" smtClean="0"/>
              <a:t>ln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6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软链接特征：类似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的快捷方式</a:t>
            </a:r>
            <a:endParaRPr lang="en-US" altLang="zh-CN" dirty="0" smtClean="0"/>
          </a:p>
          <a:p>
            <a:pPr marL="800100" lvl="2" indent="0">
              <a:buNone/>
            </a:pPr>
            <a:r>
              <a:rPr lang="en-US" altLang="zh-CN" sz="2600" dirty="0" smtClean="0"/>
              <a:t>1.lrwxrwxrwx  l </a:t>
            </a:r>
            <a:r>
              <a:rPr lang="zh-CN" altLang="en-US" sz="2600" dirty="0" smtClean="0"/>
              <a:t>软链接</a:t>
            </a:r>
            <a:endParaRPr lang="en-US" altLang="zh-CN" sz="2600" dirty="0" smtClean="0"/>
          </a:p>
          <a:p>
            <a:pPr marL="800100" lvl="2" indent="0">
              <a:buNone/>
            </a:pPr>
            <a:r>
              <a:rPr lang="en-US" altLang="zh-CN" sz="2600" dirty="0" smtClean="0"/>
              <a:t>2.</a:t>
            </a:r>
            <a:r>
              <a:rPr lang="zh-CN" altLang="en-US" sz="2600" dirty="0" smtClean="0"/>
              <a:t>文件大小</a:t>
            </a:r>
            <a:r>
              <a:rPr lang="en-US" altLang="zh-CN" sz="2600" dirty="0" smtClean="0"/>
              <a:t>-</a:t>
            </a:r>
            <a:r>
              <a:rPr lang="zh-CN" altLang="en-US" sz="2600" dirty="0" smtClean="0"/>
              <a:t>只是符号链接</a:t>
            </a:r>
            <a:endParaRPr lang="en-US" altLang="zh-CN" sz="2600" dirty="0" smtClean="0"/>
          </a:p>
          <a:p>
            <a:pPr marL="800100" lvl="2" indent="0">
              <a:buNone/>
            </a:pPr>
            <a:r>
              <a:rPr lang="en-US" altLang="zh-CN" sz="2600" dirty="0" smtClean="0"/>
              <a:t>3./test/</a:t>
            </a:r>
            <a:r>
              <a:rPr lang="en-US" altLang="zh-CN" sz="2600" dirty="0" err="1" smtClean="0"/>
              <a:t>issue.soft</a:t>
            </a:r>
            <a:r>
              <a:rPr lang="zh-CN" altLang="en-US" sz="2600" dirty="0" smtClean="0"/>
              <a:t>  </a:t>
            </a:r>
            <a:r>
              <a:rPr lang="en-US" altLang="zh-CN" sz="2600" dirty="0" smtClean="0"/>
              <a:t>-&gt; </a:t>
            </a:r>
            <a:r>
              <a:rPr lang="en-US" altLang="zh-CN" sz="2600" dirty="0"/>
              <a:t>/</a:t>
            </a:r>
            <a:r>
              <a:rPr lang="en-US" altLang="zh-CN" sz="2600" dirty="0" err="1"/>
              <a:t>etc</a:t>
            </a:r>
            <a:r>
              <a:rPr lang="en-US" altLang="zh-CN" sz="2600" dirty="0"/>
              <a:t>/issue </a:t>
            </a:r>
            <a:r>
              <a:rPr lang="zh-CN" altLang="en-US" sz="2600" dirty="0" smtClean="0"/>
              <a:t>箭头指向源文件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zh-CN" altLang="en-US" dirty="0" smtClean="0"/>
              <a:t>硬链接特征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拷贝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–p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同步更新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	echo  “hello”  &gt;&gt;  /test/</a:t>
            </a:r>
            <a:r>
              <a:rPr lang="en-US" altLang="zh-CN" dirty="0" err="1" smtClean="0"/>
              <a:t>issue.hard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i</a:t>
            </a:r>
            <a:r>
              <a:rPr lang="zh-CN" altLang="en-US" dirty="0" smtClean="0"/>
              <a:t>节点识别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不能跨分区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不能针对目录使用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链接命令 </a:t>
            </a:r>
            <a:r>
              <a:rPr lang="en-US" altLang="zh-CN" dirty="0" err="1"/>
              <a:t>ln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997152"/>
          </a:xfrm>
        </p:spPr>
        <p:txBody>
          <a:bodyPr>
            <a:normAutofit fontScale="92500" lnSpcReduction="10000"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2.1 </a:t>
            </a:r>
            <a:r>
              <a:rPr lang="zh-CN" altLang="en-US" dirty="0">
                <a:latin typeface="+mj-ea"/>
              </a:rPr>
              <a:t>文件处理命令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solidFill>
                  <a:srgbClr val="FF0000"/>
                </a:solidFill>
                <a:latin typeface="+mj-ea"/>
              </a:rPr>
              <a:t>2.2 </a:t>
            </a:r>
            <a:r>
              <a:rPr lang="zh-CN" altLang="en-US" dirty="0">
                <a:solidFill>
                  <a:srgbClr val="FF0000"/>
                </a:solidFill>
                <a:latin typeface="+mj-ea"/>
              </a:rPr>
              <a:t>权限管理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</a:rPr>
              <a:t>命令</a:t>
            </a:r>
            <a:endParaRPr lang="en-US" altLang="zh-CN" dirty="0" smtClean="0">
              <a:solidFill>
                <a:srgbClr val="FF0000"/>
              </a:solidFill>
              <a:latin typeface="+mj-ea"/>
            </a:endParaRPr>
          </a:p>
          <a:p>
            <a:pPr marL="857250" lvl="1" indent="-457200" eaLnBrk="0" fontAlgn="base" hangingPunct="0"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0000"/>
                </a:solidFill>
                <a:latin typeface="+mj-ea"/>
              </a:rPr>
              <a:t>权限管理命令</a:t>
            </a:r>
            <a:r>
              <a:rPr lang="en-US" altLang="zh-CN" dirty="0" err="1" smtClean="0">
                <a:solidFill>
                  <a:srgbClr val="FF0000"/>
                </a:solidFill>
                <a:latin typeface="+mj-ea"/>
              </a:rPr>
              <a:t>chmod</a:t>
            </a:r>
            <a:endParaRPr lang="en-US" altLang="zh-CN" dirty="0" smtClean="0">
              <a:solidFill>
                <a:srgbClr val="FF0000"/>
              </a:solidFill>
              <a:latin typeface="+mj-ea"/>
            </a:endParaRPr>
          </a:p>
          <a:p>
            <a:pPr marL="857250" lvl="1" indent="-457200" eaLnBrk="0" fontAlgn="base" hangingPunct="0"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0000"/>
                </a:solidFill>
                <a:latin typeface="+mj-ea"/>
              </a:rPr>
              <a:t>其他权限管理命令</a:t>
            </a:r>
            <a:endParaRPr lang="en-US" altLang="zh-CN" dirty="0">
              <a:solidFill>
                <a:srgbClr val="FF0000"/>
              </a:solidFill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2.3 </a:t>
            </a:r>
            <a:r>
              <a:rPr lang="zh-CN" altLang="en-US" dirty="0">
                <a:latin typeface="+mj-ea"/>
              </a:rPr>
              <a:t>文件搜索命令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2.4 </a:t>
            </a:r>
            <a:r>
              <a:rPr lang="zh-CN" altLang="en-US" dirty="0">
                <a:latin typeface="+mj-ea"/>
              </a:rPr>
              <a:t>帮助命令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2.5 </a:t>
            </a:r>
            <a:r>
              <a:rPr lang="zh-CN" altLang="en-US" dirty="0">
                <a:latin typeface="+mj-ea"/>
              </a:rPr>
              <a:t>用户管理命令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2.6 </a:t>
            </a:r>
            <a:r>
              <a:rPr lang="zh-CN" altLang="en-US" dirty="0">
                <a:latin typeface="+mj-ea"/>
              </a:rPr>
              <a:t>压缩解压命令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2.7 </a:t>
            </a:r>
            <a:r>
              <a:rPr lang="zh-CN" altLang="en-US" dirty="0">
                <a:latin typeface="+mj-ea"/>
              </a:rPr>
              <a:t>网络命令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2.8 </a:t>
            </a:r>
            <a:r>
              <a:rPr lang="zh-CN" altLang="en-US" dirty="0">
                <a:latin typeface="+mj-ea"/>
              </a:rPr>
              <a:t>关机重启命令</a:t>
            </a:r>
            <a:endParaRPr lang="en-US" altLang="zh-CN" dirty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58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权限管理命令 </a:t>
            </a:r>
            <a:r>
              <a:rPr lang="en-US" altLang="zh-CN" dirty="0" err="1"/>
              <a:t>chmod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73" y="1628800"/>
            <a:ext cx="8275679" cy="155451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675085" y="3257547"/>
            <a:ext cx="10718" cy="6397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 txBox="1">
            <a:spLocks/>
          </p:cNvSpPr>
          <p:nvPr/>
        </p:nvSpPr>
        <p:spPr>
          <a:xfrm>
            <a:off x="532209" y="3686171"/>
            <a:ext cx="2371726" cy="2828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d</a:t>
            </a:r>
            <a:r>
              <a:rPr lang="zh-CN" altLang="en-US" dirty="0" smtClean="0"/>
              <a:t>表示目录文件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914649" y="3643318"/>
            <a:ext cx="3879058" cy="3357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“</a:t>
            </a:r>
            <a:r>
              <a:rPr lang="en-US" altLang="zh-CN" dirty="0" smtClean="0"/>
              <a:t>d</a:t>
            </a:r>
            <a:r>
              <a:rPr lang="zh-CN" altLang="en-US" dirty="0" smtClean="0"/>
              <a:t>”表示目录文件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-</a:t>
            </a:r>
            <a:r>
              <a:rPr lang="zh-CN" altLang="en-US" dirty="0" smtClean="0"/>
              <a:t>”表示普通文件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c</a:t>
            </a:r>
            <a:r>
              <a:rPr lang="zh-CN" altLang="en-US" dirty="0" smtClean="0"/>
              <a:t>”字符设备文件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b</a:t>
            </a:r>
            <a:r>
              <a:rPr lang="zh-CN" altLang="en-US" dirty="0" smtClean="0"/>
              <a:t>”块设备文件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l</a:t>
            </a:r>
            <a:r>
              <a:rPr lang="zh-CN" altLang="en-US" dirty="0" smtClean="0"/>
              <a:t>”表示符号连接文件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28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权限管理命令 </a:t>
            </a:r>
            <a:r>
              <a:rPr lang="en-US" altLang="zh-CN" dirty="0" err="1"/>
              <a:t>chmod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5084" y="828666"/>
            <a:ext cx="7973616" cy="51943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89" y="1071244"/>
            <a:ext cx="8275679" cy="155451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H="1">
            <a:off x="1039417" y="2328845"/>
            <a:ext cx="10718" cy="700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1682353" y="2314557"/>
            <a:ext cx="10718" cy="6397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314579" y="2328845"/>
            <a:ext cx="14285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/>
          <p:cNvSpPr txBox="1">
            <a:spLocks/>
          </p:cNvSpPr>
          <p:nvPr/>
        </p:nvSpPr>
        <p:spPr>
          <a:xfrm>
            <a:off x="939403" y="2928918"/>
            <a:ext cx="517922" cy="28289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拥有者权限</a:t>
            </a:r>
            <a:endParaRPr lang="zh-CN" altLang="en-US" dirty="0"/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1400175" y="2971780"/>
            <a:ext cx="5715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拥有者所在组权限</a:t>
            </a:r>
            <a:endParaRPr lang="zh-CN" altLang="en-US" dirty="0"/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2128837" y="3100368"/>
            <a:ext cx="5715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其他人拥有的权限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2721769" y="2314556"/>
            <a:ext cx="342900" cy="142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3182536" y="2318131"/>
            <a:ext cx="942980" cy="392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393406" y="2328844"/>
            <a:ext cx="9429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5507832" y="2343132"/>
            <a:ext cx="2561035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903938" y="2400282"/>
            <a:ext cx="14285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686178" y="2357419"/>
            <a:ext cx="14285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961338" y="2271694"/>
            <a:ext cx="14285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6954444" y="2271694"/>
            <a:ext cx="14285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内容占位符 2"/>
          <p:cNvSpPr txBox="1">
            <a:spLocks/>
          </p:cNvSpPr>
          <p:nvPr/>
        </p:nvSpPr>
        <p:spPr>
          <a:xfrm>
            <a:off x="2664618" y="3143230"/>
            <a:ext cx="571501" cy="187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连接数</a:t>
            </a:r>
            <a:endParaRPr lang="zh-CN" altLang="en-US" dirty="0"/>
          </a:p>
        </p:txBody>
      </p:sp>
      <p:sp>
        <p:nvSpPr>
          <p:cNvPr id="50" name="内容占位符 2"/>
          <p:cNvSpPr txBox="1">
            <a:spLocks/>
          </p:cNvSpPr>
          <p:nvPr/>
        </p:nvSpPr>
        <p:spPr>
          <a:xfrm>
            <a:off x="3361134" y="3114655"/>
            <a:ext cx="5715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拥有者</a:t>
            </a:r>
            <a:endParaRPr lang="zh-CN" altLang="en-US" dirty="0"/>
          </a:p>
        </p:txBody>
      </p:sp>
      <p:sp>
        <p:nvSpPr>
          <p:cNvPr id="51" name="内容占位符 2"/>
          <p:cNvSpPr txBox="1">
            <a:spLocks/>
          </p:cNvSpPr>
          <p:nvPr/>
        </p:nvSpPr>
        <p:spPr>
          <a:xfrm>
            <a:off x="4743450" y="3071792"/>
            <a:ext cx="5715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拥有者所属组</a:t>
            </a:r>
            <a:endParaRPr lang="zh-CN" altLang="en-US" dirty="0"/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672263" y="3128942"/>
            <a:ext cx="5715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被修改时间</a:t>
            </a:r>
            <a:endParaRPr lang="zh-CN" altLang="en-US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8304610" y="2371706"/>
            <a:ext cx="450056" cy="142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8561788" y="2400282"/>
            <a:ext cx="14285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内容占位符 2"/>
          <p:cNvSpPr txBox="1">
            <a:spLocks/>
          </p:cNvSpPr>
          <p:nvPr/>
        </p:nvSpPr>
        <p:spPr>
          <a:xfrm>
            <a:off x="8247459" y="3143229"/>
            <a:ext cx="5715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目录名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8171075" y="1848562"/>
            <a:ext cx="678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solidFill>
                  <a:srgbClr val="0066FF"/>
                </a:solidFill>
              </a:rPr>
              <a:t>AAA</a:t>
            </a:r>
            <a:endParaRPr lang="zh-CN" altLang="en-US" sz="2200" b="1" dirty="0">
              <a:solidFill>
                <a:srgbClr val="0066FF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93898" y="5645609"/>
            <a:ext cx="3986214" cy="2607927"/>
            <a:chOff x="1871662" y="5443538"/>
            <a:chExt cx="5314951" cy="2607927"/>
          </a:xfrm>
        </p:grpSpPr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2005412" y="5529267"/>
              <a:ext cx="2223689" cy="252219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1pPr>
              <a:lvl2pPr marL="742950" indent="-28575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2pPr>
              <a:lvl3pPr marL="11430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3pPr>
              <a:lvl4pPr marL="16002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4pPr>
              <a:lvl5pPr marL="20574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Wingdings 3" charset="2"/>
                <a:buNone/>
              </a:pPr>
              <a:r>
                <a:rPr lang="en-US" altLang="zh-CN" dirty="0" smtClean="0">
                  <a:solidFill>
                    <a:srgbClr val="FF0000"/>
                  </a:solidFill>
                </a:rPr>
                <a:t>r 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读权限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pPr marL="0" indent="0">
                <a:lnSpc>
                  <a:spcPct val="100000"/>
                </a:lnSpc>
                <a:buFont typeface="Wingdings 3" charset="2"/>
                <a:buNone/>
              </a:pPr>
              <a:r>
                <a:rPr lang="en-US" altLang="zh-CN" dirty="0" smtClean="0">
                  <a:solidFill>
                    <a:srgbClr val="00B050"/>
                  </a:solidFill>
                </a:rPr>
                <a:t>w </a:t>
              </a:r>
              <a:r>
                <a:rPr lang="zh-CN" altLang="en-US" dirty="0" smtClean="0">
                  <a:solidFill>
                    <a:srgbClr val="00B050"/>
                  </a:solidFill>
                </a:rPr>
                <a:t>写权限</a:t>
              </a:r>
              <a:endParaRPr lang="en-US" altLang="zh-CN" dirty="0" smtClean="0">
                <a:solidFill>
                  <a:srgbClr val="00B050"/>
                </a:solidFill>
              </a:endParaRPr>
            </a:p>
            <a:p>
              <a:pPr marL="0" indent="0">
                <a:lnSpc>
                  <a:spcPct val="100000"/>
                </a:lnSpc>
                <a:buFont typeface="Wingdings 3" charset="2"/>
                <a:buNone/>
              </a:pPr>
              <a:endParaRPr lang="zh-CN" altLang="en-US" dirty="0"/>
            </a:p>
          </p:txBody>
        </p:sp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3862787" y="5472116"/>
              <a:ext cx="3323826" cy="252219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1pPr>
              <a:lvl2pPr marL="742950" indent="-28575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2pPr>
              <a:lvl3pPr marL="11430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3pPr>
              <a:lvl4pPr marL="16002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4pPr>
              <a:lvl5pPr marL="20574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Wingdings 3" charset="2"/>
                <a:buNone/>
              </a:pPr>
              <a:r>
                <a:rPr lang="en-US" altLang="zh-CN" dirty="0" smtClean="0">
                  <a:solidFill>
                    <a:srgbClr val="7030A0"/>
                  </a:solidFill>
                </a:rPr>
                <a:t>x </a:t>
              </a:r>
              <a:r>
                <a:rPr lang="zh-CN" altLang="en-US" dirty="0" smtClean="0">
                  <a:solidFill>
                    <a:srgbClr val="7030A0"/>
                  </a:solidFill>
                </a:rPr>
                <a:t>可执行</a:t>
              </a:r>
              <a:endParaRPr lang="en-US" altLang="zh-CN" dirty="0" smtClean="0">
                <a:solidFill>
                  <a:srgbClr val="7030A0"/>
                </a:solidFill>
              </a:endParaRPr>
            </a:p>
            <a:p>
              <a:pPr marL="0" indent="0">
                <a:lnSpc>
                  <a:spcPct val="100000"/>
                </a:lnSpc>
                <a:buFont typeface="Wingdings 3" charset="2"/>
                <a:buNone/>
              </a:pPr>
              <a:r>
                <a:rPr lang="en-US" altLang="zh-CN" dirty="0" smtClean="0">
                  <a:solidFill>
                    <a:srgbClr val="FF9900"/>
                  </a:solidFill>
                </a:rPr>
                <a:t> - </a:t>
              </a:r>
              <a:r>
                <a:rPr lang="zh-CN" altLang="en-US" dirty="0" smtClean="0">
                  <a:solidFill>
                    <a:srgbClr val="FF9900"/>
                  </a:solidFill>
                </a:rPr>
                <a:t>无此权限</a:t>
              </a:r>
              <a:endParaRPr lang="en-US" altLang="zh-CN" dirty="0" smtClean="0">
                <a:solidFill>
                  <a:srgbClr val="FF9900"/>
                </a:solidFill>
              </a:endParaRPr>
            </a:p>
            <a:p>
              <a:pPr marL="0" indent="0">
                <a:lnSpc>
                  <a:spcPct val="100000"/>
                </a:lnSpc>
                <a:buFont typeface="Wingdings 3" charset="2"/>
                <a:buNone/>
              </a:pP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871662" y="5443538"/>
              <a:ext cx="5086350" cy="1085850"/>
            </a:xfrm>
            <a:prstGeom prst="round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158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5" grpId="0"/>
      <p:bldP spid="49" grpId="0"/>
      <p:bldP spid="50" grpId="0"/>
      <p:bldP spid="51" grpId="0"/>
      <p:bldP spid="52" grpId="0"/>
      <p:bldP spid="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chmod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sz="3000" dirty="0"/>
              <a:t>用途：改变文件或目录权限</a:t>
            </a:r>
            <a:endParaRPr lang="en-US" altLang="zh-CN" sz="3000" dirty="0"/>
          </a:p>
          <a:p>
            <a:pPr lvl="1">
              <a:lnSpc>
                <a:spcPct val="90000"/>
              </a:lnSpc>
            </a:pPr>
            <a:r>
              <a:rPr lang="zh-CN" altLang="en-US" sz="3000" dirty="0"/>
              <a:t>格式</a:t>
            </a:r>
            <a:r>
              <a:rPr lang="en-US" altLang="zh-CN" sz="3000" dirty="0"/>
              <a:t>1</a:t>
            </a:r>
            <a:r>
              <a:rPr lang="zh-CN" altLang="en-US" sz="3000" dirty="0" smtClean="0"/>
              <a:t>：</a:t>
            </a:r>
            <a:r>
              <a:rPr lang="en-US" altLang="zh-CN" sz="3000" dirty="0" err="1"/>
              <a:t>chmod</a:t>
            </a:r>
            <a:r>
              <a:rPr lang="en-US" altLang="zh-CN" sz="3000" dirty="0"/>
              <a:t>  </a:t>
            </a:r>
            <a:r>
              <a:rPr lang="en-US" altLang="zh-CN" sz="3000" dirty="0" smtClean="0"/>
              <a:t>[</a:t>
            </a:r>
            <a:r>
              <a:rPr lang="zh-CN" altLang="en-US" sz="3200" dirty="0"/>
              <a:t>字符</a:t>
            </a:r>
            <a:r>
              <a:rPr lang="zh-CN" altLang="en-US" sz="3200" dirty="0" smtClean="0"/>
              <a:t>模式 </a:t>
            </a:r>
            <a:r>
              <a:rPr lang="en-US" altLang="zh-CN" sz="3000" dirty="0"/>
              <a:t>]   [</a:t>
            </a:r>
            <a:r>
              <a:rPr lang="zh-CN" altLang="en-US" sz="3000" dirty="0"/>
              <a:t>文件或目录</a:t>
            </a:r>
            <a:r>
              <a:rPr lang="en-US" altLang="zh-CN" sz="3000" dirty="0"/>
              <a:t>]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3000" dirty="0" smtClean="0"/>
              <a:t>	</a:t>
            </a:r>
            <a:r>
              <a:rPr lang="en-US" altLang="zh-CN" sz="3000" dirty="0" err="1" smtClean="0"/>
              <a:t>chmod</a:t>
            </a:r>
            <a:r>
              <a:rPr lang="en-US" altLang="zh-CN" sz="3000" dirty="0" smtClean="0"/>
              <a:t>  </a:t>
            </a:r>
            <a:r>
              <a:rPr lang="en-US" altLang="zh-CN" sz="3000" dirty="0"/>
              <a:t>[</a:t>
            </a:r>
            <a:r>
              <a:rPr lang="en-US" altLang="zh-CN" sz="3000" dirty="0" err="1"/>
              <a:t>ugoa</a:t>
            </a:r>
            <a:r>
              <a:rPr lang="en-US" altLang="zh-CN" sz="3000" dirty="0"/>
              <a:t>] [+-=] [</a:t>
            </a:r>
            <a:r>
              <a:rPr lang="en-US" altLang="zh-CN" sz="3000" dirty="0" err="1"/>
              <a:t>rwx</a:t>
            </a:r>
            <a:r>
              <a:rPr lang="en-US" altLang="zh-CN" sz="3000" dirty="0"/>
              <a:t>]  [</a:t>
            </a:r>
            <a:r>
              <a:rPr lang="zh-CN" altLang="en-US" sz="3000" dirty="0"/>
              <a:t>文件或目录</a:t>
            </a:r>
            <a:r>
              <a:rPr lang="en-US" altLang="zh-CN" sz="3000" dirty="0"/>
              <a:t>]</a:t>
            </a:r>
          </a:p>
          <a:p>
            <a:pPr lvl="1">
              <a:lnSpc>
                <a:spcPct val="90000"/>
              </a:lnSpc>
            </a:pPr>
            <a:r>
              <a:rPr lang="zh-CN" altLang="en-US" sz="3000" dirty="0"/>
              <a:t>格式</a:t>
            </a:r>
            <a:r>
              <a:rPr lang="en-US" altLang="zh-CN" sz="3000" dirty="0"/>
              <a:t>2</a:t>
            </a:r>
            <a:r>
              <a:rPr lang="zh-CN" altLang="en-US" sz="3000" dirty="0"/>
              <a:t>：</a:t>
            </a:r>
            <a:r>
              <a:rPr lang="en-US" altLang="zh-CN" sz="3000" dirty="0"/>
              <a:t> </a:t>
            </a:r>
            <a:r>
              <a:rPr lang="en-US" altLang="zh-CN" sz="3000" dirty="0" err="1"/>
              <a:t>chmod</a:t>
            </a:r>
            <a:r>
              <a:rPr lang="en-US" altLang="zh-CN" sz="3000" dirty="0"/>
              <a:t>  </a:t>
            </a:r>
            <a:r>
              <a:rPr lang="en-US" altLang="zh-CN" sz="3000" dirty="0" smtClean="0"/>
              <a:t>[</a:t>
            </a:r>
            <a:r>
              <a:rPr lang="zh-CN" altLang="en-US" sz="3200" dirty="0"/>
              <a:t>八进制模式 </a:t>
            </a:r>
            <a:r>
              <a:rPr lang="en-US" altLang="zh-CN" sz="3000" dirty="0" smtClean="0"/>
              <a:t>]   </a:t>
            </a:r>
            <a:r>
              <a:rPr lang="en-US" altLang="zh-CN" sz="3000" dirty="0"/>
              <a:t>[</a:t>
            </a:r>
            <a:r>
              <a:rPr lang="zh-CN" altLang="en-US" sz="3000" dirty="0"/>
              <a:t>文件或目录</a:t>
            </a:r>
            <a:r>
              <a:rPr lang="en-US" altLang="zh-CN" sz="3000" dirty="0" smtClean="0"/>
              <a:t>]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常用命令选项</a:t>
            </a:r>
          </a:p>
          <a:p>
            <a:pPr marL="0" lvl="1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0000"/>
                </a:solidFill>
              </a:rPr>
              <a:t>           -R  </a:t>
            </a:r>
            <a:r>
              <a:rPr lang="zh-CN" altLang="en-US" dirty="0" smtClean="0">
                <a:solidFill>
                  <a:srgbClr val="FF0000"/>
                </a:solidFill>
              </a:rPr>
              <a:t>归</a:t>
            </a:r>
            <a:r>
              <a:rPr lang="zh-CN" altLang="en-US" dirty="0">
                <a:solidFill>
                  <a:srgbClr val="FF0000"/>
                </a:solidFill>
              </a:rPr>
              <a:t>修改指定目录下所有文件、子目录的权限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例如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u+w</a:t>
            </a:r>
            <a:r>
              <a:rPr lang="en-US" altLang="zh-CN" dirty="0" smtClean="0"/>
              <a:t>  test1.txt</a:t>
            </a:r>
          </a:p>
          <a:p>
            <a:pPr marL="0" indent="0">
              <a:buNone/>
            </a:pPr>
            <a:r>
              <a:rPr lang="en-US" altLang="zh-CN" dirty="0" smtClean="0"/>
              <a:t>           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 -R  777  test01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权限管理命令 </a:t>
            </a:r>
            <a:r>
              <a:rPr lang="en-US" altLang="zh-CN" dirty="0" err="1" smtClean="0"/>
              <a:t>chmod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更改文件权限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969577"/>
            <a:ext cx="8145723" cy="5320862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使用八进制数的方式</a:t>
            </a:r>
            <a:endParaRPr lang="en-US" altLang="zh-CN" dirty="0" smtClean="0"/>
          </a:p>
          <a:p>
            <a:r>
              <a:rPr lang="zh-CN" altLang="en-US" dirty="0"/>
              <a:t>数字</a:t>
            </a:r>
            <a:r>
              <a:rPr lang="zh-CN" altLang="en-US" dirty="0" smtClean="0"/>
              <a:t>权限 </a:t>
            </a:r>
            <a:r>
              <a:rPr lang="zh-CN" altLang="en-US" dirty="0"/>
              <a:t>               </a:t>
            </a:r>
          </a:p>
          <a:p>
            <a:pPr marL="457200" lvl="1" indent="0">
              <a:buNone/>
            </a:pPr>
            <a:r>
              <a:rPr lang="zh-CN" altLang="en-US" dirty="0" smtClean="0"/>
              <a:t>符号    二进制    八进制</a:t>
            </a:r>
            <a:endParaRPr lang="zh-CN" alt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400" dirty="0" err="1"/>
              <a:t>r</a:t>
            </a:r>
            <a:r>
              <a:rPr lang="en-US" altLang="zh-CN" sz="2400" dirty="0" err="1" smtClean="0"/>
              <a:t>wx</a:t>
            </a:r>
            <a:r>
              <a:rPr lang="en-US" altLang="zh-CN" sz="2400" dirty="0" smtClean="0"/>
              <a:t>           111                  7</a:t>
            </a:r>
            <a:endParaRPr lang="en-US" altLang="zh-CN" sz="2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400" dirty="0" err="1" smtClean="0"/>
              <a:t>rw</a:t>
            </a:r>
            <a:r>
              <a:rPr lang="en-US" altLang="zh-CN" sz="2400" dirty="0" smtClean="0"/>
              <a:t>-            </a:t>
            </a:r>
            <a:r>
              <a:rPr lang="en-US" altLang="zh-CN" sz="2400" dirty="0"/>
              <a:t>110 </a:t>
            </a:r>
            <a:r>
              <a:rPr lang="en-US" altLang="zh-CN" sz="2400" dirty="0" smtClean="0"/>
              <a:t>                6</a:t>
            </a:r>
            <a:endParaRPr lang="en-US" altLang="zh-CN" sz="2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400" dirty="0"/>
              <a:t>r-x </a:t>
            </a:r>
            <a:r>
              <a:rPr lang="en-US" altLang="zh-CN" sz="2400" dirty="0" smtClean="0"/>
              <a:t>            101                 5</a:t>
            </a:r>
            <a:endParaRPr lang="en-US" altLang="zh-CN" sz="2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400" dirty="0"/>
              <a:t>r-- </a:t>
            </a:r>
            <a:r>
              <a:rPr lang="en-US" altLang="zh-CN" sz="2400" dirty="0" smtClean="0"/>
              <a:t>             100                 </a:t>
            </a:r>
            <a:r>
              <a:rPr lang="en-US" altLang="zh-CN" sz="2400" dirty="0"/>
              <a:t>4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400" dirty="0"/>
              <a:t>-</a:t>
            </a:r>
            <a:r>
              <a:rPr lang="en-US" altLang="zh-CN" sz="2400" dirty="0" err="1" smtClean="0"/>
              <a:t>wx</a:t>
            </a:r>
            <a:r>
              <a:rPr lang="en-US" altLang="zh-CN" sz="2400" dirty="0" smtClean="0"/>
              <a:t>            </a:t>
            </a:r>
            <a:r>
              <a:rPr lang="en-US" altLang="zh-CN" sz="2400" dirty="0"/>
              <a:t>011 </a:t>
            </a:r>
            <a:r>
              <a:rPr lang="en-US" altLang="zh-CN" sz="2400" dirty="0" smtClean="0"/>
              <a:t>                3</a:t>
            </a:r>
            <a:endParaRPr lang="en-US" altLang="zh-CN" sz="2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400" dirty="0"/>
              <a:t>-</a:t>
            </a:r>
            <a:r>
              <a:rPr lang="en-US" altLang="zh-CN" sz="2400" dirty="0" smtClean="0"/>
              <a:t>w-             </a:t>
            </a:r>
            <a:r>
              <a:rPr lang="en-US" altLang="zh-CN" sz="2400" dirty="0"/>
              <a:t>010 </a:t>
            </a:r>
            <a:r>
              <a:rPr lang="en-US" altLang="zh-CN" sz="2400" dirty="0" smtClean="0"/>
              <a:t>               2</a:t>
            </a:r>
            <a:endParaRPr lang="en-US" altLang="zh-CN" sz="2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400" dirty="0"/>
              <a:t>--x </a:t>
            </a:r>
            <a:r>
              <a:rPr lang="en-US" altLang="zh-CN" sz="2400" dirty="0" smtClean="0"/>
              <a:t>             001                 1</a:t>
            </a:r>
            <a:endParaRPr lang="en-US" altLang="zh-CN" sz="2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400" dirty="0"/>
              <a:t>--- </a:t>
            </a:r>
            <a:r>
              <a:rPr lang="en-US" altLang="zh-CN" sz="2400" dirty="0" smtClean="0"/>
              <a:t>             000                 0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563888" y="1556792"/>
            <a:ext cx="5383925" cy="285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       例：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777 hello.sh  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654 hello.sh     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644008" y="4072120"/>
            <a:ext cx="3981241" cy="1805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>
                <a:latin typeface="+mn-ea"/>
                <a:ea typeface="+mn-ea"/>
              </a:rPr>
              <a:t>赋给所属人读写权，用户组读和执行权限，其他人读权限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644008" y="2710605"/>
            <a:ext cx="3981241" cy="502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>
                <a:latin typeface="+mn-ea"/>
                <a:ea typeface="+mn-ea"/>
              </a:rPr>
              <a:t>赋给所有人所有权限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185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836712"/>
            <a:ext cx="6203032" cy="3096345"/>
          </a:xfrm>
        </p:spPr>
        <p:txBody>
          <a:bodyPr>
            <a:no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+mj-ea"/>
                <a:ea typeface="+mj-ea"/>
              </a:rPr>
              <a:t>2.1 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文件处理命令</a:t>
            </a:r>
            <a:endParaRPr lang="en-US" altLang="zh-CN" sz="28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914400" lvl="1" indent="-51435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00"/>
                </a:solidFill>
              </a:rPr>
              <a:t>命令格式与目录处理命令</a:t>
            </a:r>
            <a:r>
              <a:rPr lang="en-US" altLang="zh-CN" sz="2400" dirty="0" err="1">
                <a:solidFill>
                  <a:srgbClr val="FF0000"/>
                </a:solidFill>
              </a:rPr>
              <a:t>ls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914400" lvl="1" indent="-51435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00"/>
                </a:solidFill>
              </a:rPr>
              <a:t>目录处理命令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914400" lvl="1" indent="-51435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00"/>
                </a:solidFill>
              </a:rPr>
              <a:t>文件处理命令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914400" lvl="1" indent="-51435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00"/>
                </a:solidFill>
              </a:rPr>
              <a:t>链接命令</a:t>
            </a: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2800" dirty="0" smtClean="0">
                <a:latin typeface="+mj-ea"/>
                <a:ea typeface="+mj-ea"/>
              </a:rPr>
              <a:t>2.2 </a:t>
            </a:r>
            <a:r>
              <a:rPr lang="zh-CN" altLang="en-US" sz="2800" dirty="0" smtClean="0">
                <a:latin typeface="+mj-ea"/>
                <a:ea typeface="+mj-ea"/>
              </a:rPr>
              <a:t>权限管理命令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2800" dirty="0" smtClean="0">
                <a:latin typeface="+mj-ea"/>
                <a:ea typeface="+mj-ea"/>
              </a:rPr>
              <a:t>2.3 </a:t>
            </a:r>
            <a:r>
              <a:rPr lang="zh-CN" altLang="en-US" sz="2800" dirty="0" smtClean="0">
                <a:latin typeface="+mj-ea"/>
                <a:ea typeface="+mj-ea"/>
              </a:rPr>
              <a:t>文件搜索命令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2800" dirty="0" smtClean="0">
                <a:latin typeface="+mj-ea"/>
                <a:ea typeface="+mj-ea"/>
              </a:rPr>
              <a:t>2.4 </a:t>
            </a:r>
            <a:r>
              <a:rPr lang="zh-CN" altLang="en-US" sz="2800" dirty="0" smtClean="0">
                <a:latin typeface="+mj-ea"/>
                <a:ea typeface="+mj-ea"/>
              </a:rPr>
              <a:t>帮助命令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2800" dirty="0" smtClean="0">
                <a:latin typeface="+mj-ea"/>
                <a:ea typeface="+mj-ea"/>
              </a:rPr>
              <a:t>2.5 </a:t>
            </a:r>
            <a:r>
              <a:rPr lang="zh-CN" altLang="en-US" sz="2800" dirty="0" smtClean="0">
                <a:latin typeface="+mj-ea"/>
                <a:ea typeface="+mj-ea"/>
              </a:rPr>
              <a:t>用户管理命令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2800" dirty="0" smtClean="0">
                <a:latin typeface="+mj-ea"/>
                <a:ea typeface="+mj-ea"/>
              </a:rPr>
              <a:t>2.6 </a:t>
            </a:r>
            <a:r>
              <a:rPr lang="zh-CN" altLang="en-US" sz="2800" dirty="0" smtClean="0">
                <a:latin typeface="+mj-ea"/>
                <a:ea typeface="+mj-ea"/>
              </a:rPr>
              <a:t>压缩解压命令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2800" dirty="0" smtClean="0">
                <a:latin typeface="+mj-ea"/>
                <a:ea typeface="+mj-ea"/>
              </a:rPr>
              <a:t>2.7 </a:t>
            </a:r>
            <a:r>
              <a:rPr lang="zh-CN" altLang="en-US" sz="2800" dirty="0" smtClean="0">
                <a:latin typeface="+mj-ea"/>
                <a:ea typeface="+mj-ea"/>
              </a:rPr>
              <a:t>网络命令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2800" dirty="0" smtClean="0">
                <a:latin typeface="+mj-ea"/>
                <a:ea typeface="+mj-ea"/>
              </a:rPr>
              <a:t>2.8 </a:t>
            </a:r>
            <a:r>
              <a:rPr lang="zh-CN" altLang="en-US" sz="2800" dirty="0" smtClean="0">
                <a:latin typeface="+mj-ea"/>
                <a:ea typeface="+mj-ea"/>
              </a:rPr>
              <a:t>关机重启命令</a:t>
            </a:r>
            <a:endParaRPr lang="en-US" altLang="zh-CN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04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权限的数字表示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3200" dirty="0" smtClean="0"/>
              <a:t>r --------4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3200" dirty="0" smtClean="0"/>
              <a:t>w -------2</a:t>
            </a:r>
            <a:endParaRPr lang="zh-CN" altLang="en-US" sz="3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3200" dirty="0"/>
              <a:t>x</a:t>
            </a:r>
            <a:r>
              <a:rPr lang="en-US" altLang="zh-CN" sz="3200" dirty="0" smtClean="0"/>
              <a:t>--------1</a:t>
            </a:r>
          </a:p>
          <a:p>
            <a:endParaRPr lang="en-US" altLang="zh-CN" dirty="0"/>
          </a:p>
          <a:p>
            <a:r>
              <a:rPr lang="en-US" altLang="zh-CN" dirty="0" err="1" smtClean="0"/>
              <a:t>rwxr-xrw</a:t>
            </a:r>
            <a:r>
              <a:rPr lang="en-US" altLang="zh-CN" dirty="0" smtClean="0"/>
              <a:t>-    7  5   6</a:t>
            </a:r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4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887009"/>
              </p:ext>
            </p:extLst>
          </p:nvPr>
        </p:nvGraphicFramePr>
        <p:xfrm>
          <a:off x="457200" y="1600200"/>
          <a:ext cx="8229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/>
                <a:gridCol w="2088232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代表字符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权限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对文件的含义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对目录的含义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读权限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可以查看文件内容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可以列出文件的内容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写权限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可以修改文件内容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可以在目录中创建、删除文件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执行权限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可以执行文件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可以进入目录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文件目录权限总结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0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chown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/>
              <a:t>用途：改变文件或目录所有者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格式：</a:t>
            </a:r>
            <a:r>
              <a:rPr lang="en-US" altLang="zh-CN" dirty="0" err="1"/>
              <a:t>chown</a:t>
            </a:r>
            <a:r>
              <a:rPr lang="en-US" altLang="zh-CN" dirty="0"/>
              <a:t> [</a:t>
            </a:r>
            <a:r>
              <a:rPr lang="zh-CN" altLang="en-US" dirty="0"/>
              <a:t>用户</a:t>
            </a:r>
            <a:r>
              <a:rPr lang="en-US" altLang="zh-CN" dirty="0"/>
              <a:t>]   [</a:t>
            </a:r>
            <a:r>
              <a:rPr lang="zh-CN" altLang="en-US" dirty="0"/>
              <a:t>文件或目录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zh-CN" altLang="en-US" dirty="0" smtClean="0"/>
              <a:t>例如：</a:t>
            </a:r>
            <a:r>
              <a:rPr lang="en-US" altLang="zh-CN" dirty="0" err="1" smtClean="0"/>
              <a:t>chown</a:t>
            </a:r>
            <a:r>
              <a:rPr lang="en-US" altLang="zh-CN" dirty="0" smtClean="0"/>
              <a:t> tom  test1.txt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改变文件</a:t>
            </a:r>
            <a:r>
              <a:rPr lang="en-US" altLang="zh-CN" dirty="0" smtClean="0">
                <a:solidFill>
                  <a:srgbClr val="FF0000"/>
                </a:solidFill>
              </a:rPr>
              <a:t>test1.txt</a:t>
            </a:r>
            <a:r>
              <a:rPr lang="zh-CN" altLang="en-US" dirty="0" smtClean="0">
                <a:solidFill>
                  <a:srgbClr val="FF0000"/>
                </a:solidFill>
              </a:rPr>
              <a:t>的所有者为</a:t>
            </a:r>
            <a:r>
              <a:rPr lang="en-US" altLang="zh-CN" dirty="0" smtClean="0">
                <a:solidFill>
                  <a:srgbClr val="FF0000"/>
                </a:solidFill>
              </a:rPr>
              <a:t>tom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权限管理命令</a:t>
            </a:r>
            <a:r>
              <a:rPr lang="en-US" altLang="zh-CN" dirty="0" err="1" smtClean="0"/>
              <a:t>chown</a:t>
            </a:r>
            <a:r>
              <a:rPr lang="en-US" altLang="zh-CN" dirty="0" smtClean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1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chgrp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用途：</a:t>
            </a:r>
            <a:r>
              <a:rPr lang="zh-CN" altLang="en-US" dirty="0"/>
              <a:t>改变文件或目录所属组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格式：</a:t>
            </a:r>
            <a:r>
              <a:rPr lang="en-US" altLang="zh-CN" dirty="0" err="1"/>
              <a:t>chgrp</a:t>
            </a:r>
            <a:r>
              <a:rPr lang="en-US" altLang="zh-CN" dirty="0"/>
              <a:t> [</a:t>
            </a:r>
            <a:r>
              <a:rPr lang="zh-CN" altLang="en-US" dirty="0"/>
              <a:t>用户组</a:t>
            </a:r>
            <a:r>
              <a:rPr lang="en-US" altLang="zh-CN" dirty="0"/>
              <a:t>]   [</a:t>
            </a:r>
            <a:r>
              <a:rPr lang="zh-CN" altLang="en-US" dirty="0"/>
              <a:t>文件或目录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zh-CN" altLang="en-US" dirty="0"/>
              <a:t>例如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chgrp</a:t>
            </a:r>
            <a:r>
              <a:rPr lang="en-US" altLang="zh-CN" dirty="0"/>
              <a:t> </a:t>
            </a:r>
            <a:r>
              <a:rPr lang="en-US" altLang="zh-CN" dirty="0" smtClean="0"/>
              <a:t> qa01 test1.txt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改变文件</a:t>
            </a:r>
            <a:r>
              <a:rPr lang="en-US" altLang="zh-CN" dirty="0">
                <a:solidFill>
                  <a:srgbClr val="FF0000"/>
                </a:solidFill>
              </a:rPr>
              <a:t>test1.txt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所有</a:t>
            </a:r>
            <a:r>
              <a:rPr lang="zh-CN" altLang="en-US" dirty="0">
                <a:solidFill>
                  <a:srgbClr val="FF0000"/>
                </a:solidFill>
              </a:rPr>
              <a:t>组</a:t>
            </a:r>
            <a:r>
              <a:rPr lang="zh-CN" altLang="en-US" dirty="0" smtClean="0">
                <a:solidFill>
                  <a:srgbClr val="FF0000"/>
                </a:solidFill>
              </a:rPr>
              <a:t>为</a:t>
            </a:r>
            <a:r>
              <a:rPr lang="en-US" altLang="zh-CN" dirty="0" smtClean="0">
                <a:solidFill>
                  <a:srgbClr val="FF0000"/>
                </a:solidFill>
              </a:rPr>
              <a:t>qa01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权限管理命令</a:t>
            </a:r>
            <a:r>
              <a:rPr lang="en-US" altLang="zh-CN" dirty="0" err="1" smtClean="0"/>
              <a:t>chgrp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0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umask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 smtClean="0"/>
              <a:t>用途：显示、设置文件的缺省权限</a:t>
            </a:r>
            <a:endParaRPr lang="en-US" altLang="zh-CN" dirty="0" smtClean="0"/>
          </a:p>
          <a:p>
            <a:r>
              <a:rPr lang="zh-CN" altLang="en-US" dirty="0"/>
              <a:t>格式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umask</a:t>
            </a:r>
            <a:r>
              <a:rPr lang="en-US" altLang="zh-CN" dirty="0" smtClean="0"/>
              <a:t>   [-S] </a:t>
            </a:r>
          </a:p>
          <a:p>
            <a:pPr marL="0" indent="0">
              <a:buNone/>
            </a:pPr>
            <a:r>
              <a:rPr lang="en-US" altLang="zh-CN" dirty="0" smtClean="0"/>
              <a:t>    -S 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rwx</a:t>
            </a:r>
            <a:r>
              <a:rPr lang="zh-CN" altLang="en-US" dirty="0" smtClean="0"/>
              <a:t>形式显示新建文件缺省权限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r>
              <a:rPr lang="en-US" altLang="zh-CN" dirty="0"/>
              <a:t> </a:t>
            </a:r>
            <a:r>
              <a:rPr lang="en-US" altLang="zh-CN" dirty="0" err="1" smtClean="0"/>
              <a:t>umask</a:t>
            </a:r>
            <a:r>
              <a:rPr lang="en-US" altLang="zh-CN" dirty="0" smtClean="0"/>
              <a:t> -S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权限管理命令</a:t>
            </a:r>
            <a:r>
              <a:rPr lang="en-US" altLang="zh-CN" dirty="0" err="1" smtClean="0"/>
              <a:t>umask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23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命令的分类</a:t>
            </a:r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259737F-D848-4BE8-B57E-A1D3CF376DC8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4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Linux</a:t>
            </a:r>
            <a:r>
              <a:rPr lang="zh-CN" altLang="en-US" dirty="0" smtClean="0"/>
              <a:t>命令</a:t>
            </a:r>
          </a:p>
          <a:p>
            <a:pPr lvl="1" eaLnBrk="1" hangingPunct="1"/>
            <a:r>
              <a:rPr lang="zh-CN" altLang="en-US" dirty="0" smtClean="0"/>
              <a:t>用于</a:t>
            </a:r>
            <a:r>
              <a:rPr lang="zh-CN" altLang="zh-CN" dirty="0" smtClean="0"/>
              <a:t>实现某一类功能的指令或程序</a:t>
            </a:r>
            <a:r>
              <a:rPr lang="zh-CN" altLang="en-US" dirty="0" smtClean="0"/>
              <a:t> </a:t>
            </a:r>
          </a:p>
          <a:p>
            <a:pPr lvl="1" eaLnBrk="1" hangingPunct="1"/>
            <a:r>
              <a:rPr lang="zh-CN" altLang="en-US" dirty="0" smtClean="0"/>
              <a:t>命令的执行依赖于</a:t>
            </a:r>
            <a:r>
              <a:rPr lang="zh-CN" altLang="en-US" dirty="0" smtClean="0">
                <a:solidFill>
                  <a:srgbClr val="FF0000"/>
                </a:solidFill>
              </a:rPr>
              <a:t>解释器程序</a:t>
            </a:r>
            <a:r>
              <a:rPr lang="zh-CN" altLang="en-US" dirty="0" smtClean="0"/>
              <a:t>（例如：</a:t>
            </a:r>
            <a:r>
              <a:rPr lang="en-US" altLang="zh-CN" dirty="0" smtClean="0"/>
              <a:t>/bin/</a:t>
            </a:r>
            <a:r>
              <a:rPr lang="en-US" altLang="zh-CN" dirty="0" smtClean="0">
                <a:solidFill>
                  <a:schemeClr val="accent2"/>
                </a:solidFill>
              </a:rPr>
              <a:t>bash</a:t>
            </a:r>
            <a:r>
              <a:rPr lang="zh-CN" altLang="en-US" dirty="0" smtClean="0"/>
              <a:t>）</a:t>
            </a:r>
          </a:p>
          <a:p>
            <a:pPr eaLnBrk="1" hangingPunct="1"/>
            <a:r>
              <a:rPr lang="en-US" altLang="zh-CN" dirty="0" smtClean="0"/>
              <a:t>Linux</a:t>
            </a:r>
            <a:r>
              <a:rPr lang="zh-CN" altLang="en-US" dirty="0" smtClean="0"/>
              <a:t>命令的分类</a:t>
            </a:r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</a:rPr>
              <a:t>内部命令</a:t>
            </a:r>
            <a:r>
              <a:rPr lang="zh-CN" altLang="en-US" dirty="0" smtClean="0"/>
              <a:t>：属于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解释器的一部分</a:t>
            </a:r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</a:rPr>
              <a:t>外部命令</a:t>
            </a:r>
            <a:r>
              <a:rPr lang="zh-CN" altLang="en-US" dirty="0" smtClean="0"/>
              <a:t>：独立于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解释器之外的程序文件</a:t>
            </a:r>
          </a:p>
        </p:txBody>
      </p:sp>
    </p:spTree>
    <p:extLst>
      <p:ext uri="{BB962C8B-B14F-4D97-AF65-F5344CB8AC3E}">
        <p14:creationId xmlns:p14="http://schemas.microsoft.com/office/powerpoint/2010/main" val="15059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7160" y="1124744"/>
            <a:ext cx="9731424" cy="5257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命令格式：命令 </a:t>
            </a:r>
            <a:r>
              <a:rPr lang="en-US" altLang="zh-CN" dirty="0" smtClean="0"/>
              <a:t>【-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】【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例：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–la /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说明：</a:t>
            </a: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选项：用于调节命令的具体功能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zh-CN" altLang="en-US" dirty="0" smtClean="0"/>
              <a:t>参数：</a:t>
            </a:r>
            <a:r>
              <a:rPr lang="zh-CN" altLang="en-US" dirty="0" smtClean="0">
                <a:solidFill>
                  <a:srgbClr val="FF0000"/>
                </a:solidFill>
              </a:rPr>
              <a:t>命令操作的对象</a:t>
            </a:r>
            <a:r>
              <a:rPr lang="zh-CN" altLang="en-US" dirty="0" smtClean="0"/>
              <a:t>，如文件、目录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1) </a:t>
            </a:r>
            <a:r>
              <a:rPr lang="zh-CN" altLang="en-US" dirty="0" smtClean="0"/>
              <a:t>个别命令使用不遵循此格式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2</a:t>
            </a:r>
            <a:r>
              <a:rPr lang="zh-CN" altLang="en-US" dirty="0" smtClean="0"/>
              <a:t>）当有多个选项时，可以写在一起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3</a:t>
            </a:r>
            <a:r>
              <a:rPr lang="zh-CN" altLang="en-US" dirty="0" smtClean="0"/>
              <a:t>）简化选项与完整选项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-a </a:t>
            </a:r>
            <a:r>
              <a:rPr lang="zh-CN" altLang="en-US" dirty="0" smtClean="0"/>
              <a:t>等于 </a:t>
            </a:r>
            <a:r>
              <a:rPr lang="en-US" altLang="zh-CN" dirty="0" smtClean="0"/>
              <a:t>--all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1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124744"/>
            <a:ext cx="8820472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500" dirty="0" err="1"/>
              <a:t>ls</a:t>
            </a:r>
            <a:r>
              <a:rPr lang="zh-CN" altLang="en-US" sz="3500" dirty="0"/>
              <a:t>命令</a:t>
            </a:r>
            <a:endParaRPr lang="en-US" altLang="zh-CN" sz="3500" dirty="0"/>
          </a:p>
          <a:p>
            <a:pPr lvl="1"/>
            <a:r>
              <a:rPr lang="zh-CN" altLang="en-US" sz="3000" dirty="0"/>
              <a:t>用途：显示目录文件</a:t>
            </a:r>
            <a:endParaRPr lang="en-US" altLang="zh-CN" sz="3000" dirty="0"/>
          </a:p>
          <a:p>
            <a:pPr lvl="1"/>
            <a:r>
              <a:rPr lang="zh-CN" altLang="en-US" sz="3000" dirty="0"/>
              <a:t>格式：</a:t>
            </a:r>
            <a:r>
              <a:rPr lang="en-US" altLang="zh-CN" sz="3000" dirty="0" err="1"/>
              <a:t>ls</a:t>
            </a:r>
            <a:r>
              <a:rPr lang="en-US" altLang="zh-CN" sz="3000" dirty="0"/>
              <a:t> 	</a:t>
            </a:r>
            <a:r>
              <a:rPr lang="zh-CN" altLang="en-US" sz="3000" dirty="0"/>
              <a:t>选项</a:t>
            </a:r>
            <a:r>
              <a:rPr lang="en-US" altLang="zh-CN" sz="3000" dirty="0"/>
              <a:t>[-</a:t>
            </a:r>
            <a:r>
              <a:rPr lang="en-US" altLang="zh-CN" sz="3000" dirty="0" err="1"/>
              <a:t>ald</a:t>
            </a:r>
            <a:r>
              <a:rPr lang="en-US" altLang="zh-CN" sz="3000" dirty="0"/>
              <a:t>]		[</a:t>
            </a:r>
            <a:r>
              <a:rPr lang="zh-CN" altLang="en-US" sz="3000" dirty="0"/>
              <a:t>文件或目录</a:t>
            </a:r>
            <a:r>
              <a:rPr lang="en-US" altLang="zh-CN" sz="3000" dirty="0"/>
              <a:t>]</a:t>
            </a:r>
          </a:p>
          <a:p>
            <a:r>
              <a:rPr lang="zh-CN" altLang="en-US" sz="3500" dirty="0"/>
              <a:t>常用命令选项</a:t>
            </a:r>
          </a:p>
          <a:p>
            <a:pPr marL="1257300" lvl="3" indent="0">
              <a:buNone/>
            </a:pPr>
            <a:r>
              <a:rPr lang="en-US" altLang="zh-CN" sz="3200" dirty="0" smtClean="0"/>
              <a:t>-a </a:t>
            </a:r>
            <a:r>
              <a:rPr lang="zh-CN" altLang="en-US" sz="3200" dirty="0" smtClean="0"/>
              <a:t>显示所有子目录和文件，包括隐藏文件</a:t>
            </a:r>
            <a:endParaRPr lang="en-US" altLang="zh-CN" sz="3200" dirty="0" smtClean="0"/>
          </a:p>
          <a:p>
            <a:pPr marL="1257300" lvl="3" indent="0">
              <a:buNone/>
            </a:pPr>
            <a:r>
              <a:rPr lang="en-US" altLang="zh-CN" sz="3200" dirty="0" smtClean="0"/>
              <a:t>-l   </a:t>
            </a:r>
            <a:r>
              <a:rPr lang="zh-CN" altLang="en-US" sz="3200" dirty="0" smtClean="0"/>
              <a:t>详细信息显示</a:t>
            </a:r>
            <a:endParaRPr lang="en-US" altLang="zh-CN" sz="3200" dirty="0"/>
          </a:p>
          <a:p>
            <a:pPr marL="1257300" lvl="3" indent="0">
              <a:buNone/>
            </a:pPr>
            <a:r>
              <a:rPr lang="en-US" altLang="zh-CN" sz="3200" dirty="0" smtClean="0"/>
              <a:t>-d  </a:t>
            </a:r>
            <a:r>
              <a:rPr lang="zh-CN" altLang="en-US" sz="3200" dirty="0" smtClean="0"/>
              <a:t>查看目录属性</a:t>
            </a:r>
            <a:endParaRPr lang="en-US" altLang="zh-CN" sz="3200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dirty="0" smtClean="0"/>
              <a:t>	    -</a:t>
            </a:r>
            <a:r>
              <a:rPr lang="en-US" altLang="zh-CN" dirty="0"/>
              <a:t>h</a:t>
            </a:r>
            <a:r>
              <a:rPr lang="zh-CN" altLang="en-US" dirty="0"/>
              <a:t>：以更易读的字节单位（</a:t>
            </a:r>
            <a:r>
              <a:rPr lang="en-US" altLang="zh-CN" dirty="0"/>
              <a:t>K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等）显示信息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dirty="0" smtClean="0"/>
              <a:t>	    -</a:t>
            </a:r>
            <a:r>
              <a:rPr lang="en-US" altLang="zh-CN" dirty="0"/>
              <a:t>R</a:t>
            </a:r>
            <a:r>
              <a:rPr lang="zh-CN" altLang="en-US" dirty="0"/>
              <a:t>：递归显示内容</a:t>
            </a:r>
          </a:p>
          <a:p>
            <a:pPr marL="1257300" lvl="3" indent="0">
              <a:buNone/>
            </a:pP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目录处理命令</a:t>
            </a:r>
            <a:r>
              <a:rPr lang="en-US" altLang="zh-CN" dirty="0" err="1" smtClean="0"/>
              <a:t>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3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ls</a:t>
            </a:r>
            <a:r>
              <a:rPr lang="en-US" altLang="zh-CN" dirty="0" smtClean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ls</a:t>
            </a:r>
            <a:r>
              <a:rPr lang="en-US" altLang="zh-CN" dirty="0"/>
              <a:t> </a:t>
            </a:r>
            <a:r>
              <a:rPr lang="en-US" altLang="zh-CN" dirty="0" smtClean="0"/>
              <a:t>-l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ls</a:t>
            </a:r>
            <a:r>
              <a:rPr lang="en-US" altLang="zh-CN" dirty="0" smtClean="0"/>
              <a:t> –a</a:t>
            </a:r>
          </a:p>
          <a:p>
            <a:pPr marL="457200" lvl="1" indent="0">
              <a:buNone/>
            </a:pPr>
            <a:r>
              <a:rPr lang="en-US" altLang="zh-CN" dirty="0" err="1" smtClean="0"/>
              <a:t>rw</a:t>
            </a:r>
            <a:r>
              <a:rPr lang="en-US" altLang="zh-CN" dirty="0" smtClean="0"/>
              <a:t>- </a:t>
            </a:r>
            <a:r>
              <a:rPr lang="en-US" altLang="zh-CN" dirty="0" smtClean="0">
                <a:solidFill>
                  <a:srgbClr val="FF0000"/>
                </a:solidFill>
              </a:rPr>
              <a:t>r- -</a:t>
            </a:r>
            <a:r>
              <a:rPr lang="en-US" altLang="zh-CN" dirty="0" smtClean="0"/>
              <a:t> r- - </a:t>
            </a:r>
          </a:p>
          <a:p>
            <a:pPr marL="0" indent="0">
              <a:buNone/>
            </a:pP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位表示文件类型（</a:t>
            </a:r>
            <a:r>
              <a:rPr lang="en-US" altLang="zh-CN" dirty="0" smtClean="0"/>
              <a:t>-</a:t>
            </a:r>
            <a:r>
              <a:rPr lang="zh-CN" altLang="en-US" dirty="0" smtClean="0"/>
              <a:t>二进制文件</a:t>
            </a:r>
            <a:r>
              <a:rPr lang="en-US" altLang="zh-CN" dirty="0" smtClean="0"/>
              <a:t>d</a:t>
            </a:r>
            <a:r>
              <a:rPr lang="zh-CN" altLang="en-US" dirty="0" smtClean="0"/>
              <a:t>目录</a:t>
            </a:r>
            <a:r>
              <a:rPr lang="en-US" altLang="zh-CN" dirty="0" smtClean="0"/>
              <a:t>l</a:t>
            </a:r>
            <a:r>
              <a:rPr lang="zh-CN" altLang="en-US" dirty="0" smtClean="0"/>
              <a:t>软链接文件）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第</a:t>
            </a:r>
            <a:r>
              <a:rPr lang="en-US" altLang="zh-CN" dirty="0" smtClean="0"/>
              <a:t>2-4</a:t>
            </a:r>
            <a:r>
              <a:rPr lang="zh-CN" altLang="en-US" dirty="0"/>
              <a:t> </a:t>
            </a:r>
            <a:r>
              <a:rPr lang="en-US" altLang="zh-CN" dirty="0" smtClean="0"/>
              <a:t>		u </a:t>
            </a:r>
            <a:r>
              <a:rPr lang="zh-CN" altLang="en-US" dirty="0" smtClean="0"/>
              <a:t>所有者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第</a:t>
            </a:r>
            <a:r>
              <a:rPr lang="en-US" altLang="zh-CN" dirty="0" smtClean="0"/>
              <a:t>5-7 		g </a:t>
            </a:r>
            <a:r>
              <a:rPr lang="zh-CN" altLang="en-US" dirty="0" smtClean="0"/>
              <a:t>所属组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第</a:t>
            </a:r>
            <a:r>
              <a:rPr lang="en-US" altLang="zh-CN" dirty="0" smtClean="0"/>
              <a:t>8-10	 o</a:t>
            </a:r>
            <a:r>
              <a:rPr lang="zh-CN" altLang="en-US" dirty="0" smtClean="0"/>
              <a:t>其他人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r </a:t>
            </a:r>
            <a:r>
              <a:rPr lang="zh-CN" altLang="en-US" dirty="0" smtClean="0"/>
              <a:t>读  </a:t>
            </a:r>
            <a:r>
              <a:rPr lang="en-US" altLang="zh-CN" dirty="0" smtClean="0"/>
              <a:t>w </a:t>
            </a:r>
            <a:r>
              <a:rPr lang="zh-CN" altLang="en-US" dirty="0" smtClean="0"/>
              <a:t>写  </a:t>
            </a:r>
            <a:r>
              <a:rPr lang="en-US" altLang="zh-CN" dirty="0" smtClean="0"/>
              <a:t>x 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45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err="1"/>
              <a:t>mkdir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用途：创建新目录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格式：</a:t>
            </a:r>
            <a:r>
              <a:rPr lang="en-US" altLang="zh-CN" dirty="0" err="1"/>
              <a:t>mkdir</a:t>
            </a:r>
            <a:r>
              <a:rPr lang="en-US" altLang="zh-CN" dirty="0"/>
              <a:t> –p  【</a:t>
            </a:r>
            <a:r>
              <a:rPr lang="zh-CN" altLang="en-US" dirty="0"/>
              <a:t>目录名</a:t>
            </a:r>
            <a:r>
              <a:rPr lang="en-US" altLang="zh-CN" dirty="0" smtClean="0"/>
              <a:t>】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3200" dirty="0"/>
              <a:t>常用命令选项</a:t>
            </a:r>
          </a:p>
          <a:p>
            <a:pPr marL="0" indent="0">
              <a:buNone/>
            </a:pPr>
            <a:r>
              <a:rPr lang="en-US" altLang="zh-CN" dirty="0" smtClean="0"/>
              <a:t>             -p  </a:t>
            </a:r>
            <a:r>
              <a:rPr lang="zh-CN" altLang="en-US" dirty="0" smtClean="0"/>
              <a:t>递归创建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例如：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 -p  /test/hello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目录处理命令</a:t>
            </a:r>
            <a:r>
              <a:rPr lang="en-US" altLang="zh-CN" dirty="0" err="1" smtClean="0"/>
              <a:t>mkdir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9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cd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用途：切换目录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格式：</a:t>
            </a:r>
            <a:r>
              <a:rPr lang="en-US" altLang="zh-CN" dirty="0"/>
              <a:t>cd [</a:t>
            </a:r>
            <a:r>
              <a:rPr lang="zh-CN" altLang="en-US" dirty="0"/>
              <a:t>目录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zh-CN" altLang="en-US" dirty="0" smtClean="0"/>
              <a:t>例如：</a:t>
            </a:r>
            <a:r>
              <a:rPr lang="en-US" altLang="zh-CN" dirty="0" smtClean="0">
                <a:solidFill>
                  <a:srgbClr val="FF0000"/>
                </a:solidFill>
              </a:rPr>
              <a:t>cd /</a:t>
            </a:r>
            <a:r>
              <a:rPr lang="en-US" altLang="zh-CN" dirty="0" err="1" smtClean="0">
                <a:solidFill>
                  <a:srgbClr val="FF0000"/>
                </a:solidFill>
              </a:rPr>
              <a:t>qa</a:t>
            </a:r>
            <a:r>
              <a:rPr lang="en-US" altLang="zh-CN" dirty="0" smtClean="0">
                <a:solidFill>
                  <a:srgbClr val="FF0000"/>
                </a:solidFill>
              </a:rPr>
              <a:t>/app </a:t>
            </a:r>
            <a:r>
              <a:rPr lang="zh-CN" altLang="en-US" dirty="0" smtClean="0">
                <a:solidFill>
                  <a:srgbClr val="FF0000"/>
                </a:solidFill>
              </a:rPr>
              <a:t>切换到指定目录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cd .. </a:t>
            </a:r>
            <a:r>
              <a:rPr lang="zh-CN" altLang="en-US" dirty="0" smtClean="0">
                <a:solidFill>
                  <a:srgbClr val="FF0000"/>
                </a:solidFill>
              </a:rPr>
              <a:t>回到上一级目录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目录处理命令</a:t>
            </a:r>
            <a:r>
              <a:rPr lang="en-US" altLang="zh-CN" dirty="0" smtClean="0"/>
              <a:t>cd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8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WebDriver API-定位元素</Template>
  <TotalTime>2095</TotalTime>
  <Words>1279</Words>
  <Application>Microsoft Office PowerPoint</Application>
  <PresentationFormat>全屏显示(4:3)</PresentationFormat>
  <Paragraphs>336</Paragraphs>
  <Slides>34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moban</vt:lpstr>
      <vt:lpstr>Linux常用命令</vt:lpstr>
      <vt:lpstr>本章大纲</vt:lpstr>
      <vt:lpstr>本章大纲</vt:lpstr>
      <vt:lpstr>Linux命令的分类</vt:lpstr>
      <vt:lpstr>命令格式</vt:lpstr>
      <vt:lpstr>目录处理命令ls</vt:lpstr>
      <vt:lpstr>PowerPoint 演示文稿</vt:lpstr>
      <vt:lpstr>目录处理命令mkdir</vt:lpstr>
      <vt:lpstr>目录处理命令cd</vt:lpstr>
      <vt:lpstr>目录处理命令pwd</vt:lpstr>
      <vt:lpstr>删除目录命令rmdir</vt:lpstr>
      <vt:lpstr>目录处理命令cp</vt:lpstr>
      <vt:lpstr>目录处理命令mv</vt:lpstr>
      <vt:lpstr>目录处理命令rm</vt:lpstr>
      <vt:lpstr>目录操作命令 —— du</vt:lpstr>
      <vt:lpstr>文件处理命令touch</vt:lpstr>
      <vt:lpstr>文件处理命令cat</vt:lpstr>
      <vt:lpstr>文件处理命令tac</vt:lpstr>
      <vt:lpstr>文件处理命令more</vt:lpstr>
      <vt:lpstr>文件处理命令less</vt:lpstr>
      <vt:lpstr>文件处理命令head</vt:lpstr>
      <vt:lpstr>文件处理命令tail</vt:lpstr>
      <vt:lpstr>链接命令 ln</vt:lpstr>
      <vt:lpstr>链接命令 ln</vt:lpstr>
      <vt:lpstr>本章大纲</vt:lpstr>
      <vt:lpstr>权限管理命令 chmod</vt:lpstr>
      <vt:lpstr>权限管理命令 chmod</vt:lpstr>
      <vt:lpstr>权限管理命令 chmod</vt:lpstr>
      <vt:lpstr>更改文件权限</vt:lpstr>
      <vt:lpstr>PowerPoint 演示文稿</vt:lpstr>
      <vt:lpstr>文件目录权限总结</vt:lpstr>
      <vt:lpstr>权限管理命令chown  </vt:lpstr>
      <vt:lpstr>权限管理命令chgrp</vt:lpstr>
      <vt:lpstr>权限管理命令umask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Linux系统安装和基本操作 </dc:title>
  <dc:creator>admin</dc:creator>
  <cp:lastModifiedBy>admin</cp:lastModifiedBy>
  <cp:revision>545</cp:revision>
  <dcterms:created xsi:type="dcterms:W3CDTF">2017-06-14T06:52:20Z</dcterms:created>
  <dcterms:modified xsi:type="dcterms:W3CDTF">2017-09-12T23:58:18Z</dcterms:modified>
</cp:coreProperties>
</file>