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0" r:id="rId2"/>
    <p:sldId id="261" r:id="rId3"/>
    <p:sldId id="306" r:id="rId4"/>
    <p:sldId id="282" r:id="rId5"/>
    <p:sldId id="321" r:id="rId6"/>
    <p:sldId id="310" r:id="rId7"/>
    <p:sldId id="281" r:id="rId8"/>
    <p:sldId id="308" r:id="rId9"/>
    <p:sldId id="337" r:id="rId10"/>
    <p:sldId id="317" r:id="rId11"/>
    <p:sldId id="318" r:id="rId12"/>
    <p:sldId id="320" r:id="rId13"/>
    <p:sldId id="322" r:id="rId14"/>
    <p:sldId id="323" r:id="rId15"/>
    <p:sldId id="338" r:id="rId16"/>
    <p:sldId id="334" r:id="rId17"/>
    <p:sldId id="336" r:id="rId18"/>
    <p:sldId id="324" r:id="rId19"/>
    <p:sldId id="326" r:id="rId20"/>
    <p:sldId id="329" r:id="rId21"/>
    <p:sldId id="339" r:id="rId22"/>
    <p:sldId id="340" r:id="rId23"/>
    <p:sldId id="327" r:id="rId24"/>
    <p:sldId id="328" r:id="rId25"/>
    <p:sldId id="330" r:id="rId26"/>
    <p:sldId id="331" r:id="rId27"/>
    <p:sldId id="341" r:id="rId28"/>
    <p:sldId id="342" r:id="rId29"/>
    <p:sldId id="34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3" autoAdjust="0"/>
    <p:restoredTop sz="93462" autoAdjust="0"/>
  </p:normalViewPr>
  <p:slideViewPr>
    <p:cSldViewPr>
      <p:cViewPr>
        <p:scale>
          <a:sx n="66" d="100"/>
          <a:sy n="66" d="100"/>
        </p:scale>
        <p:origin x="-171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环形依赖一条命令一起安装</a:t>
            </a:r>
            <a:endParaRPr lang="en-US" altLang="zh-CN" dirty="0" smtClean="0"/>
          </a:p>
          <a:p>
            <a:r>
              <a:rPr lang="zh-CN" altLang="en-US" dirty="0" smtClean="0"/>
              <a:t>模块安装实例，光盘需要</a:t>
            </a:r>
            <a:endParaRPr lang="en-US" altLang="zh-CN" dirty="0" smtClean="0"/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创建挂载点</a:t>
            </a:r>
            <a:endParaRPr lang="en-US" altLang="zh-CN" dirty="0" smtClean="0"/>
          </a:p>
          <a:p>
            <a:r>
              <a:rPr lang="en-US" altLang="zh-CN" dirty="0" smtClean="0"/>
              <a:t>mount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/sr0 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mount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endParaRPr lang="en-US" altLang="zh-CN" dirty="0" smtClean="0"/>
          </a:p>
          <a:p>
            <a:r>
              <a:rPr lang="en-US" altLang="zh-CN" dirty="0" smtClean="0"/>
              <a:t>cd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cd Packages/</a:t>
            </a:r>
          </a:p>
          <a:p>
            <a:r>
              <a:rPr lang="en-US" altLang="zh-CN" dirty="0" smtClean="0"/>
              <a:t>rpm -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mysql-connector-odbc-5.1.5r1144-7.el6.x86_64.rpm </a:t>
            </a:r>
          </a:p>
          <a:p>
            <a:r>
              <a:rPr lang="en-US" altLang="zh-CN" dirty="0" smtClean="0"/>
              <a:t>.so.</a:t>
            </a:r>
            <a:r>
              <a:rPr lang="zh-CN" altLang="en-US" dirty="0" smtClean="0"/>
              <a:t>数字</a:t>
            </a:r>
            <a:r>
              <a:rPr lang="zh-CN" altLang="en-US" baseline="0" dirty="0" smtClean="0"/>
              <a:t> 这是一个文件  软件包库依赖</a:t>
            </a:r>
            <a:endParaRPr lang="en-US" altLang="zh-CN" baseline="0" dirty="0" smtClean="0"/>
          </a:p>
          <a:p>
            <a:r>
              <a:rPr lang="zh-CN" altLang="en-US" baseline="0" dirty="0" smtClean="0"/>
              <a:t>不能上网，采用</a:t>
            </a:r>
            <a:r>
              <a:rPr lang="en-US" altLang="zh-CN" baseline="0" dirty="0" smtClean="0"/>
              <a:t>yum</a:t>
            </a:r>
            <a:r>
              <a:rPr lang="zh-CN" altLang="en-US" baseline="0" dirty="0" smtClean="0"/>
              <a:t>在线管理 包含所有</a:t>
            </a:r>
            <a:r>
              <a:rPr lang="en-US" altLang="zh-CN" baseline="0" dirty="0" smtClean="0"/>
              <a:t>rpm</a:t>
            </a:r>
            <a:r>
              <a:rPr lang="zh-CN" altLang="en-US" baseline="0" dirty="0" smtClean="0"/>
              <a:t>的完站作为在线服务器，使用在线命令安装，无论树形，环形，模块依赖，自动从官方服务器下载，所有依赖性自动完成。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光盘可以作为</a:t>
            </a:r>
            <a:r>
              <a:rPr lang="en-US" altLang="zh-CN" baseline="0" dirty="0" smtClean="0"/>
              <a:t>yum</a:t>
            </a:r>
            <a:r>
              <a:rPr lang="zh-CN" altLang="en-US" baseline="0" dirty="0" smtClean="0"/>
              <a:t>的服务器，不上网是可以的</a:t>
            </a:r>
            <a:r>
              <a:rPr lang="en-US" altLang="zh-CN" baseline="0" dirty="0" smtClean="0"/>
              <a:t>,</a:t>
            </a:r>
            <a:r>
              <a:rPr lang="en-US" altLang="zh-CN" baseline="0" dirty="0" err="1" smtClean="0"/>
              <a:t>redhat</a:t>
            </a:r>
            <a:r>
              <a:rPr lang="zh-CN" altLang="en-US" baseline="0" dirty="0" smtClean="0"/>
              <a:t>需要收费的</a:t>
            </a:r>
            <a:endParaRPr lang="en-US" altLang="zh-CN" baseline="0" dirty="0" smtClean="0"/>
          </a:p>
          <a:p>
            <a:r>
              <a:rPr lang="en-US" altLang="zh-CN" dirty="0" smtClean="0"/>
              <a:t>rpm -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mysql-connector-odbc-5.2.5-6.el7.x86_64.rpm </a:t>
            </a:r>
          </a:p>
          <a:p>
            <a:r>
              <a:rPr lang="en-US" altLang="zh-CN" dirty="0" smtClean="0"/>
              <a:t>yum </a:t>
            </a:r>
            <a:r>
              <a:rPr lang="zh-CN" altLang="en-US" dirty="0" smtClean="0"/>
              <a:t>包含所有</a:t>
            </a:r>
            <a:r>
              <a:rPr lang="en-US" altLang="zh-CN" dirty="0" smtClean="0"/>
              <a:t>rpm</a:t>
            </a:r>
            <a:r>
              <a:rPr lang="zh-CN" altLang="en-US" dirty="0" smtClean="0"/>
              <a:t>的网站，</a:t>
            </a:r>
            <a:r>
              <a:rPr lang="en-US" altLang="zh-CN" dirty="0" smtClean="0"/>
              <a:t>yum</a:t>
            </a:r>
            <a:r>
              <a:rPr lang="zh-CN" altLang="en-US" dirty="0" smtClean="0"/>
              <a:t>在线安装，光盘也可以作为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r>
              <a:rPr lang="en-US" altLang="zh-CN" dirty="0" err="1" smtClean="0"/>
              <a:t>redhat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是需要收费的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4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F13DF1E-540B-4793-A321-0EB68DE6FC09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演示</a:t>
            </a:r>
            <a:r>
              <a:rPr lang="en-US" altLang="zh-CN" smtClean="0"/>
              <a:t>vim-common</a:t>
            </a:r>
            <a:r>
              <a:rPr lang="zh-CN" altLang="en-US" smtClean="0"/>
              <a:t>和</a:t>
            </a:r>
            <a:r>
              <a:rPr lang="en-US" altLang="zh-CN" smtClean="0"/>
              <a:t>vim-enhanced</a:t>
            </a:r>
            <a:r>
              <a:rPr lang="zh-CN" altLang="en-US" smtClean="0"/>
              <a:t>软件包的卸载、安装过程，参考步骤如下：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1</a:t>
            </a:r>
            <a:r>
              <a:rPr lang="zh-CN" altLang="en-US" smtClean="0"/>
              <a:t>）首先正常卸载</a:t>
            </a:r>
            <a:r>
              <a:rPr lang="en-US" altLang="zh-CN" smtClean="0"/>
              <a:t>vim-common</a:t>
            </a:r>
            <a:r>
              <a:rPr lang="zh-CN" altLang="en-US" smtClean="0"/>
              <a:t>，应提示被</a:t>
            </a:r>
            <a:r>
              <a:rPr lang="en-US" altLang="zh-CN" smtClean="0"/>
              <a:t>vim-enhanced</a:t>
            </a:r>
            <a:r>
              <a:rPr lang="zh-CN" altLang="en-US" smtClean="0"/>
              <a:t>所依赖而失败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2</a:t>
            </a:r>
            <a:r>
              <a:rPr lang="zh-CN" altLang="en-US" smtClean="0"/>
              <a:t>）因此正常卸载顺序：先卸载</a:t>
            </a:r>
            <a:r>
              <a:rPr lang="en-US" altLang="zh-CN" smtClean="0"/>
              <a:t>vim-enhanced</a:t>
            </a:r>
            <a:r>
              <a:rPr lang="zh-CN" altLang="en-US" smtClean="0"/>
              <a:t>，然后再卸载</a:t>
            </a:r>
            <a:r>
              <a:rPr lang="en-US" altLang="zh-CN" smtClean="0"/>
              <a:t>vim-common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3</a:t>
            </a:r>
            <a:r>
              <a:rPr lang="zh-CN" altLang="en-US" smtClean="0"/>
              <a:t>）然后从光盘中重新安装这两个软件包，首先安装</a:t>
            </a:r>
            <a:r>
              <a:rPr lang="en-US" altLang="zh-CN" smtClean="0"/>
              <a:t>vim-enhanced</a:t>
            </a:r>
            <a:r>
              <a:rPr lang="zh-CN" altLang="en-US" smtClean="0"/>
              <a:t>，应提示需要先安装</a:t>
            </a:r>
            <a:r>
              <a:rPr lang="en-US" altLang="zh-CN" smtClean="0"/>
              <a:t>vim-common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4</a:t>
            </a:r>
            <a:r>
              <a:rPr lang="zh-CN" altLang="en-US" smtClean="0"/>
              <a:t>）因此正常安装顺序：先安装</a:t>
            </a:r>
            <a:r>
              <a:rPr lang="en-US" altLang="zh-CN" smtClean="0"/>
              <a:t>vim-common</a:t>
            </a:r>
            <a:r>
              <a:rPr lang="zh-CN" altLang="en-US" smtClean="0"/>
              <a:t>，然后再安装</a:t>
            </a:r>
            <a:r>
              <a:rPr lang="en-US" altLang="zh-CN" smtClean="0"/>
              <a:t>vim-enhanced</a:t>
            </a:r>
            <a:r>
              <a:rPr lang="zh-CN" altLang="en-US" smtClean="0"/>
              <a:t>，演示时也可以在一条</a:t>
            </a:r>
            <a:r>
              <a:rPr lang="en-US" altLang="zh-CN" smtClean="0"/>
              <a:t>rpm</a:t>
            </a:r>
            <a:r>
              <a:rPr lang="zh-CN" altLang="en-US" smtClean="0"/>
              <a:t>命令中同时指定这两个文件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—— </a:t>
            </a:r>
            <a:r>
              <a:rPr lang="zh-CN" altLang="en-US" smtClean="0"/>
              <a:t>提醒注意：如果需要同时安装相互依赖的数十个</a:t>
            </a:r>
            <a:r>
              <a:rPr lang="en-US" altLang="zh-CN" smtClean="0"/>
              <a:t>.rpm</a:t>
            </a:r>
            <a:r>
              <a:rPr lang="zh-CN" altLang="en-US" smtClean="0"/>
              <a:t>软件包，可以结合</a:t>
            </a:r>
            <a:r>
              <a:rPr lang="en-US" altLang="zh-CN" smtClean="0"/>
              <a:t>Shell</a:t>
            </a:r>
            <a:r>
              <a:rPr lang="zh-CN" altLang="en-US" smtClean="0"/>
              <a:t>通配符“*”同时指定这些文件作为参数</a:t>
            </a:r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el7.centos  rhel7</a:t>
            </a:r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没有扩展名的概念，</a:t>
            </a:r>
            <a:endParaRPr lang="en-US" altLang="zh-CN" dirty="0" smtClean="0"/>
          </a:p>
          <a:p>
            <a:r>
              <a:rPr lang="en-US" altLang="zh-CN" dirty="0" err="1" smtClean="0"/>
              <a:t>noarch</a:t>
            </a:r>
            <a:r>
              <a:rPr lang="zh-CN" altLang="en-US" dirty="0" smtClean="0"/>
              <a:t>任何硬件环境</a:t>
            </a:r>
            <a:endParaRPr lang="en-US" altLang="zh-CN" dirty="0" smtClean="0"/>
          </a:p>
          <a:p>
            <a:r>
              <a:rPr lang="zh-CN" altLang="en-US" dirty="0" smtClean="0"/>
              <a:t>即使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。安装包要以</a:t>
            </a:r>
            <a:r>
              <a:rPr lang="en-US" altLang="zh-CN" dirty="0" smtClean="0"/>
              <a:t>rpm</a:t>
            </a:r>
            <a:r>
              <a:rPr lang="zh-CN" altLang="en-US" dirty="0" smtClean="0"/>
              <a:t>是让管理员看的，否则不知道什么意思。自己组建安装包，注意</a:t>
            </a:r>
            <a:endParaRPr lang="en-US" altLang="zh-CN" dirty="0" smtClean="0"/>
          </a:p>
          <a:p>
            <a:r>
              <a:rPr lang="zh-CN" altLang="en-US" dirty="0" smtClean="0"/>
              <a:t>强调：包名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，包全名。有些命令只能跟包名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/media/cdrecord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软件包管理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rpm  -</a:t>
            </a:r>
            <a:r>
              <a:rPr lang="en-US" altLang="zh-CN" sz="3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ivh</a:t>
            </a:r>
            <a:r>
              <a:rPr lang="en-US" altLang="zh-CN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   </a:t>
            </a:r>
            <a:r>
              <a:rPr lang="zh-CN" alt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包全名</a:t>
            </a:r>
            <a:endParaRPr lang="en-US" altLang="zh-CN" sz="35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zh-CN" altLang="en-US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常用命令选项</a:t>
            </a:r>
            <a:endParaRPr lang="en-US" altLang="zh-CN" sz="35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smtClean="0"/>
              <a:t>-i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-v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verbose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GDNDJP+MicrosoftYaHei"/>
                <a:cs typeface="GDNDJP+MicrosoftYaHei"/>
              </a:rPr>
              <a:t>安装</a:t>
            </a:r>
            <a:r>
              <a:rPr lang="zh-CN" altLang="en-US" dirty="0">
                <a:solidFill>
                  <a:srgbClr val="000000"/>
                </a:solidFill>
                <a:latin typeface="GDNDJP+MicrosoftYaHei"/>
                <a:cs typeface="GDNDJP+MicrosoftYaHei"/>
              </a:rPr>
              <a:t>时显示软件名称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-h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#</a:t>
            </a:r>
            <a:r>
              <a:rPr lang="zh-CN" altLang="en-US" dirty="0" smtClean="0"/>
              <a:t>显示进度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--</a:t>
            </a:r>
            <a:r>
              <a:rPr lang="en-US" altLang="zh-CN" dirty="0" err="1" smtClean="0"/>
              <a:t>nodeps</a:t>
            </a:r>
            <a:r>
              <a:rPr lang="en-US" altLang="zh-CN" dirty="0" smtClean="0"/>
              <a:t> 		</a:t>
            </a:r>
            <a:r>
              <a:rPr lang="zh-CN" altLang="en-US" dirty="0" smtClean="0"/>
              <a:t>不检测依赖性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-U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upgrade</a:t>
            </a:r>
            <a:r>
              <a:rPr lang="zh-CN" altLang="en-US" dirty="0" smtClean="0"/>
              <a:t>）</a:t>
            </a:r>
            <a:r>
              <a:rPr lang="en-US" altLang="zh-CN" dirty="0"/>
              <a:t>	</a:t>
            </a:r>
            <a:r>
              <a:rPr lang="zh-CN" altLang="en-US" dirty="0" smtClean="0"/>
              <a:t>升级    </a:t>
            </a:r>
            <a:r>
              <a:rPr lang="en-US" altLang="zh-CN" dirty="0" smtClean="0"/>
              <a:t>rpm  -</a:t>
            </a:r>
            <a:r>
              <a:rPr lang="en-US" altLang="zh-CN" dirty="0" err="1" smtClean="0"/>
              <a:t>Uvh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包全名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-e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erase</a:t>
            </a:r>
            <a:r>
              <a:rPr lang="zh-CN" altLang="en-US" dirty="0" smtClean="0"/>
              <a:t>）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卸载    </a:t>
            </a:r>
            <a:r>
              <a:rPr lang="en-US" altLang="zh-CN" dirty="0"/>
              <a:t>rpm  </a:t>
            </a:r>
            <a:r>
              <a:rPr lang="en-US" altLang="zh-CN" dirty="0" smtClean="0"/>
              <a:t>-e   </a:t>
            </a:r>
            <a:r>
              <a:rPr lang="zh-CN" altLang="en-US" dirty="0" smtClean="0"/>
              <a:t>包名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安装：</a:t>
            </a:r>
            <a:r>
              <a:rPr lang="en-US" altLang="zh-CN" dirty="0" smtClean="0"/>
              <a:t> </a:t>
            </a:r>
            <a:r>
              <a:rPr lang="en-US" altLang="zh-CN" dirty="0"/>
              <a:t>rpm -</a:t>
            </a:r>
            <a:r>
              <a:rPr lang="en-US" altLang="zh-CN" dirty="0" err="1"/>
              <a:t>ivh</a:t>
            </a:r>
            <a:r>
              <a:rPr lang="en-US" altLang="zh-CN" dirty="0"/>
              <a:t> </a:t>
            </a:r>
            <a:r>
              <a:rPr lang="en-US" altLang="zh-CN" dirty="0" smtClean="0"/>
              <a:t>httpd-2.4.6-45.el7.centos.x86_64.rpm</a:t>
            </a:r>
          </a:p>
          <a:p>
            <a:pPr marL="457200" lvl="1" indent="0">
              <a:buNone/>
            </a:pPr>
            <a:r>
              <a:rPr lang="zh-CN" altLang="en-US" dirty="0" smtClean="0"/>
              <a:t>卸载：</a:t>
            </a:r>
            <a:r>
              <a:rPr lang="en-US" altLang="zh-CN" dirty="0" smtClean="0"/>
              <a:t> </a:t>
            </a:r>
            <a:r>
              <a:rPr lang="en-US" altLang="zh-CN" dirty="0"/>
              <a:t>rpm -e </a:t>
            </a:r>
            <a:r>
              <a:rPr lang="en-US" altLang="zh-CN" dirty="0" err="1"/>
              <a:t>httpd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安装升级与卸载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20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836712"/>
            <a:ext cx="9360024" cy="6336704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查询软件包是否安装并查看软件包的版本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400" dirty="0"/>
              <a:t>rpm -q 	</a:t>
            </a:r>
            <a:r>
              <a:rPr lang="zh-CN" altLang="en-US" sz="3400" dirty="0"/>
              <a:t>包名</a:t>
            </a:r>
            <a:endParaRPr lang="en-US" altLang="zh-CN" sz="3400" dirty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查询已安装</a:t>
            </a:r>
            <a:r>
              <a:rPr lang="zh-CN" altLang="en-US" sz="3200" dirty="0">
                <a:solidFill>
                  <a:srgbClr val="FF0000"/>
                </a:solidFill>
              </a:rPr>
              <a:t>的所有软件包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/>
              <a:t>rpm </a:t>
            </a:r>
            <a:r>
              <a:rPr lang="en-US" altLang="zh-CN" sz="3000" dirty="0" smtClean="0"/>
              <a:t>–</a:t>
            </a:r>
            <a:r>
              <a:rPr lang="en-US" altLang="zh-CN" sz="3000" dirty="0" err="1" smtClean="0"/>
              <a:t>qa</a:t>
            </a:r>
            <a:r>
              <a:rPr lang="en-US" altLang="zh-CN" sz="3000" dirty="0" smtClean="0"/>
              <a:t>   ***rpm –</a:t>
            </a:r>
            <a:r>
              <a:rPr lang="en-US" altLang="zh-CN" sz="3000" dirty="0" err="1" smtClean="0"/>
              <a:t>qa|grep</a:t>
            </a:r>
            <a:r>
              <a:rPr lang="en-US" altLang="zh-CN" sz="3000" dirty="0" smtClean="0"/>
              <a:t> zip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 smtClean="0"/>
              <a:t>**||*</a:t>
            </a:r>
            <a:r>
              <a:rPr lang="zh-CN" altLang="en-US" sz="3000" dirty="0" smtClean="0"/>
              <a:t>前面的结果的输出作为后来命令的输入</a:t>
            </a:r>
            <a:endParaRPr lang="en-US" altLang="zh-CN" sz="3000" dirty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查询软件包详细信息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 smtClean="0"/>
              <a:t>-</a:t>
            </a:r>
            <a:r>
              <a:rPr lang="en-US" altLang="zh-CN" dirty="0" smtClean="0"/>
              <a:t>i	 </a:t>
            </a:r>
            <a:r>
              <a:rPr lang="zh-CN" altLang="en-US" dirty="0" smtClean="0"/>
              <a:t>查询</a:t>
            </a:r>
            <a:r>
              <a:rPr lang="zh-CN" altLang="en-US" dirty="0"/>
              <a:t>软件信息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-</a:t>
            </a:r>
            <a:r>
              <a:rPr lang="en-US" altLang="zh-CN" dirty="0" smtClean="0"/>
              <a:t>p	 </a:t>
            </a:r>
            <a:r>
              <a:rPr lang="zh-CN" altLang="en-US" dirty="0" smtClean="0"/>
              <a:t>查询</a:t>
            </a:r>
            <a:r>
              <a:rPr lang="zh-CN" altLang="en-US" dirty="0"/>
              <a:t>未安装包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**</a:t>
            </a:r>
            <a:r>
              <a:rPr lang="zh-CN" altLang="en-US" dirty="0" smtClean="0"/>
              <a:t>加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的要用全名因为没装过</a:t>
            </a:r>
            <a:endParaRPr lang="zh-CN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+mn-ea"/>
                <a:cs typeface="NALEAR+TimesNewRomanPSMT"/>
              </a:rPr>
              <a:t>rpm -qi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cs typeface="NALEAR+TimesNewRomanPSMT"/>
              </a:rPr>
              <a:t>包名      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NALEAR+TimesNewRomanPSMT"/>
              </a:rPr>
              <a:t>****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cs typeface="NALEAR+TimesNewRomanPSMT"/>
              </a:rPr>
              <a:t>详细的信息</a:t>
            </a:r>
            <a:endParaRPr lang="en-US" altLang="zh-CN" dirty="0">
              <a:solidFill>
                <a:srgbClr val="000000"/>
              </a:solidFill>
              <a:latin typeface="+mn-ea"/>
              <a:cs typeface="NALEAR+TimesNewRomanPSMT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+mn-ea"/>
                <a:cs typeface="NALEAR+TimesNewRomanPSMT"/>
              </a:rPr>
              <a:t>rpm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NALEAR+TimesNewRomanPSMT"/>
              </a:rPr>
              <a:t>–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  <a:cs typeface="NALEAR+TimesNewRomanPSMT"/>
              </a:rPr>
              <a:t>qip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cs typeface="NALEAR+TimesNewRomanPSMT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cs typeface="NALEAR+TimesNewRomanPSMT"/>
              </a:rPr>
              <a:t>包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NALEAR+TimesNewRomanPSMT"/>
              </a:rPr>
              <a:t>全名</a:t>
            </a:r>
            <a:endParaRPr lang="en-US" altLang="zh-CN" dirty="0">
              <a:solidFill>
                <a:srgbClr val="000000"/>
              </a:solidFill>
              <a:latin typeface="+mn-ea"/>
              <a:cs typeface="NALEAR+TimesNewRomanPSM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查询软件包的所有文件及安装位置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/>
              <a:t>rpm -</a:t>
            </a:r>
            <a:r>
              <a:rPr lang="en-US" altLang="zh-CN" sz="3000" dirty="0" err="1"/>
              <a:t>ql</a:t>
            </a:r>
            <a:r>
              <a:rPr lang="en-US" altLang="zh-CN" sz="3000" dirty="0"/>
              <a:t>  	</a:t>
            </a:r>
            <a:r>
              <a:rPr lang="zh-CN" altLang="en-US" sz="3000" dirty="0"/>
              <a:t>包名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/>
              <a:t>rpm -</a:t>
            </a:r>
            <a:r>
              <a:rPr lang="en-US" altLang="zh-CN" sz="3000" dirty="0" err="1"/>
              <a:t>qlp</a:t>
            </a:r>
            <a:r>
              <a:rPr lang="en-US" altLang="zh-CN" sz="3000" dirty="0"/>
              <a:t> 	</a:t>
            </a:r>
            <a:r>
              <a:rPr lang="zh-CN" altLang="en-US" sz="3000" dirty="0"/>
              <a:t>包全名</a:t>
            </a:r>
            <a:endParaRPr lang="en-US" altLang="zh-CN" sz="3000" dirty="0"/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NALEAR+TimesNewRomanPSMT"/>
              <a:cs typeface="NALEAR+TimesNewRomanPSMT"/>
            </a:endParaRPr>
          </a:p>
          <a:p>
            <a:pPr marL="457200" lvl="1" indent="0">
              <a:buNone/>
            </a:pPr>
            <a:endParaRPr lang="zh-CN" altLang="en-US" dirty="0">
              <a:solidFill>
                <a:srgbClr val="000000"/>
              </a:solidFill>
              <a:latin typeface="DVMJLH+MicrosoftYaHei"/>
              <a:cs typeface="DVMJLH+MicrosoftYaHei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NALEAR+TimesNewRomanPSMT"/>
              <a:cs typeface="NALEAR+TimesNewRomanPSMT"/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5" y="-387424"/>
            <a:ext cx="9001000" cy="796857"/>
          </a:xfrm>
        </p:spPr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包的查询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60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96752"/>
            <a:ext cx="8999984" cy="460851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查询软件包的所有文件及安装位置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-f 	</a:t>
            </a:r>
            <a:r>
              <a:rPr lang="zh-CN" altLang="en-US" dirty="0"/>
              <a:t>查询系统文件属于哪个软件包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NALEAR+TimesNewRomanPSMT"/>
                <a:cs typeface="NALEAR+TimesNewRomanPSMT"/>
              </a:rPr>
              <a:t>rpm -</a:t>
            </a:r>
            <a:r>
              <a:rPr lang="en-US" altLang="zh-CN" dirty="0" err="1">
                <a:solidFill>
                  <a:srgbClr val="000000"/>
                </a:solidFill>
                <a:latin typeface="NALEAR+TimesNewRomanPSMT"/>
                <a:cs typeface="NALEAR+TimesNewRomanPSMT"/>
              </a:rPr>
              <a:t>qf</a:t>
            </a:r>
            <a:r>
              <a:rPr lang="en-US" altLang="zh-CN" dirty="0">
                <a:solidFill>
                  <a:srgbClr val="000000"/>
                </a:solidFill>
                <a:latin typeface="NALEAR+TimesNewRomanPSMT"/>
                <a:cs typeface="NALEAR+TimesNewRomanPSM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NALEAR+TimesNewRomanPSMT"/>
                <a:cs typeface="NALEAR+TimesNewRomanPSMT"/>
              </a:rPr>
              <a:t>文件名</a:t>
            </a:r>
            <a:endParaRPr lang="en-US" altLang="zh-CN" dirty="0">
              <a:solidFill>
                <a:srgbClr val="000000"/>
              </a:solidFill>
              <a:latin typeface="NALEAR+TimesNewRomanPSMT"/>
              <a:cs typeface="NALEAR+TimesNewRomanPSMT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NALEAR+TimesNewRomanPSMT"/>
                <a:cs typeface="NALEAR+TimesNewRomanPSMT"/>
              </a:rPr>
              <a:t>rpm -</a:t>
            </a:r>
            <a:r>
              <a:rPr lang="en-US" altLang="zh-CN" dirty="0" err="1">
                <a:solidFill>
                  <a:srgbClr val="000000"/>
                </a:solidFill>
                <a:latin typeface="NALEAR+TimesNewRomanPSMT"/>
                <a:cs typeface="NALEAR+TimesNewRomanPSMT"/>
              </a:rPr>
              <a:t>qf</a:t>
            </a:r>
            <a:r>
              <a:rPr lang="en-US" altLang="zh-CN" dirty="0">
                <a:solidFill>
                  <a:srgbClr val="000000"/>
                </a:solidFill>
                <a:latin typeface="NALEAR+TimesNewRomanPSMT"/>
                <a:cs typeface="NALEAR+TimesNewRomanPSMT"/>
              </a:rPr>
              <a:t> /</a:t>
            </a:r>
            <a:r>
              <a:rPr lang="en-US" altLang="zh-CN" dirty="0" err="1" smtClean="0">
                <a:solidFill>
                  <a:srgbClr val="000000"/>
                </a:solidFill>
                <a:latin typeface="NALEAR+TimesNewRomanPSMT"/>
                <a:cs typeface="NALEAR+TimesNewRomanPSMT"/>
              </a:rPr>
              <a:t>usr</a:t>
            </a:r>
            <a:r>
              <a:rPr lang="en-US" altLang="zh-CN" dirty="0" smtClean="0">
                <a:solidFill>
                  <a:srgbClr val="000000"/>
                </a:solidFill>
                <a:latin typeface="NALEAR+TimesNewRomanPSMT"/>
                <a:cs typeface="NALEAR+TimesNewRomanPSMT"/>
              </a:rPr>
              <a:t>/share/man/man1/zipsplit.1.gz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查询软件包的依赖性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-R	</a:t>
            </a:r>
            <a:r>
              <a:rPr lang="zh-CN" altLang="en-US" dirty="0"/>
              <a:t>查询软件包的依赖性（</a:t>
            </a:r>
            <a:r>
              <a:rPr lang="en-US" altLang="zh-CN" dirty="0"/>
              <a:t>requires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NALEAR+TimesNewRomanPSMT"/>
                <a:cs typeface="NALEAR+TimesNewRomanPSMT"/>
              </a:rPr>
              <a:t>rpm -</a:t>
            </a:r>
            <a:r>
              <a:rPr lang="en-US" altLang="zh-CN" dirty="0" err="1" smtClean="0">
                <a:solidFill>
                  <a:srgbClr val="000000"/>
                </a:solidFill>
                <a:latin typeface="NALEAR+TimesNewRomanPSMT"/>
                <a:cs typeface="NALEAR+TimesNewRomanPSMT"/>
              </a:rPr>
              <a:t>qR</a:t>
            </a:r>
            <a:r>
              <a:rPr lang="en-US" altLang="zh-CN" dirty="0" smtClean="0">
                <a:solidFill>
                  <a:srgbClr val="000000"/>
                </a:solidFill>
                <a:latin typeface="NALEAR+TimesNewRomanPSMT"/>
                <a:cs typeface="NALEAR+TimesNewRomanPSM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NALEAR+TimesNewRomanPSMT"/>
                <a:cs typeface="NALEAR+TimesNewRomanPSMT"/>
              </a:rPr>
              <a:t>包</a:t>
            </a:r>
            <a:r>
              <a:rPr lang="zh-CN" altLang="en-US" dirty="0" smtClean="0">
                <a:solidFill>
                  <a:srgbClr val="000000"/>
                </a:solidFill>
                <a:latin typeface="NALEAR+TimesNewRomanPSMT"/>
                <a:cs typeface="NALEAR+TimesNewRomanPSMT"/>
              </a:rPr>
              <a:t>名</a:t>
            </a:r>
            <a:endParaRPr lang="en-US" altLang="zh-CN" dirty="0" smtClean="0">
              <a:solidFill>
                <a:srgbClr val="000000"/>
              </a:solidFill>
              <a:latin typeface="NALEAR+TimesNewRomanPSMT"/>
              <a:cs typeface="NALEAR+TimesNewRomanPSMT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NALEAR+TimesNewRomanPSMT"/>
                <a:cs typeface="NALEAR+TimesNewRomanPSMT"/>
              </a:rPr>
              <a:t>rpm -</a:t>
            </a:r>
            <a:r>
              <a:rPr lang="en-US" altLang="zh-CN" dirty="0" err="1" smtClean="0">
                <a:solidFill>
                  <a:srgbClr val="000000"/>
                </a:solidFill>
                <a:latin typeface="NALEAR+TimesNewRomanPSMT"/>
                <a:cs typeface="NALEAR+TimesNewRomanPSMT"/>
              </a:rPr>
              <a:t>qRp</a:t>
            </a:r>
            <a:r>
              <a:rPr lang="en-US" altLang="zh-CN" dirty="0" smtClean="0">
                <a:solidFill>
                  <a:srgbClr val="000000"/>
                </a:solidFill>
                <a:latin typeface="NALEAR+TimesNewRomanPSMT"/>
                <a:cs typeface="NALEAR+TimesNewRomanPSMT"/>
              </a:rPr>
              <a:t> httpd-2.4.6-45.el7.centos.x86_64.rpm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NALEAR+TimesNewRomanPSMT"/>
              <a:cs typeface="NALEAR+TimesNewRomanPSMT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NALEAR+TimesNewRomanPSMT"/>
              <a:cs typeface="NALEAR+TimesNewRomanPSMT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NALEAR+TimesNewRomanPSMT"/>
              <a:cs typeface="NALEAR+TimesNewRomanPSMT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NALEAR+TimesNewRomanPSMT"/>
              <a:cs typeface="NALEAR+TimesNewRomanPSMT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包的</a:t>
            </a:r>
            <a:r>
              <a:rPr lang="zh-CN" altLang="en-US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67163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000" dirty="0"/>
              <a:t>-</a:t>
            </a:r>
            <a:r>
              <a:rPr lang="en-US" altLang="zh-CN" sz="3000" dirty="0" smtClean="0"/>
              <a:t>V</a:t>
            </a:r>
            <a:r>
              <a:rPr lang="zh-CN" altLang="en-US" sz="3000" dirty="0" smtClean="0"/>
              <a:t>（大写）</a:t>
            </a:r>
            <a:r>
              <a:rPr lang="en-US" altLang="zh-CN" sz="3000" dirty="0"/>
              <a:t>	</a:t>
            </a:r>
            <a:r>
              <a:rPr lang="zh-CN" altLang="en-US" sz="3000" dirty="0"/>
              <a:t>校验指定</a:t>
            </a:r>
            <a:r>
              <a:rPr lang="en-US" altLang="zh-CN" sz="3000" dirty="0"/>
              <a:t>RPM</a:t>
            </a:r>
            <a:r>
              <a:rPr lang="zh-CN" altLang="en-US" sz="3000" dirty="0"/>
              <a:t>包中的文件</a:t>
            </a:r>
            <a:endParaRPr lang="en-US" altLang="zh-CN" sz="3000" dirty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校验有已安装的所有软件包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rpm -</a:t>
            </a:r>
            <a:r>
              <a:rPr lang="en-US" altLang="zh-CN" dirty="0" err="1"/>
              <a:t>Va</a:t>
            </a:r>
            <a:endParaRPr lang="en-US" altLang="zh-CN" dirty="0"/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校验指定的软件包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rpm -V  </a:t>
            </a:r>
            <a:r>
              <a:rPr lang="zh-CN" altLang="en-US" dirty="0"/>
              <a:t>包名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RPM</a:t>
            </a:r>
            <a:r>
              <a:rPr lang="zh-CN" altLang="en-US" dirty="0"/>
              <a:t>包</a:t>
            </a:r>
            <a:r>
              <a:rPr lang="zh-CN" altLang="en-US" dirty="0" smtClean="0"/>
              <a:t>的校验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24744"/>
            <a:ext cx="8625136" cy="45365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500" dirty="0" smtClean="0"/>
              <a:t>验证内容中的</a:t>
            </a:r>
            <a:r>
              <a:rPr lang="en-US" altLang="zh-CN" sz="3500" dirty="0" smtClean="0"/>
              <a:t>8</a:t>
            </a:r>
            <a:r>
              <a:rPr lang="zh-CN" altLang="en-US" sz="3500" dirty="0" smtClean="0"/>
              <a:t>个信息的具体如下：</a:t>
            </a:r>
            <a:endParaRPr lang="en-US" altLang="zh-CN" sz="35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		</a:t>
            </a:r>
            <a:r>
              <a:rPr lang="zh-CN" altLang="en-US" sz="3000" dirty="0" smtClean="0"/>
              <a:t>文件</a:t>
            </a:r>
            <a:r>
              <a:rPr lang="zh-CN" altLang="en-US" sz="3000" dirty="0"/>
              <a:t>大小是否改变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/>
              <a:t>M	</a:t>
            </a:r>
            <a:r>
              <a:rPr lang="zh-CN" altLang="en-US" sz="3000" dirty="0"/>
              <a:t>文件的类型或权限（</a:t>
            </a:r>
            <a:r>
              <a:rPr lang="en-US" altLang="zh-CN" sz="3000" dirty="0" err="1"/>
              <a:t>rwx</a:t>
            </a:r>
            <a:r>
              <a:rPr lang="zh-CN" altLang="en-US" sz="3000" dirty="0"/>
              <a:t>）是否被改变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/>
              <a:t>5	</a:t>
            </a:r>
            <a:r>
              <a:rPr lang="zh-CN" altLang="en-US" sz="3000" dirty="0"/>
              <a:t>文件</a:t>
            </a:r>
            <a:r>
              <a:rPr lang="en-US" altLang="zh-CN" sz="3000" dirty="0"/>
              <a:t>MD5</a:t>
            </a:r>
            <a:r>
              <a:rPr lang="zh-CN" altLang="en-US" sz="3000" dirty="0"/>
              <a:t>校验和是否改变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/>
              <a:t>D 	</a:t>
            </a:r>
            <a:r>
              <a:rPr lang="zh-CN" altLang="en-US" sz="3000" dirty="0"/>
              <a:t>文件的</a:t>
            </a:r>
            <a:r>
              <a:rPr lang="en-US" altLang="zh-CN" sz="3000" dirty="0"/>
              <a:t>major</a:t>
            </a:r>
            <a:r>
              <a:rPr lang="zh-CN" altLang="en-US" sz="3000" dirty="0"/>
              <a:t>和</a:t>
            </a:r>
            <a:r>
              <a:rPr lang="en-US" altLang="zh-CN" sz="3000" dirty="0"/>
              <a:t>minor</a:t>
            </a:r>
            <a:r>
              <a:rPr lang="zh-CN" altLang="en-US" sz="3000" dirty="0"/>
              <a:t>号不一致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/>
              <a:t>L	</a:t>
            </a:r>
            <a:r>
              <a:rPr lang="en-US" altLang="zh-CN" sz="3000" dirty="0" smtClean="0"/>
              <a:t>	</a:t>
            </a:r>
            <a:r>
              <a:rPr lang="zh-CN" altLang="en-US" sz="3000" dirty="0" smtClean="0"/>
              <a:t>文件</a:t>
            </a:r>
            <a:r>
              <a:rPr lang="zh-CN" altLang="en-US" sz="3000" dirty="0"/>
              <a:t>的符号链接内容是否改变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/>
              <a:t>U	</a:t>
            </a:r>
            <a:r>
              <a:rPr lang="zh-CN" altLang="en-US" sz="3000" dirty="0"/>
              <a:t>文件的所有者是否改变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/>
              <a:t>G	</a:t>
            </a:r>
            <a:r>
              <a:rPr lang="zh-CN" altLang="en-US" sz="3000" dirty="0"/>
              <a:t>文件的所属组是否改变</a:t>
            </a:r>
            <a:endParaRPr lang="en-US" altLang="zh-CN" sz="3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000" dirty="0"/>
              <a:t>T	</a:t>
            </a:r>
            <a:r>
              <a:rPr lang="zh-CN" altLang="en-US" sz="3000" dirty="0"/>
              <a:t>文件的修改时间是否改变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RPM</a:t>
            </a:r>
            <a:r>
              <a:rPr lang="zh-CN" altLang="en-US" dirty="0"/>
              <a:t>包的</a:t>
            </a:r>
            <a:r>
              <a:rPr lang="zh-CN" altLang="en-US" dirty="0" smtClean="0"/>
              <a:t>校验（了解）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83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8686800" cy="3888433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4000" dirty="0">
                <a:latin typeface="+mj-ea"/>
                <a:ea typeface="+mj-ea"/>
              </a:rPr>
              <a:t>4.1 rpm</a:t>
            </a:r>
            <a:r>
              <a:rPr lang="zh-CN" altLang="en-US" sz="4000" dirty="0">
                <a:latin typeface="+mj-ea"/>
                <a:ea typeface="+mj-ea"/>
              </a:rPr>
              <a:t>包管理</a:t>
            </a:r>
            <a:endParaRPr lang="en-US" altLang="zh-CN" sz="4000" dirty="0"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4000" dirty="0">
                <a:latin typeface="+mj-ea"/>
                <a:ea typeface="+mj-ea"/>
              </a:rPr>
              <a:t>4.2 rpm</a:t>
            </a:r>
            <a:r>
              <a:rPr lang="zh-CN" altLang="en-US" sz="4000" dirty="0">
                <a:latin typeface="+mj-ea"/>
                <a:ea typeface="+mj-ea"/>
              </a:rPr>
              <a:t>命令管理</a:t>
            </a:r>
            <a:endParaRPr lang="en-US" altLang="zh-CN" sz="4000" dirty="0"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</a:rPr>
              <a:t>4.3 yum</a:t>
            </a:r>
            <a:r>
              <a:rPr lang="zh-CN" altLang="en-US" sz="4000" dirty="0">
                <a:solidFill>
                  <a:srgbClr val="FF0000"/>
                </a:solidFill>
                <a:latin typeface="+mj-ea"/>
                <a:ea typeface="+mj-ea"/>
              </a:rPr>
              <a:t>命令管理</a:t>
            </a:r>
            <a:endParaRPr lang="en-US" altLang="zh-CN" sz="40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1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en-US" altLang="zh-CN" b="1" smtClean="0">
                <a:solidFill>
                  <a:schemeClr val="bg1"/>
                </a:solidFill>
              </a:rPr>
              <a:t>yum</a:t>
            </a:r>
            <a:r>
              <a:rPr lang="zh-CN" altLang="zh-CN" b="1" smtClean="0">
                <a:solidFill>
                  <a:schemeClr val="bg1"/>
                </a:solidFill>
              </a:rPr>
              <a:t>命令介绍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0" y="764704"/>
            <a:ext cx="8964488" cy="640848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+mn-ea"/>
                <a:cs typeface="BEDBMW+TimesNewRomanPSMT"/>
              </a:rPr>
              <a:t>yum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cs typeface="BEDBMW+TimesNewRomanPSMT"/>
              </a:rPr>
              <a:t>（全称为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cs typeface="BEDBMW+TimesNewRomanPSMT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BEDBMW+TimesNewRomanPSMT"/>
              </a:rPr>
              <a:t>Yellow dog Updater, Modified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cs typeface="BEDBMW+TimesNewRomanPSMT"/>
              </a:rPr>
              <a:t>）是一个在</a:t>
            </a:r>
            <a:r>
              <a:rPr lang="en-US" altLang="zh-CN" sz="2800" dirty="0">
                <a:solidFill>
                  <a:srgbClr val="000000"/>
                </a:solidFill>
                <a:cs typeface="BEDBMW+TimesNewRomanPSMT"/>
              </a:rPr>
              <a:t>Fedora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cs typeface="BEDBMW+TimesNewRomanPSMT"/>
              </a:rPr>
              <a:t>和</a:t>
            </a:r>
            <a:r>
              <a:rPr lang="en-US" altLang="zh-CN" sz="2800" dirty="0" err="1">
                <a:solidFill>
                  <a:srgbClr val="000000"/>
                </a:solidFill>
                <a:cs typeface="BEDBMW+TimesNewRomanPSMT"/>
              </a:rPr>
              <a:t>RedHat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cs typeface="BEDBMW+TimesNewRomanPSMT"/>
              </a:rPr>
              <a:t>以及</a:t>
            </a:r>
            <a:r>
              <a:rPr lang="en-US" altLang="zh-CN" sz="2800" dirty="0" err="1">
                <a:solidFill>
                  <a:srgbClr val="000000"/>
                </a:solidFill>
                <a:cs typeface="BEDBMW+TimesNewRomanPSMT"/>
              </a:rPr>
              <a:t>SUSE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cs typeface="BEDBMW+TimesNewRomanPSMT"/>
              </a:rPr>
              <a:t>中的</a:t>
            </a:r>
            <a:r>
              <a:rPr lang="en-US" altLang="zh-CN" sz="2800" dirty="0">
                <a:solidFill>
                  <a:srgbClr val="000000"/>
                </a:solidFill>
                <a:cs typeface="BEDBMW+TimesNewRomanPSMT"/>
              </a:rPr>
              <a:t>Shell</a:t>
            </a:r>
            <a:r>
              <a:rPr lang="zh-CN" altLang="zh-CN" sz="2800" dirty="0">
                <a:solidFill>
                  <a:srgbClr val="000000"/>
                </a:solidFill>
                <a:latin typeface="+mn-ea"/>
                <a:cs typeface="BEDBMW+TimesNewRomanPSMT"/>
              </a:rPr>
              <a:t>前端软件包管理器。</a:t>
            </a:r>
            <a:endParaRPr lang="en-US" altLang="zh-CN" sz="2800" dirty="0">
              <a:solidFill>
                <a:srgbClr val="000000"/>
              </a:solidFill>
              <a:latin typeface="+mn-ea"/>
              <a:cs typeface="BEDBMW+TimesNewRomanPSMT"/>
            </a:endParaRPr>
          </a:p>
          <a:p>
            <a:pPr marR="0"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cs typeface="BEDBMW+TimesNewRomanPSMT"/>
              </a:rPr>
              <a:t>yum</a:t>
            </a:r>
            <a:r>
              <a:rPr lang="zh-CN" altLang="en-US" sz="2800" dirty="0" smtClean="0">
                <a:solidFill>
                  <a:srgbClr val="000000"/>
                </a:solidFill>
                <a:latin typeface="BEDBMW+TimesNewRomanPSMT"/>
                <a:cs typeface="BEDBMW+TimesNewRomanPSMT"/>
              </a:rPr>
              <a:t>的</a:t>
            </a:r>
            <a:r>
              <a:rPr lang="zh-CN" altLang="en-US" sz="28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宗旨是</a:t>
            </a:r>
            <a:r>
              <a:rPr lang="zh-CN" altLang="en-US" sz="2800" dirty="0">
                <a:solidFill>
                  <a:srgbClr val="FF0000"/>
                </a:solidFill>
                <a:latin typeface="BEDBMW+TimesNewRomanPSMT"/>
                <a:cs typeface="BEDBMW+TimesNewRomanPSMT"/>
              </a:rPr>
              <a:t>自动化地升级</a:t>
            </a:r>
            <a:r>
              <a:rPr lang="zh-CN" altLang="en-US" sz="28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，安装</a:t>
            </a:r>
            <a:r>
              <a:rPr lang="en-US" altLang="zh-CN" sz="28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移除</a:t>
            </a:r>
            <a:r>
              <a:rPr lang="en-US" altLang="zh-CN" sz="28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rpm</a:t>
            </a:r>
            <a:r>
              <a:rPr lang="zh-CN" altLang="en-US" sz="28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包，收集</a:t>
            </a:r>
            <a:r>
              <a:rPr lang="en-US" altLang="zh-CN" sz="2800" dirty="0">
                <a:solidFill>
                  <a:srgbClr val="000000"/>
                </a:solidFill>
                <a:cs typeface="BEDBMW+TimesNewRomanPSMT"/>
              </a:rPr>
              <a:t>rpm</a:t>
            </a:r>
            <a:r>
              <a:rPr lang="zh-CN" altLang="en-US" sz="28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包的相关信息，</a:t>
            </a:r>
            <a:r>
              <a:rPr lang="zh-CN" altLang="en-US" sz="2800" dirty="0">
                <a:solidFill>
                  <a:srgbClr val="FF0000"/>
                </a:solidFill>
                <a:latin typeface="BEDBMW+TimesNewRomanPSMT"/>
                <a:cs typeface="BEDBMW+TimesNewRomanPSMT"/>
              </a:rPr>
              <a:t>检查依赖性并自动提示用户解决</a:t>
            </a:r>
            <a:r>
              <a:rPr lang="zh-CN" altLang="en-US" sz="28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。</a:t>
            </a:r>
          </a:p>
          <a:p>
            <a:r>
              <a:rPr lang="en-US" altLang="zh-CN" sz="2800" dirty="0">
                <a:solidFill>
                  <a:srgbClr val="000000"/>
                </a:solidFill>
                <a:cs typeface="BEDBMW+TimesNewRomanPSMT"/>
              </a:rPr>
              <a:t>yum</a:t>
            </a:r>
            <a:r>
              <a:rPr lang="zh-CN" altLang="en-US" sz="28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的</a:t>
            </a:r>
            <a:r>
              <a:rPr lang="zh-CN" altLang="en-US" sz="2800" dirty="0">
                <a:solidFill>
                  <a:srgbClr val="000000"/>
                </a:solidFill>
                <a:latin typeface="JCMCKT+MicrosoftYaHei"/>
                <a:cs typeface="JCMCKT+MicrosoftYaHei"/>
              </a:rPr>
              <a:t>关键之处是要有可靠的</a:t>
            </a:r>
            <a:r>
              <a:rPr lang="zh-CN" alt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BEDBMW+TimesNewRomanPSMT"/>
              </a:rPr>
              <a:t>repository</a:t>
            </a:r>
            <a:r>
              <a:rPr lang="zh-CN" altLang="en-US" sz="2800" dirty="0">
                <a:solidFill>
                  <a:srgbClr val="000000"/>
                </a:solidFill>
                <a:latin typeface="JCMCKT+MicrosoftYaHei"/>
                <a:cs typeface="JCMCKT+MicrosoftYaHei"/>
              </a:rPr>
              <a:t>（软件仓库）</a:t>
            </a:r>
          </a:p>
          <a:p>
            <a:pPr marL="514350" lvl="1" indent="-457200">
              <a:lnSpc>
                <a:spcPts val="369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JCMCKT+MicrosoftYaHei"/>
                <a:cs typeface="JCMCKT+MicrosoftYaHei"/>
              </a:rPr>
              <a:t>可以是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BEDBMW+TimesNewRomanPSMT"/>
              </a:rPr>
              <a:t>http </a:t>
            </a:r>
            <a:r>
              <a:rPr lang="zh-CN" altLang="en-US" sz="2400" dirty="0">
                <a:solidFill>
                  <a:srgbClr val="000000"/>
                </a:solidFill>
                <a:latin typeface="JCMCKT+MicrosoftYaHei"/>
                <a:cs typeface="JCMCKT+MicrosoftYaHei"/>
              </a:rPr>
              <a:t>或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BEDBMW+TimesNewRomanPSMT"/>
              </a:rPr>
              <a:t>ftp</a:t>
            </a:r>
            <a:r>
              <a:rPr lang="en-US" altLang="zh-CN" sz="24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JCMCKT+MicrosoftYaHei"/>
                <a:cs typeface="JCMCKT+MicrosoftYaHei"/>
              </a:rPr>
              <a:t>站点，也可以是本地软件池</a:t>
            </a:r>
          </a:p>
          <a:p>
            <a:pPr marL="514350" lvl="1" indent="-457200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JCMCKT+MicrosoftYaHei"/>
                <a:cs typeface="JCMCKT+MicrosoftYaHei"/>
              </a:rPr>
              <a:t>包含</a:t>
            </a:r>
            <a:r>
              <a:rPr lang="en-US" altLang="zh-CN" dirty="0">
                <a:solidFill>
                  <a:srgbClr val="000000"/>
                </a:solidFill>
                <a:cs typeface="BEDBMW+TimesNewRomanPSMT"/>
              </a:rPr>
              <a:t>rpm</a:t>
            </a:r>
            <a:r>
              <a:rPr lang="zh-CN" altLang="en-US" sz="24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JCMCKT+MicrosoftYaHei"/>
                <a:cs typeface="JCMCKT+MicrosoftYaHei"/>
              </a:rPr>
              <a:t>包的各种信息（包括描述，功能，提供的文件，</a:t>
            </a:r>
            <a:r>
              <a:rPr lang="zh-CN" altLang="en-US" sz="24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依赖性等）</a:t>
            </a:r>
            <a:endParaRPr lang="en-US" altLang="zh-CN" sz="2400" dirty="0" smtClean="0">
              <a:solidFill>
                <a:srgbClr val="000000"/>
              </a:solidFill>
              <a:latin typeface="JCMCKT+MicrosoftYaHei"/>
              <a:cs typeface="JCMCKT+MicrosoftYaHei"/>
            </a:endParaRPr>
          </a:p>
          <a:p>
            <a:pPr marL="514350" lvl="1" indent="-457200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  <a:cs typeface="BEDBMW+TimesNewRomanPSMT"/>
              </a:rPr>
              <a:t>yum</a:t>
            </a:r>
            <a:r>
              <a:rPr lang="zh-CN" altLang="en-US" sz="24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正是</a:t>
            </a:r>
            <a:r>
              <a:rPr lang="zh-CN" altLang="en-US" sz="2400" dirty="0">
                <a:solidFill>
                  <a:srgbClr val="000000"/>
                </a:solidFill>
                <a:latin typeface="JCMCKT+MicrosoftYaHei"/>
                <a:cs typeface="JCMCKT+MicrosoftYaHei"/>
              </a:rPr>
              <a:t>由于对收集的这些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BEDBMW+TimesNewRomanPSMT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latin typeface="JCMCKT+MicrosoftYaHei"/>
                <a:cs typeface="JCMCKT+MicrosoftYaHei"/>
              </a:rPr>
              <a:t>并加以分析，才能自动化地</a:t>
            </a:r>
            <a:r>
              <a:rPr lang="zh-CN" altLang="en-US" sz="24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完成</a:t>
            </a:r>
            <a:r>
              <a:rPr lang="zh-CN" altLang="en-US" sz="2400" dirty="0">
                <a:solidFill>
                  <a:srgbClr val="000000"/>
                </a:solidFill>
                <a:latin typeface="JCMCKT+MicrosoftYaHei"/>
                <a:cs typeface="JCMCKT+MicrosoftYaHei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JCMCKT+MicrosoftYaHei"/>
                <a:cs typeface="JCMCKT+MicrosoftYaHei"/>
              </a:rPr>
              <a:t>更新</a:t>
            </a:r>
            <a:r>
              <a:rPr lang="en-US" altLang="zh-CN" sz="2400" dirty="0">
                <a:solidFill>
                  <a:srgbClr val="000000"/>
                </a:solidFill>
                <a:latin typeface="BEDBMW+TimesNewRomanPSMT"/>
                <a:cs typeface="BEDBMW+TimesNewRomanPSMT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JCMCKT+MicrosoftYaHei"/>
                <a:cs typeface="JCMCKT+MicrosoftYaHei"/>
              </a:rPr>
              <a:t>删除等</a:t>
            </a:r>
            <a:r>
              <a:rPr lang="zh-CN" altLang="en-US" sz="24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任务</a:t>
            </a:r>
            <a:endParaRPr lang="en-US" altLang="zh-CN" sz="2400" dirty="0" smtClean="0">
              <a:solidFill>
                <a:srgbClr val="000000"/>
              </a:solidFill>
              <a:latin typeface="JCMCKT+MicrosoftYaHei"/>
              <a:cs typeface="JCMCKT+MicrosoftYaHei"/>
            </a:endParaRPr>
          </a:p>
          <a:p>
            <a:pPr marL="514350" lvl="1" indent="-457200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***shell</a:t>
            </a:r>
            <a:r>
              <a:rPr lang="zh-CN" altLang="en-US" sz="24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是用户和内核经行交互的界面，担任翻译的角色</a:t>
            </a:r>
            <a:endParaRPr lang="en-US" altLang="zh-CN" sz="2400" dirty="0" smtClean="0">
              <a:solidFill>
                <a:srgbClr val="000000"/>
              </a:solidFill>
              <a:latin typeface="JCMCKT+MicrosoftYaHei"/>
              <a:cs typeface="JCMCKT+MicrosoftYaHei"/>
            </a:endParaRPr>
          </a:p>
          <a:p>
            <a:pPr marL="514350" lvl="1" indent="-457200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***shell</a:t>
            </a:r>
            <a:r>
              <a:rPr lang="zh-CN" altLang="en-US" sz="24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还支持编程，可以直接是使用</a:t>
            </a:r>
            <a:r>
              <a:rPr lang="en-US" altLang="zh-CN" sz="24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Linux</a:t>
            </a:r>
            <a:r>
              <a:rPr lang="zh-CN" altLang="en-US" sz="2400" dirty="0" smtClean="0">
                <a:solidFill>
                  <a:srgbClr val="000000"/>
                </a:solidFill>
                <a:latin typeface="JCMCKT+MicrosoftYaHei"/>
                <a:cs typeface="JCMCKT+MicrosoftYaHei"/>
              </a:rPr>
              <a:t>命令</a:t>
            </a:r>
            <a:endParaRPr lang="zh-CN" altLang="en-US" sz="2400" dirty="0">
              <a:solidFill>
                <a:srgbClr val="000000"/>
              </a:solidFill>
              <a:latin typeface="JCMCKT+MicrosoftYaHei"/>
              <a:cs typeface="JCMCKT+MicrosoftYaHei"/>
            </a:endParaRPr>
          </a:p>
          <a:p>
            <a:pPr marL="0" marR="0">
              <a:lnSpc>
                <a:spcPts val="3361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000000"/>
              </a:solidFill>
              <a:latin typeface="JCMCKT+MicrosoftYaHei"/>
              <a:cs typeface="JCMCKT+MicrosoftYaHei"/>
            </a:endParaRP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97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4461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PRBBJR+MicrosoftYaHei"/>
                <a:cs typeface="PRBBJR+MicrosoftYaHei"/>
              </a:rPr>
              <a:t>便于管理大量系统的更新问题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+mn-ea"/>
                <a:cs typeface="PRBBJR+MicrosoftYaHei"/>
              </a:rPr>
              <a:t>自动解决包的倚赖性问题能更方便的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PRBBJR+MicrosoftYaHei"/>
              </a:rPr>
              <a:t>添加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QMDEDB+TimesNewRomanPSMT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PRBBJR+MicrosoftYaHei"/>
              </a:rPr>
              <a:t>删除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QMDEDB+TimesNewRomanPSMT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PRBBJR+MicrosoftYaHei"/>
              </a:rPr>
              <a:t>更新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QMDEDB+TimesNewRomanPSMT"/>
              </a:rPr>
              <a:t>RPM</a:t>
            </a:r>
            <a:r>
              <a:rPr lang="zh-CN" altLang="en-US" dirty="0">
                <a:solidFill>
                  <a:srgbClr val="000000"/>
                </a:solidFill>
                <a:latin typeface="+mn-ea"/>
                <a:cs typeface="PRBBJR+MicrosoftYaHei"/>
              </a:rPr>
              <a:t>包</a:t>
            </a:r>
          </a:p>
          <a:p>
            <a:r>
              <a:rPr lang="zh-CN" altLang="en-US" dirty="0">
                <a:solidFill>
                  <a:srgbClr val="000000"/>
                </a:solidFill>
                <a:latin typeface="PRBBJR+MicrosoftYaHei"/>
                <a:cs typeface="PRBBJR+MicrosoftYaHei"/>
              </a:rPr>
              <a:t>可以同时配置多个资源库（</a:t>
            </a:r>
            <a:r>
              <a:rPr lang="en-US" altLang="zh-CN" dirty="0">
                <a:solidFill>
                  <a:srgbClr val="000000"/>
                </a:solidFill>
                <a:cs typeface="QMDEDB+TimesNewRomanPSMT"/>
              </a:rPr>
              <a:t>Repository</a:t>
            </a:r>
            <a:r>
              <a:rPr lang="zh-CN" altLang="en-US" dirty="0">
                <a:solidFill>
                  <a:srgbClr val="000000"/>
                </a:solidFill>
                <a:latin typeface="PRBBJR+MicrosoftYaHei"/>
                <a:cs typeface="PRBBJR+MicrosoftYaHei"/>
              </a:rPr>
              <a:t>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PRBBJR+MicrosoftYaHei"/>
                <a:cs typeface="PRBBJR+MicrosoftYaHei"/>
              </a:rPr>
              <a:t>可以在多个库之间定位软件包</a:t>
            </a:r>
          </a:p>
          <a:p>
            <a:r>
              <a:rPr lang="zh-CN" altLang="en-US" dirty="0">
                <a:solidFill>
                  <a:srgbClr val="000000"/>
                </a:solidFill>
                <a:latin typeface="PRBBJR+MicrosoftYaHei"/>
                <a:cs typeface="PRBBJR+MicrosoftYaHei"/>
              </a:rPr>
              <a:t>简洁的配置文件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  <a:latin typeface="PRBBJR+MicrosoftYaHei"/>
                <a:cs typeface="PRBBJR+MicrosoftYaHei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PRBBJR+MicrosoftYaHei"/>
                <a:cs typeface="PRBBJR+MicrosoftYaHei"/>
              </a:rPr>
              <a:t>etc</a:t>
            </a:r>
            <a:r>
              <a:rPr lang="en-US" altLang="zh-CN" dirty="0">
                <a:solidFill>
                  <a:srgbClr val="000000"/>
                </a:solidFill>
                <a:latin typeface="PRBBJR+MicrosoftYaHei"/>
                <a:cs typeface="PRBBJR+MicrosoftYaHei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PRBBJR+MicrosoftYaHei"/>
                <a:cs typeface="PRBBJR+MicrosoftYaHei"/>
              </a:rPr>
              <a:t>yum.conf</a:t>
            </a:r>
            <a:r>
              <a:rPr lang="en-US" altLang="zh-CN" dirty="0">
                <a:solidFill>
                  <a:srgbClr val="000000"/>
                </a:solidFill>
                <a:latin typeface="PRBBJR+MicrosoftYaHei"/>
                <a:cs typeface="PRBBJR+MicrosoftYaHei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PRBBJR+MicrosoftYaHei"/>
                <a:cs typeface="PRBBJR+MicrosoftYaHei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PRBBJR+MicrosoftYaHei"/>
                <a:cs typeface="PRBBJR+MicrosoftYaHei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PRBBJR+MicrosoftYaHei"/>
                <a:cs typeface="PRBBJR+MicrosoftYaHei"/>
              </a:rPr>
              <a:t>etc</a:t>
            </a:r>
            <a:r>
              <a:rPr lang="en-US" altLang="zh-CN" dirty="0">
                <a:solidFill>
                  <a:srgbClr val="000000"/>
                </a:solidFill>
                <a:latin typeface="PRBBJR+MicrosoftYaHei"/>
                <a:cs typeface="PRBBJR+MicrosoftYaHei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PRBBJR+MicrosoftYaHei"/>
                <a:cs typeface="PRBBJR+MicrosoftYaHei"/>
              </a:rPr>
              <a:t>yum.repos.d</a:t>
            </a:r>
            <a:r>
              <a:rPr lang="en-US" altLang="zh-CN" dirty="0">
                <a:solidFill>
                  <a:srgbClr val="000000"/>
                </a:solidFill>
                <a:latin typeface="PRBBJR+MicrosoftYaHei"/>
                <a:cs typeface="PRBBJR+MicrosoftYaHei"/>
              </a:rPr>
              <a:t>/*.repo</a:t>
            </a:r>
          </a:p>
          <a:p>
            <a:pPr marR="0">
              <a:lnSpc>
                <a:spcPts val="4228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PRBBJR+MicrosoftYaHei"/>
                <a:cs typeface="PRBBJR+MicrosoftYaHei"/>
              </a:rPr>
              <a:t>保持与</a:t>
            </a:r>
            <a:r>
              <a:rPr lang="en-US" altLang="zh-CN" dirty="0">
                <a:solidFill>
                  <a:srgbClr val="000000"/>
                </a:solidFill>
                <a:latin typeface="PRBBJR+MicrosoftYaHei"/>
                <a:cs typeface="PRBBJR+MicrosoftYaHei"/>
              </a:rPr>
              <a:t>RPM</a:t>
            </a:r>
            <a:r>
              <a:rPr lang="zh-CN" altLang="en-US" dirty="0">
                <a:solidFill>
                  <a:srgbClr val="000000"/>
                </a:solidFill>
                <a:latin typeface="PRBBJR+MicrosoftYaHei"/>
                <a:cs typeface="PRBBJR+MicrosoftYaHei"/>
              </a:rPr>
              <a:t>数据库的一致性</a:t>
            </a:r>
          </a:p>
          <a:p>
            <a:pPr marR="0">
              <a:lnSpc>
                <a:spcPts val="4607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PRBBJR+MicrosoftYaHei"/>
                <a:cs typeface="PRBBJR+MicrosoftYaHei"/>
              </a:rPr>
              <a:t>有一个比较详细的</a:t>
            </a:r>
            <a:r>
              <a:rPr lang="en-US" altLang="zh-CN" dirty="0">
                <a:solidFill>
                  <a:srgbClr val="000000"/>
                </a:solidFill>
                <a:latin typeface="PRBBJR+MicrosoftYaHei"/>
                <a:cs typeface="PRBBJR+MicrosoftYaHei"/>
              </a:rPr>
              <a:t>log</a:t>
            </a:r>
            <a:r>
              <a:rPr lang="zh-CN" altLang="en-US" dirty="0">
                <a:solidFill>
                  <a:srgbClr val="000000"/>
                </a:solidFill>
                <a:latin typeface="PRBBJR+MicrosoftYaHei"/>
                <a:cs typeface="PRBBJR+MicrosoftYaHei"/>
              </a:rPr>
              <a:t>，可以查看何时升级安装了什么软件包等</a:t>
            </a:r>
          </a:p>
          <a:p>
            <a:endParaRPr lang="en-US" altLang="zh-CN" dirty="0">
              <a:solidFill>
                <a:srgbClr val="000000"/>
              </a:solidFill>
              <a:latin typeface="QMDEDB+TimesNewRomanPSMT"/>
              <a:cs typeface="QMDEDB+TimesNewRomanPSMT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yum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71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52737"/>
            <a:ext cx="8568952" cy="18222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修改网络配置文件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]# vi /</a:t>
            </a:r>
            <a:r>
              <a:rPr lang="en-US" altLang="zh-CN" sz="2800" dirty="0" err="1" smtClean="0"/>
              <a:t>etc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sysconfig</a:t>
            </a:r>
            <a:r>
              <a:rPr lang="en-US" altLang="zh-CN" sz="2800" dirty="0" smtClean="0"/>
              <a:t>/network-scripts/ifcfg-ens33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564904"/>
            <a:ext cx="33432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738811" y="2875002"/>
            <a:ext cx="5081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ONBOOT</a:t>
            </a:r>
            <a:r>
              <a:rPr lang="en-US" altLang="zh-CN" b="1" dirty="0"/>
              <a:t>=yes</a:t>
            </a:r>
            <a:r>
              <a:rPr lang="en-US" altLang="zh-CN" dirty="0"/>
              <a:t>#</a:t>
            </a:r>
            <a:r>
              <a:rPr lang="zh-CN" altLang="zh-CN" dirty="0"/>
              <a:t>网卡设备</a:t>
            </a:r>
            <a:r>
              <a:rPr lang="zh-CN" altLang="zh-CN" dirty="0" smtClean="0"/>
              <a:t>自动启动</a:t>
            </a:r>
            <a:endParaRPr lang="en-US" altLang="zh-CN" dirty="0" smtClean="0"/>
          </a:p>
          <a:p>
            <a:r>
              <a:rPr lang="zh-CN" altLang="en-US" dirty="0" smtClean="0"/>
              <a:t>查看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addr</a:t>
            </a:r>
            <a:endParaRPr lang="en-US" altLang="zh-CN" dirty="0" smtClean="0"/>
          </a:p>
          <a:p>
            <a:r>
              <a:rPr lang="zh-CN" altLang="en-US" dirty="0" smtClean="0"/>
              <a:t>删除</a:t>
            </a:r>
            <a:r>
              <a:rPr lang="en-US" altLang="zh-CN" dirty="0" smtClean="0"/>
              <a:t>IP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del</a:t>
            </a:r>
          </a:p>
          <a:p>
            <a:r>
              <a:rPr lang="zh-CN" altLang="en-US" dirty="0"/>
              <a:t>配置</a:t>
            </a:r>
            <a:r>
              <a:rPr lang="en-US" altLang="zh-CN" dirty="0" smtClean="0"/>
              <a:t>IP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</a:t>
            </a:r>
            <a:r>
              <a:rPr lang="zh-CN" altLang="zh-CN" dirty="0" smtClean="0"/>
              <a:t> </a:t>
            </a:r>
            <a:r>
              <a:rPr lang="en-US" altLang="zh-CN" dirty="0" smtClean="0"/>
              <a:t>add 192.168.47.147/24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ens33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72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dirty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重启网络服务</a:t>
            </a:r>
            <a:endParaRPr lang="en-US" altLang="zh-CN" dirty="0" smtClean="0">
              <a:latin typeface="+mn-ea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root@localhost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etc</a:t>
            </a:r>
            <a:r>
              <a:rPr lang="en-US" altLang="zh-CN" sz="2800" dirty="0" smtClean="0"/>
              <a:t>]# service network restart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测试 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]# ping www.baidu.com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0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8686800" cy="3888433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</a:rPr>
              <a:t>4.1 rpm</a:t>
            </a:r>
            <a:r>
              <a:rPr lang="zh-CN" altLang="en-US" sz="4000" dirty="0">
                <a:solidFill>
                  <a:srgbClr val="FF0000"/>
                </a:solidFill>
                <a:latin typeface="+mj-ea"/>
                <a:ea typeface="+mj-ea"/>
              </a:rPr>
              <a:t>包管理</a:t>
            </a:r>
            <a:endParaRPr lang="en-US" altLang="zh-CN" sz="40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4000" dirty="0">
                <a:latin typeface="+mj-ea"/>
                <a:ea typeface="+mj-ea"/>
              </a:rPr>
              <a:t>4.2 rpm</a:t>
            </a:r>
            <a:r>
              <a:rPr lang="zh-CN" altLang="en-US" sz="4000" dirty="0">
                <a:latin typeface="+mj-ea"/>
                <a:ea typeface="+mj-ea"/>
              </a:rPr>
              <a:t>命令管理</a:t>
            </a:r>
            <a:endParaRPr lang="en-US" altLang="zh-CN" sz="4000" dirty="0"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4000" dirty="0">
                <a:latin typeface="+mj-ea"/>
                <a:ea typeface="+mj-ea"/>
              </a:rPr>
              <a:t>4.3 yum</a:t>
            </a:r>
            <a:r>
              <a:rPr lang="zh-CN" altLang="en-US" sz="4000" dirty="0">
                <a:latin typeface="+mj-ea"/>
                <a:ea typeface="+mj-ea"/>
              </a:rPr>
              <a:t>命令管理</a:t>
            </a:r>
            <a:endParaRPr lang="en-US" altLang="zh-CN" sz="4000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设置网络更新源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1340768"/>
            <a:ext cx="7704856" cy="4709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31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+mn-ea"/>
                <a:cs typeface="PRBBJR+MicrosoftYaHei"/>
              </a:rPr>
              <a:t>网络更新源</a:t>
            </a:r>
            <a:endParaRPr lang="en-US" altLang="zh-CN" sz="3200" dirty="0">
              <a:solidFill>
                <a:srgbClr val="000000"/>
              </a:solidFill>
              <a:latin typeface="+mn-ea"/>
              <a:cs typeface="PRBBJR+MicrosoftYaHei"/>
            </a:endParaRPr>
          </a:p>
          <a:p>
            <a:pPr marL="742950" lvl="1" indent="-285750">
              <a:lnSpc>
                <a:spcPts val="369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cs typeface="PRBBJR+MicrosoftYaHei"/>
              </a:rPr>
              <a:t>默认配置文件：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PRBBJR+MicrosoftYaHei"/>
              </a:rPr>
              <a:t>CentOS-Base.repo</a:t>
            </a:r>
            <a:endParaRPr lang="zh-CN" altLang="en-US" sz="2400" dirty="0">
              <a:solidFill>
                <a:srgbClr val="000000"/>
              </a:solidFill>
              <a:latin typeface="+mn-ea"/>
              <a:cs typeface="PRBBJR+MicrosoftYaHei"/>
            </a:endParaRPr>
          </a:p>
          <a:p>
            <a:pPr marL="742950" lvl="1" indent="-285750">
              <a:lnSpc>
                <a:spcPts val="369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cs typeface="PRBBJR+MicrosoftYaHei"/>
              </a:rPr>
              <a:t>下载使用国内的镜像站点提供的仓库配置文件</a:t>
            </a:r>
          </a:p>
          <a:p>
            <a:pPr lvl="1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cs typeface="GVHEQF+TimesNewRomanPSMT"/>
              </a:rPr>
              <a:t>http://mirrors.sohu.com/help/CentOS-Base-sohu.repo</a:t>
            </a:r>
          </a:p>
          <a:p>
            <a:pPr lvl="1">
              <a:lnSpc>
                <a:spcPts val="345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cs typeface="GVHEQF+TimesNewRomanPSMT"/>
              </a:rPr>
              <a:t>http://mirrors.163.com/.help/CentOS-Base-163.repo</a:t>
            </a:r>
          </a:p>
          <a:p>
            <a:pPr lvl="1">
              <a:lnSpc>
                <a:spcPts val="345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cs typeface="GVHEQF+TimesNewRomanPSMT"/>
              </a:rPr>
              <a:t>http://centos.ustc.edu.cn/CentOS-Base.repo.6</a:t>
            </a:r>
          </a:p>
          <a:p>
            <a:pPr marL="342900" indent="-342900">
              <a:lnSpc>
                <a:spcPts val="4231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+mn-ea"/>
                <a:cs typeface="PRBBJR+MicrosoftYaHei"/>
              </a:rPr>
              <a:t>本地更新源</a:t>
            </a:r>
          </a:p>
          <a:p>
            <a:pPr marL="742950" lvl="1" indent="-285750">
              <a:lnSpc>
                <a:spcPts val="369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cs typeface="PRBBJR+MicrosoftYaHei"/>
              </a:rPr>
              <a:t>默认配置文件：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cs typeface="PRBBJR+MicrosoftYaHei"/>
              </a:rPr>
              <a:t>CentOS-Media.repo</a:t>
            </a:r>
            <a:endParaRPr lang="en-US" altLang="zh-CN" sz="2400" dirty="0">
              <a:solidFill>
                <a:srgbClr val="000000"/>
              </a:solidFill>
              <a:latin typeface="+mn-ea"/>
              <a:cs typeface="PRBBJR+MicrosoftYaHei"/>
            </a:endParaRPr>
          </a:p>
          <a:p>
            <a:pPr>
              <a:lnSpc>
                <a:spcPts val="4231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latin typeface="VNWECT+MicrosoftYaHei"/>
              <a:cs typeface="VNWECT+MicrosoftYaHei"/>
            </a:endParaRPr>
          </a:p>
        </p:txBody>
      </p:sp>
    </p:spTree>
    <p:extLst>
      <p:ext uri="{BB962C8B-B14F-4D97-AF65-F5344CB8AC3E}">
        <p14:creationId xmlns:p14="http://schemas.microsoft.com/office/powerpoint/2010/main" val="299745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6665" y="1052736"/>
            <a:ext cx="9515400" cy="5257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sz="6000" dirty="0" err="1" smtClean="0"/>
              <a:t>cachedir</a:t>
            </a:r>
            <a:r>
              <a:rPr lang="en-US" altLang="zh-CN" sz="6000" dirty="0"/>
              <a:t>=/</a:t>
            </a:r>
            <a:r>
              <a:rPr lang="en-US" altLang="zh-CN" sz="6000" dirty="0" err="1"/>
              <a:t>var</a:t>
            </a:r>
            <a:r>
              <a:rPr lang="en-US" altLang="zh-CN" sz="6000" dirty="0"/>
              <a:t>/cache/yum</a:t>
            </a:r>
            <a:r>
              <a:rPr lang="en-US" altLang="zh-CN" sz="6000" dirty="0" smtClean="0"/>
              <a:t>/ </a:t>
            </a:r>
            <a:r>
              <a:rPr lang="zh-CN" altLang="en-US" sz="6000" dirty="0" smtClean="0"/>
              <a:t>指定</a:t>
            </a:r>
            <a:r>
              <a:rPr lang="en-US" altLang="zh-CN" sz="6000" dirty="0"/>
              <a:t>Yum</a:t>
            </a:r>
            <a:r>
              <a:rPr lang="zh-CN" altLang="en-US" sz="6000" dirty="0"/>
              <a:t>缓存目录</a:t>
            </a:r>
          </a:p>
          <a:p>
            <a:pPr marL="0" indent="0">
              <a:buNone/>
            </a:pPr>
            <a:r>
              <a:rPr lang="en-US" altLang="zh-CN" sz="6000" dirty="0" err="1" smtClean="0"/>
              <a:t>keepcache</a:t>
            </a:r>
            <a:r>
              <a:rPr lang="en-US" altLang="zh-CN" sz="6000" dirty="0" smtClean="0"/>
              <a:t>=0</a:t>
            </a:r>
            <a:r>
              <a:rPr lang="en-US" altLang="zh-CN" sz="6000" dirty="0"/>
              <a:t># </a:t>
            </a:r>
            <a:r>
              <a:rPr lang="zh-CN" altLang="en-US" sz="6000" dirty="0"/>
              <a:t>是否保持缓存（包括仓库数据和</a:t>
            </a:r>
            <a:r>
              <a:rPr lang="en-US" altLang="zh-CN" sz="6000" dirty="0"/>
              <a:t>RPM</a:t>
            </a:r>
            <a:r>
              <a:rPr lang="zh-CN" altLang="en-US" sz="6000" dirty="0"/>
              <a:t>），</a:t>
            </a:r>
            <a:r>
              <a:rPr lang="en-US" altLang="zh-CN" sz="6000" dirty="0"/>
              <a:t>1</a:t>
            </a:r>
            <a:r>
              <a:rPr lang="zh-CN" altLang="en-US" sz="6000" dirty="0"/>
              <a:t>保存，</a:t>
            </a:r>
            <a:r>
              <a:rPr lang="en-US" altLang="zh-CN" sz="6000" dirty="0"/>
              <a:t>0</a:t>
            </a:r>
            <a:r>
              <a:rPr lang="zh-CN" altLang="en-US" sz="6000" dirty="0"/>
              <a:t>不保存</a:t>
            </a:r>
          </a:p>
          <a:p>
            <a:pPr marL="0" indent="0">
              <a:buNone/>
            </a:pPr>
            <a:r>
              <a:rPr lang="en-US" altLang="zh-CN" sz="6000" dirty="0" err="1" smtClean="0"/>
              <a:t>debuglevel</a:t>
            </a:r>
            <a:r>
              <a:rPr lang="en-US" altLang="zh-CN" sz="6000" dirty="0" smtClean="0"/>
              <a:t>=2</a:t>
            </a:r>
            <a:r>
              <a:rPr lang="en-US" altLang="zh-CN" sz="6000" dirty="0"/>
              <a:t># </a:t>
            </a:r>
            <a:r>
              <a:rPr lang="zh-CN" altLang="en-US" sz="6000" dirty="0"/>
              <a:t>设置日志记录等级</a:t>
            </a:r>
            <a:r>
              <a:rPr lang="en-US" altLang="zh-CN" sz="6000" dirty="0"/>
              <a:t>(0-10)</a:t>
            </a:r>
            <a:r>
              <a:rPr lang="zh-CN" altLang="en-US" sz="6000" dirty="0"/>
              <a:t>，数值越高记录的信息越多</a:t>
            </a:r>
          </a:p>
          <a:p>
            <a:pPr marL="0" indent="0">
              <a:buNone/>
            </a:pPr>
            <a:r>
              <a:rPr lang="en-US" altLang="zh-CN" sz="6000" dirty="0" err="1" smtClean="0"/>
              <a:t>logfile</a:t>
            </a:r>
            <a:r>
              <a:rPr lang="en-US" altLang="zh-CN" sz="6000" dirty="0"/>
              <a:t>=/</a:t>
            </a:r>
            <a:r>
              <a:rPr lang="en-US" altLang="zh-CN" sz="6000" dirty="0" err="1"/>
              <a:t>var</a:t>
            </a:r>
            <a:r>
              <a:rPr lang="en-US" altLang="zh-CN" sz="6000" dirty="0"/>
              <a:t>/log/Yum.log# </a:t>
            </a:r>
            <a:r>
              <a:rPr lang="zh-CN" altLang="en-US" sz="6000" dirty="0"/>
              <a:t>设置日志文件路径</a:t>
            </a:r>
          </a:p>
          <a:p>
            <a:pPr marL="0" indent="0">
              <a:buNone/>
            </a:pPr>
            <a:r>
              <a:rPr lang="en-US" altLang="zh-CN" sz="6000" dirty="0" err="1" smtClean="0"/>
              <a:t>distroverpkg</a:t>
            </a:r>
            <a:r>
              <a:rPr lang="en-US" altLang="zh-CN" sz="6000" dirty="0" smtClean="0"/>
              <a:t>=</a:t>
            </a:r>
            <a:r>
              <a:rPr lang="en-US" altLang="zh-CN" sz="6000" dirty="0" err="1" smtClean="0"/>
              <a:t>redhat</a:t>
            </a:r>
            <a:r>
              <a:rPr lang="en-US" altLang="zh-CN" sz="6000" dirty="0" smtClean="0"/>
              <a:t>-release</a:t>
            </a:r>
            <a:r>
              <a:rPr lang="en-US" altLang="zh-CN" sz="6000" dirty="0"/>
              <a:t># </a:t>
            </a:r>
            <a:r>
              <a:rPr lang="zh-CN" altLang="en-US" sz="6000" dirty="0"/>
              <a:t>指定发行版本的软件包名称</a:t>
            </a:r>
          </a:p>
          <a:p>
            <a:pPr marL="0" indent="0">
              <a:buNone/>
            </a:pPr>
            <a:r>
              <a:rPr lang="en-US" altLang="zh-CN" sz="6000" dirty="0" smtClean="0"/>
              <a:t>tolerant=1</a:t>
            </a:r>
            <a:r>
              <a:rPr lang="en-US" altLang="zh-CN" sz="6000" dirty="0"/>
              <a:t># </a:t>
            </a:r>
            <a:r>
              <a:rPr lang="zh-CN" altLang="en-US" sz="6000" dirty="0"/>
              <a:t>允许</a:t>
            </a:r>
            <a:r>
              <a:rPr lang="en-US" altLang="zh-CN" sz="6000" dirty="0"/>
              <a:t>Yum</a:t>
            </a:r>
            <a:r>
              <a:rPr lang="zh-CN" altLang="en-US" sz="6000" dirty="0"/>
              <a:t>在出现错误时继续运行，比如不需要更新的程序包</a:t>
            </a:r>
          </a:p>
          <a:p>
            <a:pPr marL="0" indent="0">
              <a:buNone/>
            </a:pPr>
            <a:r>
              <a:rPr lang="en-US" altLang="zh-CN" sz="6000" dirty="0" err="1" smtClean="0"/>
              <a:t>exactarch</a:t>
            </a:r>
            <a:r>
              <a:rPr lang="en-US" altLang="zh-CN" sz="6000" dirty="0" smtClean="0"/>
              <a:t>=1</a:t>
            </a:r>
            <a:r>
              <a:rPr lang="en-US" altLang="zh-CN" sz="6000" dirty="0"/>
              <a:t># </a:t>
            </a:r>
            <a:r>
              <a:rPr lang="zh-CN" altLang="en-US" sz="6000" dirty="0"/>
              <a:t>更新时不允许更新不同版本的</a:t>
            </a:r>
            <a:r>
              <a:rPr lang="en-US" altLang="zh-CN" sz="6000" dirty="0"/>
              <a:t>RPM</a:t>
            </a:r>
            <a:r>
              <a:rPr lang="zh-CN" altLang="en-US" sz="6000" dirty="0"/>
              <a:t>包</a:t>
            </a:r>
          </a:p>
          <a:p>
            <a:pPr marL="0" indent="0">
              <a:buNone/>
            </a:pPr>
            <a:r>
              <a:rPr lang="en-US" altLang="zh-CN" sz="6000" dirty="0" smtClean="0"/>
              <a:t>obsoletes=1</a:t>
            </a:r>
            <a:r>
              <a:rPr lang="en-US" altLang="zh-CN" sz="6000" dirty="0"/>
              <a:t># </a:t>
            </a:r>
            <a:r>
              <a:rPr lang="zh-CN" altLang="en-US" sz="6000" dirty="0"/>
              <a:t>相当于</a:t>
            </a:r>
            <a:r>
              <a:rPr lang="en-US" altLang="zh-CN" sz="6000" dirty="0"/>
              <a:t>upgrade</a:t>
            </a:r>
            <a:r>
              <a:rPr lang="zh-CN" altLang="en-US" sz="6000" dirty="0"/>
              <a:t>，允许更新陈旧的</a:t>
            </a:r>
            <a:r>
              <a:rPr lang="en-US" altLang="zh-CN" sz="6000" dirty="0"/>
              <a:t>RPM</a:t>
            </a:r>
            <a:r>
              <a:rPr lang="zh-CN" altLang="en-US" sz="6000" dirty="0"/>
              <a:t>包</a:t>
            </a:r>
          </a:p>
          <a:p>
            <a:pPr marL="0" indent="0">
              <a:buNone/>
            </a:pPr>
            <a:r>
              <a:rPr lang="en-US" altLang="zh-CN" sz="6000" dirty="0" err="1" smtClean="0"/>
              <a:t>gpgcheck</a:t>
            </a:r>
            <a:r>
              <a:rPr lang="en-US" altLang="zh-CN" sz="6000" dirty="0" smtClean="0"/>
              <a:t>=1</a:t>
            </a:r>
            <a:r>
              <a:rPr lang="en-US" altLang="zh-CN" sz="6000" dirty="0"/>
              <a:t># </a:t>
            </a:r>
            <a:r>
              <a:rPr lang="zh-CN" altLang="en-US" sz="6000" dirty="0"/>
              <a:t>校验软件包的</a:t>
            </a:r>
            <a:r>
              <a:rPr lang="en-US" altLang="zh-CN" sz="6000" dirty="0" err="1"/>
              <a:t>GPG</a:t>
            </a:r>
            <a:r>
              <a:rPr lang="zh-CN" altLang="en-US" sz="6000" dirty="0"/>
              <a:t>签名</a:t>
            </a:r>
          </a:p>
          <a:p>
            <a:pPr marL="0" indent="0">
              <a:buNone/>
            </a:pPr>
            <a:r>
              <a:rPr lang="en-US" altLang="zh-CN" sz="6000" dirty="0" smtClean="0"/>
              <a:t>plugins=1</a:t>
            </a:r>
            <a:r>
              <a:rPr lang="en-US" altLang="zh-CN" sz="6000" dirty="0"/>
              <a:t># </a:t>
            </a:r>
            <a:r>
              <a:rPr lang="zh-CN" altLang="en-US" sz="6000" dirty="0"/>
              <a:t>默认开启</a:t>
            </a:r>
            <a:r>
              <a:rPr lang="en-US" altLang="zh-CN" sz="6000" dirty="0"/>
              <a:t>Yum</a:t>
            </a:r>
            <a:r>
              <a:rPr lang="zh-CN" altLang="en-US" sz="6000" dirty="0"/>
              <a:t>的插件使用</a:t>
            </a:r>
          </a:p>
          <a:p>
            <a:pPr marL="0" indent="0">
              <a:buNone/>
            </a:pPr>
            <a:r>
              <a:rPr lang="en-US" altLang="zh-CN" sz="6000" dirty="0" err="1" smtClean="0"/>
              <a:t>metadata_expire</a:t>
            </a:r>
            <a:r>
              <a:rPr lang="en-US" altLang="zh-CN" sz="6000" dirty="0" smtClean="0"/>
              <a:t>=1h</a:t>
            </a:r>
            <a:r>
              <a:rPr lang="en-US" altLang="zh-CN" sz="6000" dirty="0"/>
              <a:t># </a:t>
            </a:r>
            <a:r>
              <a:rPr lang="zh-CN" altLang="en-US" sz="6000" dirty="0"/>
              <a:t>设置仓库数据的失效时间为</a:t>
            </a:r>
            <a:r>
              <a:rPr lang="en-US" altLang="zh-CN" sz="6000" dirty="0"/>
              <a:t>1</a:t>
            </a:r>
            <a:r>
              <a:rPr lang="zh-CN" altLang="en-US" sz="6000" dirty="0"/>
              <a:t>小时</a:t>
            </a:r>
          </a:p>
          <a:p>
            <a:pPr marL="0" indent="0">
              <a:buNone/>
            </a:pPr>
            <a:r>
              <a:rPr lang="en-US" altLang="zh-CN" sz="6000" dirty="0" err="1" smtClean="0"/>
              <a:t>installonly_limit</a:t>
            </a:r>
            <a:r>
              <a:rPr lang="en-US" altLang="zh-CN" sz="6000" dirty="0"/>
              <a:t>= 5# </a:t>
            </a:r>
            <a:r>
              <a:rPr lang="zh-CN" altLang="en-US" sz="6000" dirty="0"/>
              <a:t>允许保留多少个内核包</a:t>
            </a:r>
          </a:p>
          <a:p>
            <a:pPr marL="0" indent="0">
              <a:buNone/>
            </a:pPr>
            <a:r>
              <a:rPr lang="en-US" altLang="zh-CN" sz="6000" dirty="0" err="1" smtClean="0"/>
              <a:t>reposdir</a:t>
            </a:r>
            <a:r>
              <a:rPr lang="en-US" altLang="zh-CN" sz="6000" dirty="0"/>
              <a:t>= /</a:t>
            </a:r>
            <a:r>
              <a:rPr lang="en-US" altLang="zh-CN" sz="6000" dirty="0" err="1"/>
              <a:t>etc</a:t>
            </a:r>
            <a:r>
              <a:rPr lang="en-US" altLang="zh-CN" sz="6000" dirty="0"/>
              <a:t>/</a:t>
            </a:r>
            <a:r>
              <a:rPr lang="en-US" altLang="zh-CN" sz="6000" dirty="0" err="1"/>
              <a:t>Yum.repos.d</a:t>
            </a:r>
            <a:r>
              <a:rPr lang="en-US" altLang="zh-CN" sz="6000" dirty="0"/>
              <a:t># </a:t>
            </a:r>
            <a:r>
              <a:rPr lang="zh-CN" altLang="en-US" sz="6000" dirty="0"/>
              <a:t>指定仓库配置文件的目录，此为默认值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　　</a:t>
            </a: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166665" y="-27384"/>
            <a:ext cx="9022231" cy="81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yum</a:t>
            </a:r>
            <a:r>
              <a:rPr lang="zh-CN" altLang="en-US" dirty="0" smtClean="0"/>
              <a:t>主配置文件</a:t>
            </a:r>
            <a:r>
              <a:rPr lang="en-US" altLang="zh-CN" dirty="0" err="1" smtClean="0"/>
              <a:t>yum.conf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73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52736"/>
            <a:ext cx="886732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root@localhost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]# vi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yum.repos.d</a:t>
            </a:r>
            <a:r>
              <a:rPr lang="en-US" altLang="zh-CN" sz="2400" dirty="0"/>
              <a:t>/</a:t>
            </a:r>
            <a:r>
              <a:rPr lang="en-US" altLang="zh-CN" sz="2400" dirty="0" err="1"/>
              <a:t>CentOS-Base.repo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[base]	</a:t>
            </a:r>
            <a:r>
              <a:rPr lang="zh-CN" altLang="en-US" sz="2800" dirty="0" smtClean="0"/>
              <a:t>容器名称，一定要在</a:t>
            </a:r>
            <a:r>
              <a:rPr lang="en-US" altLang="zh-CN" sz="2800" dirty="0" smtClean="0"/>
              <a:t>[]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name	</a:t>
            </a:r>
            <a:r>
              <a:rPr lang="zh-CN" altLang="en-US" sz="2800" dirty="0" smtClean="0"/>
              <a:t>容器说明，可以自己随便写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err="1" smtClean="0"/>
              <a:t>mirrorlist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镜像站点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err="1" smtClean="0"/>
              <a:t>baseurl</a:t>
            </a:r>
            <a:r>
              <a:rPr lang="en-US" altLang="zh-CN" sz="2800" dirty="0" smtClean="0"/>
              <a:t>	yum</a:t>
            </a:r>
            <a:r>
              <a:rPr lang="zh-CN" altLang="en-US" sz="2800" dirty="0" smtClean="0"/>
              <a:t>服务器的地址（可以修改国内的</a:t>
            </a:r>
            <a:r>
              <a:rPr lang="en-US" altLang="zh-CN" sz="2800" dirty="0" smtClean="0"/>
              <a:t>yum</a:t>
            </a:r>
            <a:r>
              <a:rPr lang="zh-CN" altLang="en-US" sz="2800" dirty="0" smtClean="0"/>
              <a:t>源地址）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enabled</a:t>
            </a:r>
            <a:r>
              <a:rPr lang="en-US" altLang="zh-CN" sz="2800" dirty="0"/>
              <a:t>	</a:t>
            </a:r>
            <a:r>
              <a:rPr lang="zh-CN" altLang="en-US" sz="2800" dirty="0"/>
              <a:t>此容器是否生效，是</a:t>
            </a:r>
            <a:r>
              <a:rPr lang="en-US" altLang="zh-CN" sz="2800" dirty="0"/>
              <a:t>0</a:t>
            </a:r>
            <a:r>
              <a:rPr lang="zh-CN" altLang="en-US" sz="2800" dirty="0"/>
              <a:t>不生效，不写或是</a:t>
            </a:r>
            <a:r>
              <a:rPr lang="en-US" altLang="zh-CN" sz="2800" dirty="0"/>
              <a:t>1</a:t>
            </a:r>
            <a:r>
              <a:rPr lang="zh-CN" altLang="en-US" sz="2800" dirty="0"/>
              <a:t>生效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err="1" smtClean="0"/>
              <a:t>gpgcheck</a:t>
            </a:r>
            <a:r>
              <a:rPr lang="en-US" altLang="zh-CN" sz="2800" dirty="0" smtClean="0"/>
              <a:t>	1</a:t>
            </a:r>
            <a:r>
              <a:rPr lang="zh-CN" altLang="en-US" sz="2800" dirty="0" smtClean="0"/>
              <a:t>是指</a:t>
            </a:r>
            <a:r>
              <a:rPr lang="en-US" altLang="zh-CN" sz="2800" dirty="0" err="1" smtClean="0"/>
              <a:t>rmp</a:t>
            </a:r>
            <a:r>
              <a:rPr lang="zh-CN" altLang="en-US" sz="2800" dirty="0" smtClean="0"/>
              <a:t>的数字证书生效，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则不生效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 err="1" smtClean="0"/>
              <a:t>gpgkey</a:t>
            </a:r>
            <a:r>
              <a:rPr lang="en-US" altLang="zh-CN" sz="2800" dirty="0" smtClean="0"/>
              <a:t>	 </a:t>
            </a:r>
            <a:r>
              <a:rPr lang="zh-CN" altLang="en-US" sz="2800" dirty="0" smtClean="0"/>
              <a:t>数字证书的公钥文件保存位置，不用修改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yum</a:t>
            </a:r>
            <a:r>
              <a:rPr lang="zh-CN" altLang="en-US" dirty="0" smtClean="0"/>
              <a:t>的仓库配置语法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64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查询可用的软件包列表</a:t>
            </a:r>
            <a:endParaRPr lang="en-US" altLang="zh-CN" dirty="0" smtClean="0"/>
          </a:p>
          <a:p>
            <a:pPr lvl="1">
              <a:lnSpc>
                <a:spcPts val="3690"/>
              </a:lnSpc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3300" dirty="0"/>
              <a:t>	yum list</a:t>
            </a:r>
          </a:p>
          <a:p>
            <a:r>
              <a:rPr lang="zh-CN" altLang="en-US" dirty="0"/>
              <a:t>查询服务器上与所有关键字相关的包</a:t>
            </a:r>
            <a:endParaRPr lang="en-US" altLang="zh-CN" dirty="0"/>
          </a:p>
          <a:p>
            <a:pPr lvl="1">
              <a:lnSpc>
                <a:spcPts val="3690"/>
              </a:lnSpc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3300" dirty="0"/>
              <a:t>	yum search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安装</a:t>
            </a:r>
            <a:endParaRPr lang="en-US" altLang="zh-CN" dirty="0"/>
          </a:p>
          <a:p>
            <a:pPr lvl="1">
              <a:lnSpc>
                <a:spcPts val="3690"/>
              </a:lnSpc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3300" dirty="0"/>
              <a:t>	yum –y install </a:t>
            </a:r>
            <a:r>
              <a:rPr lang="zh-CN" altLang="en-US" sz="3300" dirty="0"/>
              <a:t>包名</a:t>
            </a:r>
            <a:endParaRPr lang="en-US" altLang="zh-CN" sz="3300" dirty="0"/>
          </a:p>
          <a:p>
            <a:pPr lvl="1">
              <a:lnSpc>
                <a:spcPts val="3690"/>
              </a:lnSpc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3300" dirty="0"/>
              <a:t>-y </a:t>
            </a:r>
            <a:r>
              <a:rPr lang="zh-CN" altLang="en-US" sz="3300" dirty="0"/>
              <a:t>自动回答</a:t>
            </a:r>
            <a:r>
              <a:rPr lang="en-US" altLang="zh-CN" sz="3300" dirty="0"/>
              <a:t>yes</a:t>
            </a:r>
          </a:p>
          <a:p>
            <a:r>
              <a:rPr lang="zh-CN" altLang="en-US" dirty="0"/>
              <a:t>升级</a:t>
            </a:r>
            <a:endParaRPr lang="en-US" altLang="zh-CN" dirty="0"/>
          </a:p>
          <a:p>
            <a:pPr lvl="1">
              <a:lnSpc>
                <a:spcPts val="3690"/>
              </a:lnSpc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3300" dirty="0"/>
              <a:t>	yum –y update </a:t>
            </a:r>
            <a:r>
              <a:rPr lang="zh-CN" altLang="en-US" sz="3300" dirty="0"/>
              <a:t>包名</a:t>
            </a:r>
            <a:endParaRPr lang="en-US" altLang="zh-CN" sz="3300" dirty="0"/>
          </a:p>
          <a:p>
            <a:r>
              <a:rPr lang="zh-CN" altLang="en-US" dirty="0"/>
              <a:t>卸载</a:t>
            </a:r>
            <a:endParaRPr lang="en-US" altLang="zh-CN" dirty="0"/>
          </a:p>
          <a:p>
            <a:pPr lvl="1">
              <a:lnSpc>
                <a:spcPts val="3690"/>
              </a:lnSpc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/>
              <a:t>	</a:t>
            </a:r>
            <a:r>
              <a:rPr lang="en-US" altLang="zh-CN" sz="3300" dirty="0"/>
              <a:t>yum –y remove </a:t>
            </a:r>
            <a:r>
              <a:rPr lang="zh-CN" altLang="en-US" sz="3300" dirty="0"/>
              <a:t>包名</a:t>
            </a:r>
            <a:endParaRPr lang="en-US" altLang="zh-CN" sz="33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yum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67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700" dirty="0"/>
              <a:t>列出所有可用的软件组列表</a:t>
            </a:r>
            <a:endParaRPr lang="en-US" altLang="zh-CN" sz="27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	</a:t>
            </a:r>
            <a:r>
              <a:rPr lang="en-US" altLang="zh-CN" sz="3000" dirty="0"/>
              <a:t>yum </a:t>
            </a:r>
            <a:r>
              <a:rPr lang="en-US" altLang="zh-CN" sz="3000" dirty="0" err="1"/>
              <a:t>grouplist</a:t>
            </a:r>
            <a:endParaRPr lang="en-US" altLang="zh-CN" sz="3000" dirty="0"/>
          </a:p>
          <a:p>
            <a:pPr>
              <a:lnSpc>
                <a:spcPct val="80000"/>
              </a:lnSpc>
            </a:pPr>
            <a:r>
              <a:rPr lang="zh-CN" altLang="en-US" sz="2700" dirty="0"/>
              <a:t>安装指定软件组</a:t>
            </a:r>
            <a:endParaRPr lang="en-US" altLang="zh-CN" sz="27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	yum </a:t>
            </a:r>
            <a:r>
              <a:rPr lang="en-US" altLang="zh-CN" dirty="0" err="1"/>
              <a:t>groupinstall</a:t>
            </a:r>
            <a:r>
              <a:rPr lang="en-US" altLang="zh-CN" dirty="0"/>
              <a:t>  </a:t>
            </a:r>
            <a:r>
              <a:rPr lang="zh-CN" altLang="en-US" dirty="0"/>
              <a:t>软件组名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sz="2700" dirty="0"/>
              <a:t>卸载指定软件组</a:t>
            </a:r>
            <a:endParaRPr lang="en-US" altLang="zh-CN" sz="27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	yum  </a:t>
            </a:r>
            <a:r>
              <a:rPr lang="en-US" altLang="zh-CN" dirty="0" err="1"/>
              <a:t>groupremove</a:t>
            </a:r>
            <a:r>
              <a:rPr lang="en-US" altLang="zh-CN" dirty="0"/>
              <a:t>  </a:t>
            </a:r>
            <a:r>
              <a:rPr lang="zh-CN" altLang="en-US" dirty="0"/>
              <a:t>包名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YUM</a:t>
            </a:r>
            <a:r>
              <a:rPr lang="zh-CN" altLang="en-US" dirty="0" smtClean="0"/>
              <a:t>软件组管理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428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251" y="1196752"/>
            <a:ext cx="994744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挂载光盘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/]# mount /</a:t>
            </a:r>
            <a:r>
              <a:rPr lang="en-US" altLang="zh-CN" sz="2800" dirty="0" err="1"/>
              <a:t>dev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cdrom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/</a:t>
            </a:r>
            <a:r>
              <a:rPr lang="en-US" altLang="zh-CN" sz="2800" dirty="0" err="1"/>
              <a:t>mnt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cdrom</a:t>
            </a:r>
            <a:r>
              <a:rPr lang="en-US" altLang="zh-CN" sz="2800" dirty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让网络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源文件失效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yum.repos.d</a:t>
            </a:r>
            <a:r>
              <a:rPr lang="en-US" altLang="zh-CN" sz="2000" dirty="0"/>
              <a:t>]# mv </a:t>
            </a:r>
            <a:r>
              <a:rPr lang="en-US" altLang="zh-CN" sz="2000" dirty="0" err="1"/>
              <a:t>CentOS-Base.repo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CentOS-Base.repo.bak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yum.repos.d</a:t>
            </a:r>
            <a:r>
              <a:rPr lang="en-US" altLang="zh-CN" sz="2000" dirty="0"/>
              <a:t>]# mv </a:t>
            </a:r>
            <a:r>
              <a:rPr lang="en-US" altLang="zh-CN" sz="2000" dirty="0" err="1" smtClean="0"/>
              <a:t>CentOS-fasttrack.repo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CentOS-fasttrack.repo.bak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yum.repos.d</a:t>
            </a:r>
            <a:r>
              <a:rPr lang="en-US" altLang="zh-CN" sz="2000" dirty="0"/>
              <a:t>]# mv  </a:t>
            </a:r>
            <a:r>
              <a:rPr lang="en-US" altLang="zh-CN" sz="2000" dirty="0" err="1" smtClean="0"/>
              <a:t>CentOS-Vault.repo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CentOS-Vault.repo.bak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加载</a:t>
            </a:r>
            <a:r>
              <a:rPr lang="en-US" altLang="zh-CN" sz="2000" dirty="0" err="1" smtClean="0"/>
              <a:t>iso</a:t>
            </a:r>
            <a:r>
              <a:rPr lang="zh-CN" altLang="en-US" sz="2000" dirty="0" smtClean="0"/>
              <a:t>文件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 smtClean="0"/>
              <a:t>创建一个挂载点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挂载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查看挂载信息 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/Packages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设置光盘做</a:t>
            </a:r>
            <a:r>
              <a:rPr lang="en-US" altLang="zh-CN" dirty="0" smtClean="0"/>
              <a:t>yum</a:t>
            </a:r>
            <a:r>
              <a:rPr lang="zh-CN" altLang="en-US" dirty="0"/>
              <a:t>源</a:t>
            </a:r>
          </a:p>
        </p:txBody>
      </p:sp>
    </p:spTree>
    <p:extLst>
      <p:ext uri="{BB962C8B-B14F-4D97-AF65-F5344CB8AC3E}">
        <p14:creationId xmlns:p14="http://schemas.microsoft.com/office/powerpoint/2010/main" val="278692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修改光盘</a:t>
            </a:r>
            <a:r>
              <a:rPr lang="en-US" altLang="zh-CN" dirty="0" smtClean="0"/>
              <a:t>yum</a:t>
            </a:r>
            <a:r>
              <a:rPr lang="zh-CN" altLang="en-US" dirty="0" smtClean="0"/>
              <a:t>源文件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yum.repos.d</a:t>
            </a:r>
            <a:r>
              <a:rPr lang="en-US" altLang="zh-CN" sz="2800" dirty="0"/>
              <a:t>]# vim </a:t>
            </a:r>
            <a:r>
              <a:rPr lang="en-US" altLang="zh-CN" sz="2800" dirty="0" err="1"/>
              <a:t>CentOS-Media.repo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[</a:t>
            </a:r>
            <a:r>
              <a:rPr lang="en-US" altLang="zh-CN" sz="2800" dirty="0"/>
              <a:t>c7-media]</a:t>
            </a:r>
          </a:p>
          <a:p>
            <a:pPr marL="0" indent="0">
              <a:buNone/>
            </a:pPr>
            <a:r>
              <a:rPr lang="en-US" altLang="zh-CN" sz="2800" dirty="0"/>
              <a:t>name=</a:t>
            </a:r>
            <a:r>
              <a:rPr lang="en-US" altLang="zh-CN" sz="2800" dirty="0" err="1"/>
              <a:t>CentOS</a:t>
            </a:r>
            <a:r>
              <a:rPr lang="en-US" altLang="zh-CN" sz="2800" dirty="0"/>
              <a:t>-$</a:t>
            </a:r>
            <a:r>
              <a:rPr lang="en-US" altLang="zh-CN" sz="2800" dirty="0" err="1"/>
              <a:t>releasever</a:t>
            </a:r>
            <a:r>
              <a:rPr lang="en-US" altLang="zh-CN" sz="2800" dirty="0"/>
              <a:t> - Media</a:t>
            </a:r>
          </a:p>
          <a:p>
            <a:pPr marL="0" indent="0">
              <a:buNone/>
            </a:pPr>
            <a:r>
              <a:rPr lang="en-US" altLang="zh-CN" sz="2800" dirty="0" err="1"/>
              <a:t>baseurl</a:t>
            </a:r>
            <a:r>
              <a:rPr lang="en-US" altLang="zh-CN" sz="2800" dirty="0"/>
              <a:t>=file:///mnt/cdrom</a:t>
            </a:r>
            <a:r>
              <a:rPr lang="en-US" altLang="zh-CN" sz="2800" dirty="0" smtClean="0"/>
              <a:t>/</a:t>
            </a:r>
          </a:p>
          <a:p>
            <a:pPr marL="0" indent="0">
              <a:buNone/>
            </a:pPr>
            <a:r>
              <a:rPr lang="en-US" altLang="zh-CN" sz="2800" dirty="0" smtClean="0"/>
              <a:t>#</a:t>
            </a:r>
            <a:r>
              <a:rPr lang="zh-CN" altLang="en-US" sz="2800" dirty="0" smtClean="0"/>
              <a:t>地址是光盘的挂载地址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         file:///media/cdrom/</a:t>
            </a:r>
          </a:p>
          <a:p>
            <a:pPr marL="0" indent="0">
              <a:buNone/>
            </a:pPr>
            <a:r>
              <a:rPr lang="en-US" altLang="zh-CN" sz="2800" dirty="0"/>
              <a:t>#        </a:t>
            </a:r>
            <a:r>
              <a:rPr lang="en-US" altLang="zh-CN" sz="2800" dirty="0">
                <a:hlinkClick r:id="rId2" action="ppaction://hlinkfile"/>
              </a:rPr>
              <a:t>file:///media/cdrecorder</a:t>
            </a:r>
            <a:r>
              <a:rPr lang="en-US" altLang="zh-CN" sz="2800" dirty="0" smtClean="0">
                <a:hlinkClick r:id="rId2" action="ppaction://hlinkfile"/>
              </a:rPr>
              <a:t>/</a:t>
            </a:r>
            <a:r>
              <a:rPr lang="en-US" altLang="zh-CN" sz="2800" dirty="0" smtClean="0"/>
              <a:t>  ****#</a:t>
            </a:r>
            <a:r>
              <a:rPr lang="zh-CN" altLang="en-US" sz="2800" dirty="0" smtClean="0"/>
              <a:t>放在第一位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gpgcheck</a:t>
            </a:r>
            <a:r>
              <a:rPr lang="en-US" altLang="zh-CN" sz="2800" dirty="0"/>
              <a:t>=1</a:t>
            </a:r>
          </a:p>
          <a:p>
            <a:pPr marL="0" indent="0">
              <a:buNone/>
            </a:pPr>
            <a:r>
              <a:rPr lang="en-US" altLang="zh-CN" sz="2800" dirty="0" smtClean="0"/>
              <a:t>enabled=1 </a:t>
            </a:r>
          </a:p>
          <a:p>
            <a:pPr marL="0" indent="0">
              <a:buNone/>
            </a:pPr>
            <a:r>
              <a:rPr lang="en-US" altLang="zh-CN" sz="2800" dirty="0" smtClean="0"/>
              <a:t>#0</a:t>
            </a:r>
            <a:r>
              <a:rPr lang="zh-CN" altLang="en-US" sz="2800" dirty="0" smtClean="0"/>
              <a:t>改为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，让这个源配置文件生效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gpgkey</a:t>
            </a:r>
            <a:r>
              <a:rPr lang="en-US" altLang="zh-CN" sz="2800" dirty="0"/>
              <a:t>=file:///etc/pki/rpm-gpg/RPM-GPG-KEY-CentOS-7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30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>
            <a:normAutofit fontScale="92500"/>
          </a:bodyPr>
          <a:lstStyle/>
          <a:p>
            <a:pPr marL="0" marR="0">
              <a:lnSpc>
                <a:spcPts val="4231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IPVMII+MicrosoftYaHei"/>
                <a:cs typeface="IPVMII+MicrosoftYaHei"/>
              </a:rPr>
              <a:t>搜索软件：</a:t>
            </a:r>
            <a:r>
              <a:rPr lang="en-US" altLang="zh-CN" dirty="0">
                <a:solidFill>
                  <a:srgbClr val="000000"/>
                </a:solidFill>
                <a:latin typeface="BTPSNJ+TimesNewRomanPSMT"/>
                <a:cs typeface="BTPSNJ+TimesNewRomanPSMT"/>
              </a:rPr>
              <a:t>yum search tree</a:t>
            </a:r>
          </a:p>
          <a:p>
            <a:pPr marL="0" marR="0">
              <a:lnSpc>
                <a:spcPts val="4609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IPVMII+MicrosoftYaHei"/>
                <a:cs typeface="IPVMII+MicrosoftYaHei"/>
              </a:rPr>
              <a:t>安装软件：</a:t>
            </a:r>
            <a:r>
              <a:rPr lang="en-US" altLang="zh-CN" dirty="0">
                <a:solidFill>
                  <a:srgbClr val="000000"/>
                </a:solidFill>
                <a:latin typeface="BTPSNJ+TimesNewRomanPSMT"/>
                <a:cs typeface="BTPSNJ+TimesNewRomanPSMT"/>
              </a:rPr>
              <a:t>yum install tree</a:t>
            </a:r>
          </a:p>
          <a:p>
            <a:pPr marL="0" marR="0">
              <a:lnSpc>
                <a:spcPts val="460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IPVMII+MicrosoftYaHei"/>
                <a:cs typeface="IPVMII+MicrosoftYaHei"/>
              </a:rPr>
              <a:t>删除软件：</a:t>
            </a:r>
            <a:r>
              <a:rPr lang="en-US" altLang="zh-CN" dirty="0">
                <a:solidFill>
                  <a:srgbClr val="000000"/>
                </a:solidFill>
                <a:latin typeface="BTPSNJ+TimesNewRomanPSMT"/>
                <a:cs typeface="BTPSNJ+TimesNewRomanPSMT"/>
              </a:rPr>
              <a:t>yum remove tree</a:t>
            </a:r>
          </a:p>
          <a:p>
            <a:pPr marL="0" marR="0">
              <a:lnSpc>
                <a:spcPts val="461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IPVMII+MicrosoftYaHei"/>
                <a:cs typeface="IPVMII+MicrosoftYaHei"/>
              </a:rPr>
              <a:t>升级软件：</a:t>
            </a:r>
            <a:r>
              <a:rPr lang="en-US" altLang="zh-CN" dirty="0">
                <a:solidFill>
                  <a:srgbClr val="000000"/>
                </a:solidFill>
                <a:latin typeface="BTPSNJ+TimesNewRomanPSMT"/>
                <a:cs typeface="BTPSNJ+TimesNewRomanPSMT"/>
              </a:rPr>
              <a:t>yum update tree</a:t>
            </a:r>
          </a:p>
          <a:p>
            <a:pPr marL="0" marR="0">
              <a:lnSpc>
                <a:spcPts val="460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IPVMII+MicrosoftYaHei"/>
                <a:cs typeface="IPVMII+MicrosoftYaHei"/>
              </a:rPr>
              <a:t>查询信息：</a:t>
            </a:r>
            <a:r>
              <a:rPr lang="en-US" altLang="zh-CN" dirty="0">
                <a:solidFill>
                  <a:srgbClr val="000000"/>
                </a:solidFill>
                <a:latin typeface="BTPSNJ+TimesNewRomanPSMT"/>
                <a:cs typeface="BTPSNJ+TimesNewRomanPSMT"/>
              </a:rPr>
              <a:t>yum info tree</a:t>
            </a:r>
          </a:p>
          <a:p>
            <a:pPr marL="0" marR="0">
              <a:lnSpc>
                <a:spcPts val="4609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IPVMII+MicrosoftYaHei"/>
                <a:cs typeface="IPVMII+MicrosoftYaHei"/>
              </a:rPr>
              <a:t>显示软件包依赖关系：</a:t>
            </a:r>
            <a:r>
              <a:rPr lang="en-US" altLang="zh-CN" dirty="0">
                <a:solidFill>
                  <a:srgbClr val="000000"/>
                </a:solidFill>
                <a:latin typeface="BTPSNJ+TimesNewRomanPSMT"/>
                <a:cs typeface="BTPSNJ+TimesNewRomanPSMT"/>
              </a:rPr>
              <a:t>yum </a:t>
            </a:r>
            <a:r>
              <a:rPr lang="en-US" altLang="zh-CN" dirty="0" err="1">
                <a:solidFill>
                  <a:srgbClr val="000000"/>
                </a:solidFill>
                <a:latin typeface="BTPSNJ+TimesNewRomanPSMT"/>
                <a:cs typeface="BTPSNJ+TimesNewRomanPSMT"/>
              </a:rPr>
              <a:t>deplist</a:t>
            </a:r>
            <a:r>
              <a:rPr lang="en-US" altLang="zh-CN" dirty="0">
                <a:solidFill>
                  <a:srgbClr val="000000"/>
                </a:solidFill>
                <a:latin typeface="BTPSNJ+TimesNewRomanPSMT"/>
                <a:cs typeface="BTPSNJ+TimesNewRomanPSMT"/>
              </a:rPr>
              <a:t> tree</a:t>
            </a:r>
          </a:p>
          <a:p>
            <a:pPr marL="0" marR="0">
              <a:lnSpc>
                <a:spcPts val="460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IPVMII+MicrosoftYaHei"/>
                <a:cs typeface="IPVMII+MicrosoftYaHei"/>
              </a:rPr>
              <a:t>检查可更新的所有软件包</a:t>
            </a:r>
            <a:r>
              <a:rPr lang="zh-CN" alt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BTPSNJ+TimesNewRomanPSMT"/>
                <a:cs typeface="BTPSNJ+TimesNewRomanPSMT"/>
              </a:rPr>
              <a:t>:yum check-update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203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zh-CN" altLang="en-US" dirty="0"/>
          </a:p>
          <a:p>
            <a:r>
              <a:rPr lang="en-US" altLang="zh-CN" smtClean="0"/>
              <a:t>1.</a:t>
            </a:r>
            <a:r>
              <a:rPr lang="zh-CN" altLang="en-US" smtClean="0"/>
              <a:t>下载 </a:t>
            </a:r>
            <a:r>
              <a:rPr lang="en-US" altLang="zh-CN" dirty="0"/>
              <a:t>MySQL Yum repository </a:t>
            </a:r>
          </a:p>
          <a:p>
            <a:r>
              <a:rPr lang="en-US" altLang="zh-CN" dirty="0"/>
              <a:t>http://dev.mysql.com/downloads/repo/yum/. </a:t>
            </a:r>
          </a:p>
          <a:p>
            <a:r>
              <a:rPr lang="en-US" altLang="zh-CN" dirty="0"/>
              <a:t>rpm -</a:t>
            </a:r>
            <a:r>
              <a:rPr lang="en-US" altLang="zh-CN" dirty="0" err="1"/>
              <a:t>Uvh</a:t>
            </a:r>
            <a:r>
              <a:rPr lang="en-US" altLang="zh-CN" dirty="0"/>
              <a:t> mysql57-community-release-el6-n.noarch.rpm</a:t>
            </a:r>
          </a:p>
          <a:p>
            <a:r>
              <a:rPr lang="en-US" altLang="zh-CN" dirty="0"/>
              <a:t>2.yum -y install </a:t>
            </a:r>
            <a:r>
              <a:rPr lang="en-US" altLang="zh-CN" dirty="0" err="1"/>
              <a:t>mysql</a:t>
            </a:r>
            <a:r>
              <a:rPr lang="en-US" altLang="zh-CN" dirty="0"/>
              <a:t>-community-server</a:t>
            </a:r>
          </a:p>
          <a:p>
            <a:r>
              <a:rPr lang="zh-CN" altLang="en-US" dirty="0"/>
              <a:t>等待安装完成</a:t>
            </a:r>
            <a:r>
              <a:rPr lang="en-US" altLang="zh-CN" dirty="0"/>
              <a:t>,</a:t>
            </a:r>
            <a:r>
              <a:rPr lang="zh-CN" altLang="en-US" dirty="0"/>
              <a:t>这个阶段时间比较长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重启</a:t>
            </a:r>
            <a:r>
              <a:rPr lang="en-US" altLang="zh-CN" dirty="0" err="1"/>
              <a:t>mysql</a:t>
            </a:r>
            <a:r>
              <a:rPr lang="zh-CN" altLang="en-US" dirty="0"/>
              <a:t>服务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status </a:t>
            </a:r>
            <a:r>
              <a:rPr lang="en-US" altLang="zh-CN" dirty="0" err="1"/>
              <a:t>mysqld.service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找到初始密码</a:t>
            </a:r>
          </a:p>
          <a:p>
            <a:r>
              <a:rPr lang="en-US" altLang="zh-CN" dirty="0" err="1"/>
              <a:t>grep</a:t>
            </a:r>
            <a:r>
              <a:rPr lang="en-US" altLang="zh-CN" dirty="0"/>
              <a:t> 'temporary password' /</a:t>
            </a:r>
            <a:r>
              <a:rPr lang="en-US" altLang="zh-CN" dirty="0" err="1"/>
              <a:t>var</a:t>
            </a:r>
            <a:r>
              <a:rPr lang="en-US" altLang="zh-CN" dirty="0"/>
              <a:t>/log/mysqld.log</a:t>
            </a:r>
          </a:p>
          <a:p>
            <a:r>
              <a:rPr lang="en-US" altLang="zh-CN" dirty="0"/>
              <a:t>5.mysql -</a:t>
            </a:r>
            <a:r>
              <a:rPr lang="en-US" altLang="zh-CN" dirty="0" err="1"/>
              <a:t>uroot</a:t>
            </a:r>
            <a:r>
              <a:rPr lang="en-US" altLang="zh-CN" dirty="0"/>
              <a:t> -p </a:t>
            </a:r>
            <a:r>
              <a:rPr lang="zh-CN" altLang="en-US" dirty="0"/>
              <a:t>回车，输入初始密码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修改密码</a:t>
            </a:r>
          </a:p>
          <a:p>
            <a:r>
              <a:rPr lang="en-US" altLang="zh-CN" dirty="0"/>
              <a:t>alter user'root'@'</a:t>
            </a:r>
            <a:r>
              <a:rPr lang="en-US" altLang="zh-CN" dirty="0" err="1"/>
              <a:t>localhost</a:t>
            </a:r>
            <a:r>
              <a:rPr lang="en-US" altLang="zh-CN" dirty="0"/>
              <a:t>' identified by 'MyNewPass4!';</a:t>
            </a:r>
          </a:p>
          <a:p>
            <a:r>
              <a:rPr lang="en-US" altLang="zh-CN" dirty="0"/>
              <a:t>7.show databases;</a:t>
            </a:r>
            <a:r>
              <a:rPr lang="zh-CN" altLang="en-US" dirty="0"/>
              <a:t>查看有哪些数据库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01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实现</a:t>
            </a:r>
            <a:r>
              <a:rPr lang="en-US" altLang="zh-CN" dirty="0" err="1"/>
              <a:t>mysql</a:t>
            </a:r>
            <a:r>
              <a:rPr lang="zh-CN" altLang="en-US" dirty="0"/>
              <a:t>的远程访问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mysql</a:t>
            </a:r>
            <a:r>
              <a:rPr lang="en-US" altLang="zh-CN" dirty="0"/>
              <a:t>&gt;GRANT ALL PRIVILEGES ON *.* TO 'root'@'%' IDENTIFIED BY  'MyNewPass4!' WITH GRANT OPTION;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FLUSH PRIVILEGES;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）查看</a:t>
            </a:r>
          </a:p>
          <a:p>
            <a:r>
              <a:rPr lang="en-US" altLang="zh-CN" dirty="0"/>
              <a:t>select host, user from user;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）关闭防火墙</a:t>
            </a:r>
          </a:p>
          <a:p>
            <a:r>
              <a:rPr lang="en-US" altLang="zh-CN" dirty="0" err="1"/>
              <a:t>systemctl</a:t>
            </a:r>
            <a:r>
              <a:rPr lang="en-US" altLang="zh-CN" dirty="0"/>
              <a:t> stop </a:t>
            </a:r>
            <a:r>
              <a:rPr lang="en-US" altLang="zh-CN" dirty="0" err="1"/>
              <a:t>firewalled.service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）下载</a:t>
            </a:r>
            <a:r>
              <a:rPr lang="en-US" altLang="zh-CN" dirty="0" err="1"/>
              <a:t>navicat</a:t>
            </a:r>
            <a:r>
              <a:rPr lang="en-US" altLang="zh-CN" dirty="0"/>
              <a:t> for </a:t>
            </a:r>
            <a:r>
              <a:rPr lang="en-US" altLang="zh-CN" dirty="0" err="1"/>
              <a:t>mysql</a:t>
            </a:r>
            <a:r>
              <a:rPr lang="zh-CN" altLang="en-US" dirty="0"/>
              <a:t>客户端工具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7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980728"/>
            <a:ext cx="9011344" cy="531805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最早</a:t>
            </a:r>
            <a:r>
              <a:rPr lang="zh-CN" altLang="en-US" dirty="0">
                <a:latin typeface="+mn-ea"/>
              </a:rPr>
              <a:t>是</a:t>
            </a:r>
            <a:r>
              <a:rPr lang="zh-CN" altLang="en-US" dirty="0" smtClean="0">
                <a:latin typeface="+mn-ea"/>
              </a:rPr>
              <a:t>由</a:t>
            </a:r>
            <a:r>
              <a:rPr lang="en-US" altLang="zh-CN" dirty="0" smtClean="0">
                <a:latin typeface="+mn-ea"/>
              </a:rPr>
              <a:t>Red </a:t>
            </a:r>
            <a:r>
              <a:rPr lang="en-US" altLang="zh-CN" dirty="0">
                <a:latin typeface="+mn-ea"/>
              </a:rPr>
              <a:t>Hat</a:t>
            </a:r>
            <a:r>
              <a:rPr lang="zh-CN" altLang="en-US" dirty="0">
                <a:latin typeface="+mn-ea"/>
              </a:rPr>
              <a:t>公司提出的软件包管理标准，最初的全称是 </a:t>
            </a:r>
            <a:r>
              <a:rPr lang="en-US" altLang="zh-CN" dirty="0">
                <a:latin typeface="+mn-ea"/>
              </a:rPr>
              <a:t>Red Hat Package Manager 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后来随着版本的升级又融入了许多其他优秀</a:t>
            </a:r>
            <a:r>
              <a:rPr lang="zh-CN" altLang="en-US" dirty="0" smtClean="0">
                <a:latin typeface="+mn-ea"/>
              </a:rPr>
              <a:t>特性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成</a:t>
            </a:r>
            <a:r>
              <a:rPr lang="zh-CN" altLang="en-US" dirty="0">
                <a:latin typeface="+mn-ea"/>
              </a:rPr>
              <a:t>为了</a:t>
            </a: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中</a:t>
            </a:r>
            <a:r>
              <a:rPr lang="zh-CN" altLang="en-US" dirty="0">
                <a:latin typeface="+mn-ea"/>
              </a:rPr>
              <a:t>公认的软件包管理标准。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被</a:t>
            </a:r>
            <a:r>
              <a:rPr lang="zh-CN" altLang="en-US" dirty="0" smtClean="0">
                <a:latin typeface="+mn-ea"/>
              </a:rPr>
              <a:t>许多</a:t>
            </a: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发行使用，</a:t>
            </a:r>
            <a:r>
              <a:rPr lang="zh-CN" altLang="en-US" dirty="0" smtClean="0">
                <a:latin typeface="+mn-ea"/>
              </a:rPr>
              <a:t>如：</a:t>
            </a:r>
            <a:r>
              <a:rPr lang="en-US" altLang="zh-CN" dirty="0" err="1">
                <a:latin typeface="+mn-ea"/>
              </a:rPr>
              <a:t>RHE</a:t>
            </a:r>
            <a:r>
              <a:rPr lang="en-US" altLang="zh-CN" dirty="0" err="1" smtClean="0">
                <a:latin typeface="+mn-ea"/>
              </a:rPr>
              <a:t>L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CentOS</a:t>
            </a:r>
            <a:r>
              <a:rPr lang="en-US" altLang="zh-CN" dirty="0" smtClean="0">
                <a:latin typeface="+mn-ea"/>
              </a:rPr>
              <a:t>/Fedora</a:t>
            </a:r>
            <a:r>
              <a:rPr lang="en-US" altLang="zh-CN" dirty="0">
                <a:latin typeface="+mn-ea"/>
              </a:rPr>
              <a:t>,  </a:t>
            </a:r>
            <a:r>
              <a:rPr lang="en-US" altLang="zh-CN" dirty="0" err="1">
                <a:latin typeface="+mn-ea"/>
              </a:rPr>
              <a:t>SLES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openSUSE</a:t>
            </a:r>
            <a:r>
              <a:rPr lang="zh-CN" altLang="en-US" dirty="0">
                <a:latin typeface="+mn-ea"/>
              </a:rPr>
              <a:t>等。</a:t>
            </a:r>
          </a:p>
          <a:p>
            <a:r>
              <a:rPr lang="zh-CN" altLang="en-US" dirty="0">
                <a:latin typeface="+mn-ea"/>
              </a:rPr>
              <a:t>如今</a:t>
            </a:r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RPM Package</a:t>
            </a:r>
            <a:r>
              <a:rPr lang="zh-CN" altLang="en-US" dirty="0">
                <a:latin typeface="+mn-ea"/>
              </a:rPr>
              <a:t>的缩写，</a:t>
            </a:r>
            <a:r>
              <a:rPr lang="zh-CN" altLang="en-US" dirty="0" smtClean="0">
                <a:latin typeface="+mn-ea"/>
              </a:rPr>
              <a:t>由</a:t>
            </a:r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社区（</a:t>
            </a:r>
            <a:r>
              <a:rPr lang="en-US" altLang="zh-CN" dirty="0" smtClean="0">
                <a:latin typeface="+mn-ea"/>
              </a:rPr>
              <a:t>http</a:t>
            </a:r>
            <a:r>
              <a:rPr lang="en-US" altLang="zh-CN" dirty="0">
                <a:latin typeface="+mn-ea"/>
              </a:rPr>
              <a:t>://www.rpm.org/ </a:t>
            </a:r>
            <a:r>
              <a:rPr lang="zh-CN" altLang="en-US" dirty="0">
                <a:latin typeface="+mn-ea"/>
              </a:rPr>
              <a:t>）负责维护。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树形依赖：</a:t>
            </a:r>
            <a:r>
              <a:rPr lang="en-US" altLang="zh-CN" dirty="0">
                <a:latin typeface="+mn-ea"/>
              </a:rPr>
              <a:t>a-&gt;b-&gt;c</a:t>
            </a:r>
          </a:p>
          <a:p>
            <a:r>
              <a:rPr lang="zh-CN" altLang="en-US" dirty="0">
                <a:latin typeface="+mn-ea"/>
              </a:rPr>
              <a:t>环形依赖：</a:t>
            </a:r>
            <a:r>
              <a:rPr lang="en-US" altLang="zh-CN" dirty="0">
                <a:latin typeface="+mn-ea"/>
              </a:rPr>
              <a:t>a-&gt;b-&gt;c-&gt;a</a:t>
            </a:r>
          </a:p>
          <a:p>
            <a:r>
              <a:rPr lang="zh-CN" altLang="en-US" dirty="0">
                <a:latin typeface="+mn-ea"/>
              </a:rPr>
              <a:t>模块依赖：</a:t>
            </a:r>
            <a:r>
              <a:rPr lang="en-US" altLang="zh-CN" dirty="0">
                <a:latin typeface="+mn-ea"/>
              </a:rPr>
              <a:t>http://www.rpmfind.net/(</a:t>
            </a:r>
            <a:r>
              <a:rPr lang="zh-CN" altLang="en-US" dirty="0">
                <a:latin typeface="+mn-ea"/>
              </a:rPr>
              <a:t>模块依赖查询网站）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包依赖性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4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8D1FD755-F58A-4CB2-9C77-65349D07B7AA}" type="slidenum">
              <a:rPr lang="en-US" altLang="zh-CN"/>
              <a:pPr algn="l">
                <a:defRPr/>
              </a:pPr>
              <a:t>5</a:t>
            </a:fld>
            <a:endParaRPr lang="en-US" altLang="zh-CN"/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解决软件包依赖关系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41325" y="908050"/>
            <a:ext cx="8229600" cy="2592388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</a:rPr>
              <a:t>安装有依赖关系的多个软件时</a:t>
            </a:r>
          </a:p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被依赖的软件包需要先安装</a:t>
            </a:r>
          </a:p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同时指定多个</a:t>
            </a:r>
            <a:r>
              <a:rPr lang="en-US" altLang="zh-CN" sz="2400" dirty="0">
                <a:latin typeface="+mn-ea"/>
              </a:rPr>
              <a:t>.rpm</a:t>
            </a:r>
            <a:r>
              <a:rPr lang="zh-CN" altLang="en-US" sz="2400" dirty="0">
                <a:latin typeface="+mn-ea"/>
              </a:rPr>
              <a:t>包文件进行安装</a:t>
            </a:r>
          </a:p>
          <a:p>
            <a:r>
              <a:rPr lang="zh-CN" altLang="en-US" dirty="0">
                <a:latin typeface="+mn-ea"/>
              </a:rPr>
              <a:t>卸载有依赖关系的多个软件时</a:t>
            </a:r>
          </a:p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依赖其他程序的软件包需要先卸载</a:t>
            </a:r>
          </a:p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</a:rPr>
              <a:t>同时指定多个软件名进行卸载</a:t>
            </a:r>
          </a:p>
        </p:txBody>
      </p:sp>
    </p:spTree>
    <p:extLst>
      <p:ext uri="{BB962C8B-B14F-4D97-AF65-F5344CB8AC3E}">
        <p14:creationId xmlns:p14="http://schemas.microsoft.com/office/powerpoint/2010/main" val="35270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07859"/>
            <a:ext cx="8604448" cy="330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31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/>
              <a:t>从发行套件的</a:t>
            </a:r>
            <a:r>
              <a:rPr lang="en-US" altLang="zh-CN" sz="3200" dirty="0"/>
              <a:t>CD</a:t>
            </a:r>
            <a:r>
              <a:rPr lang="zh-CN" altLang="en-US" sz="3200" dirty="0"/>
              <a:t>中查找</a:t>
            </a:r>
          </a:p>
          <a:p>
            <a:pPr marL="342900" indent="-342900">
              <a:lnSpc>
                <a:spcPts val="4609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/>
              <a:t>从软件的主站点查找下载</a:t>
            </a:r>
          </a:p>
          <a:p>
            <a:pPr marL="342900" indent="-342900">
              <a:lnSpc>
                <a:spcPts val="4608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/>
              <a:t>从</a:t>
            </a:r>
            <a:r>
              <a:rPr lang="en-US" altLang="zh-CN" sz="3200" dirty="0"/>
              <a:t>http://www.rpmfind.net</a:t>
            </a:r>
            <a:r>
              <a:rPr lang="zh-CN" altLang="en-US" sz="3200" dirty="0"/>
              <a:t>查找下载</a:t>
            </a:r>
          </a:p>
          <a:p>
            <a:pPr marL="342900" indent="-342900">
              <a:lnSpc>
                <a:spcPts val="461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/>
              <a:t>从</a:t>
            </a:r>
            <a:r>
              <a:rPr lang="en-US" altLang="zh-CN" sz="3200" dirty="0"/>
              <a:t>http://atrpms.net/</a:t>
            </a:r>
            <a:r>
              <a:rPr lang="zh-CN" altLang="en-US" sz="3200" dirty="0"/>
              <a:t>查找下载</a:t>
            </a:r>
          </a:p>
          <a:p>
            <a:pPr marL="342900" indent="-342900">
              <a:lnSpc>
                <a:spcPts val="4608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/>
              <a:t>从</a:t>
            </a:r>
            <a:r>
              <a:rPr lang="en-US" altLang="zh-CN" sz="3200" dirty="0"/>
              <a:t>http://rpm.pbone.net/</a:t>
            </a:r>
            <a:r>
              <a:rPr lang="zh-CN" altLang="en-US" sz="3200" dirty="0"/>
              <a:t>查找下载</a:t>
            </a:r>
          </a:p>
        </p:txBody>
      </p:sp>
    </p:spTree>
    <p:extLst>
      <p:ext uri="{BB962C8B-B14F-4D97-AF65-F5344CB8AC3E}">
        <p14:creationId xmlns:p14="http://schemas.microsoft.com/office/powerpoint/2010/main" val="312797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httpd-2.4.6-45.el7.centos.x86_64.rpm</a:t>
            </a:r>
          </a:p>
          <a:p>
            <a:pPr marL="0" indent="0">
              <a:buNone/>
            </a:pPr>
            <a:r>
              <a:rPr lang="en-US" altLang="zh-CN" dirty="0" err="1" smtClean="0"/>
              <a:t>httpd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软件包名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2.4.6			</a:t>
            </a:r>
            <a:r>
              <a:rPr lang="zh-CN" altLang="en-US" dirty="0" smtClean="0"/>
              <a:t>软件版本</a:t>
            </a:r>
            <a:endParaRPr lang="en-US" altLang="zh-CN" dirty="0" smtClean="0"/>
          </a:p>
          <a:p>
            <a:pPr marL="514350" indent="-514350">
              <a:buAutoNum type="arabicPlain" startAt="45"/>
            </a:pPr>
            <a:r>
              <a:rPr lang="zh-CN" altLang="en-US" dirty="0" smtClean="0"/>
              <a:t>            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软件发布的次数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el7.centos  	</a:t>
            </a:r>
            <a:r>
              <a:rPr lang="zh-CN" altLang="en-US" dirty="0" smtClean="0"/>
              <a:t>适合的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x86_64		</a:t>
            </a:r>
            <a:r>
              <a:rPr lang="zh-CN" altLang="en-US" dirty="0" smtClean="0"/>
              <a:t>适合的硬件平台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rpm			rpm</a:t>
            </a:r>
            <a:r>
              <a:rPr lang="zh-CN" altLang="en-US" dirty="0" smtClean="0"/>
              <a:t>包扩展名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包命名原则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5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RMP</a:t>
            </a:r>
            <a:r>
              <a:rPr lang="zh-CN" altLang="en-US" dirty="0" smtClean="0"/>
              <a:t>的五大功能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07859"/>
            <a:ext cx="8604448" cy="338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31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/>
              <a:t>安装</a:t>
            </a:r>
            <a:r>
              <a:rPr lang="en-US" altLang="zh-CN" sz="3200" dirty="0"/>
              <a:t>——</a:t>
            </a:r>
            <a:r>
              <a:rPr lang="zh-CN" altLang="en-US" sz="3200" dirty="0"/>
              <a:t>将软件从包中解出来，并安装到硬盘。</a:t>
            </a:r>
          </a:p>
          <a:p>
            <a:pPr marL="342900" indent="-342900">
              <a:lnSpc>
                <a:spcPts val="4609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/>
              <a:t>卸载</a:t>
            </a:r>
            <a:r>
              <a:rPr lang="en-US" altLang="zh-CN" sz="3200" dirty="0"/>
              <a:t>——</a:t>
            </a:r>
            <a:r>
              <a:rPr lang="zh-CN" altLang="en-US" sz="3200" dirty="0"/>
              <a:t>将软件从硬盘清除。</a:t>
            </a:r>
          </a:p>
          <a:p>
            <a:pPr marL="342900" indent="-342900">
              <a:lnSpc>
                <a:spcPts val="4608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/>
              <a:t>升级</a:t>
            </a:r>
            <a:r>
              <a:rPr lang="en-US" altLang="zh-CN" sz="3200" dirty="0"/>
              <a:t>——</a:t>
            </a:r>
            <a:r>
              <a:rPr lang="zh-CN" altLang="en-US" sz="3200" dirty="0"/>
              <a:t>替换软件的旧版本。</a:t>
            </a:r>
          </a:p>
          <a:p>
            <a:pPr marL="342900" indent="-342900">
              <a:lnSpc>
                <a:spcPts val="461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/>
              <a:t>查询</a:t>
            </a:r>
            <a:r>
              <a:rPr lang="en-US" altLang="zh-CN" sz="3200" dirty="0"/>
              <a:t>——</a:t>
            </a:r>
            <a:r>
              <a:rPr lang="zh-CN" altLang="en-US" sz="3200" dirty="0"/>
              <a:t>查询软件包的信息。</a:t>
            </a:r>
          </a:p>
          <a:p>
            <a:pPr marL="342900" indent="-342900">
              <a:lnSpc>
                <a:spcPts val="4608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zh-CN" altLang="en-US" sz="3200" dirty="0"/>
              <a:t>验证</a:t>
            </a:r>
            <a:r>
              <a:rPr lang="en-US" altLang="zh-CN" sz="3200" dirty="0"/>
              <a:t>——</a:t>
            </a:r>
            <a:r>
              <a:rPr lang="zh-CN" altLang="en-US" sz="3200" dirty="0"/>
              <a:t>检验系统中的软件与包中软件的区别。</a:t>
            </a:r>
          </a:p>
        </p:txBody>
      </p:sp>
    </p:spTree>
    <p:extLst>
      <p:ext uri="{BB962C8B-B14F-4D97-AF65-F5344CB8AC3E}">
        <p14:creationId xmlns:p14="http://schemas.microsoft.com/office/powerpoint/2010/main" val="362526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8686800" cy="3888433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4000" dirty="0">
                <a:latin typeface="+mj-ea"/>
                <a:ea typeface="+mj-ea"/>
              </a:rPr>
              <a:t>4.1 rpm</a:t>
            </a:r>
            <a:r>
              <a:rPr lang="zh-CN" altLang="en-US" sz="4000" dirty="0">
                <a:latin typeface="+mj-ea"/>
                <a:ea typeface="+mj-ea"/>
              </a:rPr>
              <a:t>包管理</a:t>
            </a:r>
            <a:endParaRPr lang="en-US" altLang="zh-CN" sz="4000" dirty="0"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4000" dirty="0">
                <a:solidFill>
                  <a:srgbClr val="FF0000"/>
                </a:solidFill>
                <a:latin typeface="+mj-ea"/>
                <a:ea typeface="+mj-ea"/>
              </a:rPr>
              <a:t>4.2 rpm</a:t>
            </a:r>
            <a:r>
              <a:rPr lang="zh-CN" altLang="en-US" sz="4000" dirty="0">
                <a:solidFill>
                  <a:srgbClr val="FF0000"/>
                </a:solidFill>
                <a:latin typeface="+mj-ea"/>
                <a:ea typeface="+mj-ea"/>
              </a:rPr>
              <a:t>命令管理</a:t>
            </a:r>
            <a:endParaRPr lang="en-US" altLang="zh-CN" sz="40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4000" dirty="0">
                <a:latin typeface="+mj-ea"/>
                <a:ea typeface="+mj-ea"/>
              </a:rPr>
              <a:t>4.3 yum</a:t>
            </a:r>
            <a:r>
              <a:rPr lang="zh-CN" altLang="en-US" sz="4000" dirty="0">
                <a:latin typeface="+mj-ea"/>
                <a:ea typeface="+mj-ea"/>
              </a:rPr>
              <a:t>命令管理</a:t>
            </a:r>
            <a:endParaRPr lang="en-US" altLang="zh-CN" sz="4000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12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3283</TotalTime>
  <Words>1533</Words>
  <Application>Microsoft Office PowerPoint</Application>
  <PresentationFormat>全屏显示(4:3)</PresentationFormat>
  <Paragraphs>274</Paragraphs>
  <Slides>29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moban</vt:lpstr>
      <vt:lpstr>软件包管理</vt:lpstr>
      <vt:lpstr>本章大纲</vt:lpstr>
      <vt:lpstr>RPM概述</vt:lpstr>
      <vt:lpstr>RPM包依赖性</vt:lpstr>
      <vt:lpstr>解决软件包依赖关系</vt:lpstr>
      <vt:lpstr>获得RPM包</vt:lpstr>
      <vt:lpstr>RPM包命名原则</vt:lpstr>
      <vt:lpstr>RMP的五大功能</vt:lpstr>
      <vt:lpstr>本章大纲</vt:lpstr>
      <vt:lpstr>RPM安装升级与卸载</vt:lpstr>
      <vt:lpstr>RPM包的查询</vt:lpstr>
      <vt:lpstr>RPM包的查询</vt:lpstr>
      <vt:lpstr>RPM包的校验</vt:lpstr>
      <vt:lpstr>RPM包的校验（了解）</vt:lpstr>
      <vt:lpstr>本章大纲</vt:lpstr>
      <vt:lpstr>yum命令介绍</vt:lpstr>
      <vt:lpstr>yum的特点</vt:lpstr>
      <vt:lpstr>配置IP地址</vt:lpstr>
      <vt:lpstr>s</vt:lpstr>
      <vt:lpstr>设置网络更新源 </vt:lpstr>
      <vt:lpstr>　　</vt:lpstr>
      <vt:lpstr>yum的仓库配置语法</vt:lpstr>
      <vt:lpstr>常用yum命令</vt:lpstr>
      <vt:lpstr>YUM软件组管理</vt:lpstr>
      <vt:lpstr>设置光盘做yum源</vt:lpstr>
      <vt:lpstr>PowerPoint 演示文稿</vt:lpstr>
      <vt:lpstr>练习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dell</cp:lastModifiedBy>
  <cp:revision>239</cp:revision>
  <dcterms:created xsi:type="dcterms:W3CDTF">2017-06-14T06:52:20Z</dcterms:created>
  <dcterms:modified xsi:type="dcterms:W3CDTF">2017-10-10T09:15:30Z</dcterms:modified>
</cp:coreProperties>
</file>