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0" r:id="rId2"/>
    <p:sldId id="261" r:id="rId3"/>
    <p:sldId id="296" r:id="rId4"/>
    <p:sldId id="297" r:id="rId5"/>
    <p:sldId id="266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23" r:id="rId16"/>
    <p:sldId id="309" r:id="rId17"/>
    <p:sldId id="310" r:id="rId18"/>
    <p:sldId id="313" r:id="rId19"/>
    <p:sldId id="312" r:id="rId20"/>
    <p:sldId id="278" r:id="rId21"/>
    <p:sldId id="281" r:id="rId22"/>
    <p:sldId id="314" r:id="rId23"/>
    <p:sldId id="315" r:id="rId24"/>
    <p:sldId id="286" r:id="rId25"/>
    <p:sldId id="284" r:id="rId26"/>
    <p:sldId id="287" r:id="rId27"/>
    <p:sldId id="316" r:id="rId28"/>
    <p:sldId id="325" r:id="rId29"/>
    <p:sldId id="324" r:id="rId30"/>
    <p:sldId id="318" r:id="rId31"/>
    <p:sldId id="319" r:id="rId32"/>
    <p:sldId id="320" r:id="rId33"/>
    <p:sldId id="321" r:id="rId34"/>
    <p:sldId id="326" r:id="rId35"/>
    <p:sldId id="322" r:id="rId36"/>
    <p:sldId id="32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70" autoAdjust="0"/>
  </p:normalViewPr>
  <p:slideViewPr>
    <p:cSldViewPr>
      <p:cViewPr varScale="1">
        <p:scale>
          <a:sx n="44" d="100"/>
          <a:sy n="44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35B2E2-8917-4DEB-81B0-141594E6B75D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35B2E2-8917-4DEB-81B0-141594E6B75D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C316501-6E04-4EF6-9B9A-64AF9E4BDA32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C39884-8C0F-4D82-B095-1C0C6B2E33B6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3F996A6-A6E7-4144-89E9-7795CD60ACE4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2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4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D94560B-95C8-4EAB-B732-C45C8CA7C013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A60AC1C5-E4A0-48A2-BAD4-16DE74CE28A2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35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8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0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5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2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86588FB-6A3D-41E9-B601-A6C48F6EA044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35B2E2-8917-4DEB-81B0-141594E6B75D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79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80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用户和用户组管理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用户信息文件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064896" cy="447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6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口令文件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4"/>
          <a:stretch/>
        </p:blipFill>
        <p:spPr bwMode="auto">
          <a:xfrm>
            <a:off x="324543" y="1052736"/>
            <a:ext cx="888760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组信息文件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12424" r="9596"/>
          <a:stretch/>
        </p:blipFill>
        <p:spPr bwMode="auto">
          <a:xfrm>
            <a:off x="467544" y="1196752"/>
            <a:ext cx="8302772" cy="5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组口令文件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" t="13656" r="11035"/>
          <a:stretch/>
        </p:blipFill>
        <p:spPr bwMode="auto">
          <a:xfrm>
            <a:off x="0" y="1327786"/>
            <a:ext cx="9151394" cy="418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4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8722" y="836712"/>
            <a:ext cx="8829194" cy="5904656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  <a:p>
            <a:r>
              <a:rPr lang="en-US" altLang="zh-CN" sz="4600" dirty="0"/>
              <a:t>Red Hat </a:t>
            </a:r>
            <a:r>
              <a:rPr lang="zh-CN" altLang="en-US" sz="4600" dirty="0"/>
              <a:t>不建议管理员直接编辑修改系统账户文件来维护账户。若用户直接编辑了账户文件，建议使用账号文件的一致性检测命令。</a:t>
            </a:r>
          </a:p>
          <a:p>
            <a:r>
              <a:rPr lang="en-US" altLang="zh-CN" sz="4600" dirty="0" err="1"/>
              <a:t>pwck</a:t>
            </a:r>
            <a:endParaRPr lang="en-US" altLang="zh-CN" sz="46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4500" dirty="0"/>
              <a:t>验证用户账号文件，认证信息的完整性。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4500" dirty="0"/>
              <a:t>该命令检测文件“</a:t>
            </a:r>
            <a:r>
              <a:rPr lang="en-US" altLang="zh-CN" sz="4500" dirty="0"/>
              <a:t>/</a:t>
            </a:r>
            <a:r>
              <a:rPr lang="en-US" altLang="zh-CN" sz="4500" dirty="0" err="1"/>
              <a:t>etc</a:t>
            </a:r>
            <a:r>
              <a:rPr lang="en-US" altLang="zh-CN" sz="4500" dirty="0"/>
              <a:t>/</a:t>
            </a:r>
            <a:r>
              <a:rPr lang="en-US" altLang="zh-CN" sz="4500" dirty="0" err="1"/>
              <a:t>passwd</a:t>
            </a:r>
            <a:r>
              <a:rPr lang="en-US" altLang="zh-CN" sz="4500" dirty="0"/>
              <a:t>”</a:t>
            </a:r>
            <a:r>
              <a:rPr lang="zh-CN" altLang="en-US" sz="4500" dirty="0"/>
              <a:t>和“</a:t>
            </a:r>
            <a:r>
              <a:rPr lang="en-US" altLang="zh-CN" sz="4500" dirty="0"/>
              <a:t>/</a:t>
            </a:r>
            <a:r>
              <a:rPr lang="en-US" altLang="zh-CN" sz="4500" dirty="0" err="1"/>
              <a:t>etc</a:t>
            </a:r>
            <a:r>
              <a:rPr lang="en-US" altLang="zh-CN" sz="4500" dirty="0"/>
              <a:t>/shadow” </a:t>
            </a:r>
            <a:r>
              <a:rPr lang="zh-CN" altLang="en-US" sz="4500" dirty="0"/>
              <a:t>的每行中字段的格式和值是否正确。</a:t>
            </a:r>
          </a:p>
          <a:p>
            <a:r>
              <a:rPr lang="en-US" altLang="zh-CN" sz="4600" dirty="0" err="1"/>
              <a:t>grpck</a:t>
            </a:r>
            <a:endParaRPr lang="en-US" altLang="zh-CN" sz="46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4600" dirty="0"/>
              <a:t>验证组账号文件，认证信息的完整性。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4600" dirty="0"/>
              <a:t>该命令检测文件“</a:t>
            </a:r>
            <a:r>
              <a:rPr lang="en-US" altLang="zh-CN" sz="4600" dirty="0"/>
              <a:t>/</a:t>
            </a:r>
            <a:r>
              <a:rPr lang="en-US" altLang="zh-CN" sz="4600" dirty="0" err="1"/>
              <a:t>etc</a:t>
            </a:r>
            <a:r>
              <a:rPr lang="en-US" altLang="zh-CN" sz="4600" dirty="0"/>
              <a:t>/group”</a:t>
            </a:r>
            <a:r>
              <a:rPr lang="zh-CN" altLang="en-US" sz="4600" dirty="0"/>
              <a:t>和“</a:t>
            </a:r>
            <a:r>
              <a:rPr lang="en-US" altLang="zh-CN" sz="4600" dirty="0"/>
              <a:t>/</a:t>
            </a:r>
            <a:r>
              <a:rPr lang="en-US" altLang="zh-CN" sz="4600" dirty="0" err="1"/>
              <a:t>etc</a:t>
            </a:r>
            <a:r>
              <a:rPr lang="en-US" altLang="zh-CN" sz="4600" dirty="0"/>
              <a:t>/</a:t>
            </a:r>
            <a:r>
              <a:rPr lang="en-US" altLang="zh-CN" sz="4600" dirty="0" err="1"/>
              <a:t>gshadow</a:t>
            </a:r>
            <a:r>
              <a:rPr lang="en-US" altLang="zh-CN" sz="4600" dirty="0"/>
              <a:t>”</a:t>
            </a:r>
            <a:r>
              <a:rPr lang="zh-CN" altLang="en-US" sz="4600" dirty="0"/>
              <a:t>的每行中字段的格式和值是否正确。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7715200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5.1 </a:t>
            </a:r>
            <a:r>
              <a:rPr lang="en-US" altLang="zh-CN" sz="3600" dirty="0" err="1"/>
              <a:t>CentOS</a:t>
            </a:r>
            <a:r>
              <a:rPr lang="zh-CN" altLang="en-US" sz="3600" dirty="0"/>
              <a:t>账号管理简介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5.2 </a:t>
            </a:r>
            <a:r>
              <a:rPr lang="zh-CN" altLang="en-US" sz="3600" dirty="0" smtClean="0">
                <a:solidFill>
                  <a:srgbClr val="FF0000"/>
                </a:solidFill>
              </a:rPr>
              <a:t>用户</a:t>
            </a:r>
            <a:r>
              <a:rPr lang="zh-CN" altLang="en-US" sz="3600" dirty="0">
                <a:solidFill>
                  <a:srgbClr val="FF0000"/>
                </a:solidFill>
              </a:rPr>
              <a:t>和组管理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5.3 </a:t>
            </a:r>
            <a:r>
              <a:rPr lang="en-US" altLang="zh-CN" sz="3600" dirty="0" err="1" smtClean="0"/>
              <a:t>CentOS</a:t>
            </a:r>
            <a:r>
              <a:rPr lang="zh-CN" altLang="en-US" sz="3600" dirty="0"/>
              <a:t>权限管理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719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pPr marL="514350" lvl="1" indent="-457200">
              <a:lnSpc>
                <a:spcPts val="3096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WRHWOL+TimesNewRomanPSMT"/>
                <a:cs typeface="WRHWOL+TimesNewRomanPSMT"/>
              </a:rPr>
              <a:t>useradd</a:t>
            </a:r>
            <a:endParaRPr lang="en-US" altLang="zh-CN" dirty="0">
              <a:solidFill>
                <a:srgbClr val="000000"/>
              </a:solidFill>
              <a:latin typeface="WRHWOL+TimesNewRomanPSMT"/>
              <a:cs typeface="WRHWOL+TimesNewRomanPSMT"/>
            </a:endParaRPr>
          </a:p>
          <a:p>
            <a:pPr marL="514350" lvl="1" indent="-457200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WRHWOL+TimesNewRomanPSMT"/>
                <a:cs typeface="WRHWOL+TimesNewRomanPSMT"/>
              </a:rPr>
              <a:t>usermod</a:t>
            </a:r>
            <a:endParaRPr lang="en-US" altLang="zh-CN" dirty="0">
              <a:solidFill>
                <a:srgbClr val="000000"/>
              </a:solidFill>
              <a:latin typeface="WRHWOL+TimesNewRomanPSMT"/>
              <a:cs typeface="WRHWOL+TimesNewRomanPSMT"/>
            </a:endParaRPr>
          </a:p>
          <a:p>
            <a:pPr marL="514350" lvl="1" indent="-457200">
              <a:lnSpc>
                <a:spcPts val="4035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WRHWOL+TimesNewRomanPSMT"/>
                <a:cs typeface="WRHWOL+TimesNewRomanPSMT"/>
              </a:rPr>
              <a:t>userdel</a:t>
            </a:r>
            <a:endParaRPr lang="en-US" altLang="zh-CN" dirty="0">
              <a:solidFill>
                <a:srgbClr val="000000"/>
              </a:solidFill>
              <a:latin typeface="WRHWOL+TimesNewRomanPSMT"/>
              <a:cs typeface="WRHWOL+TimesNewRomanPSMT"/>
            </a:endParaRPr>
          </a:p>
          <a:p>
            <a:r>
              <a:rPr lang="zh-CN" altLang="en-US" dirty="0" smtClean="0"/>
              <a:t>组管理</a:t>
            </a:r>
            <a:endParaRPr lang="en-US" altLang="zh-CN" dirty="0" smtClean="0"/>
          </a:p>
          <a:p>
            <a:pPr marL="571500" lvl="1" indent="-514350">
              <a:lnSpc>
                <a:spcPts val="3099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WRHWOL+TimesNewRomanPSMT"/>
                <a:cs typeface="WRHWOL+TimesNewRomanPSMT"/>
              </a:rPr>
              <a:t>groupadd</a:t>
            </a:r>
            <a:endParaRPr lang="en-US" altLang="zh-CN" dirty="0">
              <a:solidFill>
                <a:srgbClr val="000000"/>
              </a:solidFill>
              <a:latin typeface="WRHWOL+TimesNewRomanPSMT"/>
              <a:cs typeface="WRHWOL+TimesNewRomanPSMT"/>
            </a:endParaRPr>
          </a:p>
          <a:p>
            <a:pPr marL="571500" lvl="1" indent="-514350">
              <a:lnSpc>
                <a:spcPts val="4033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WRHWOL+TimesNewRomanPSMT"/>
                <a:cs typeface="WRHWOL+TimesNewRomanPSMT"/>
              </a:rPr>
              <a:t>groupmod</a:t>
            </a:r>
            <a:endParaRPr lang="en-US" altLang="zh-CN" dirty="0">
              <a:solidFill>
                <a:srgbClr val="000000"/>
              </a:solidFill>
              <a:latin typeface="WRHWOL+TimesNewRomanPSMT"/>
              <a:cs typeface="WRHWOL+TimesNewRomanPSMT"/>
            </a:endParaRPr>
          </a:p>
          <a:p>
            <a:pPr marL="571500" lvl="1" indent="-514350">
              <a:lnSpc>
                <a:spcPts val="40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WRHWOL+TimesNewRomanPSMT"/>
                <a:cs typeface="WRHWOL+TimesNewRomanPSMT"/>
              </a:rPr>
              <a:t>groupdel</a:t>
            </a:r>
            <a:endParaRPr lang="en-US" altLang="zh-CN" dirty="0">
              <a:solidFill>
                <a:srgbClr val="000000"/>
              </a:solidFill>
              <a:latin typeface="WRHWOL+TimesNewRomanPSMT"/>
              <a:cs typeface="WRHWOL+TimesNewRomanPSMT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用户和组管理命令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6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useradd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用途：添加用户账号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# 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 </a:t>
            </a:r>
            <a:r>
              <a:rPr lang="en-US" altLang="zh-CN" dirty="0"/>
              <a:t>[&lt;</a:t>
            </a:r>
            <a:r>
              <a:rPr lang="zh-CN" altLang="en-US" dirty="0"/>
              <a:t>选项</a:t>
            </a:r>
            <a:r>
              <a:rPr lang="en-US" altLang="zh-CN" dirty="0"/>
              <a:t>&gt;] </a:t>
            </a:r>
            <a:r>
              <a:rPr lang="en-US" altLang="zh-CN" dirty="0" smtClean="0"/>
              <a:t>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常用</a:t>
            </a:r>
            <a:r>
              <a:rPr lang="zh-CN" altLang="en-US" sz="3200" dirty="0"/>
              <a:t>命令选项</a:t>
            </a:r>
            <a:endParaRPr lang="en-US" altLang="zh-CN" sz="32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添加用户账号（</a:t>
            </a:r>
            <a:r>
              <a:rPr lang="en-US" altLang="zh-CN" dirty="0" err="1"/>
              <a:t>useradd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17851"/>
              </p:ext>
            </p:extLst>
          </p:nvPr>
        </p:nvGraphicFramePr>
        <p:xfrm>
          <a:off x="1403648" y="3356992"/>
          <a:ext cx="74168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1845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-u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指定新用户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-c content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指定新用户的说明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-g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</a:rPr>
                        <a:t> group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指定新用户的初始组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-G group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指定新用户的附加组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-d directory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指定新用户的家目录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-s Shell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指定新用户的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shell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，默认是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/bin/bash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-e expire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指定新用户的登录失效时间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5322" y="105273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passwd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</a:t>
            </a:r>
            <a:r>
              <a:rPr lang="zh-CN" altLang="en-US" dirty="0" smtClean="0"/>
              <a:t>：设置用户口令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  <a:r>
              <a:rPr lang="en-US" altLang="zh-CN" dirty="0"/>
              <a:t># 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常用</a:t>
            </a:r>
            <a:r>
              <a:rPr lang="zh-CN" altLang="en-US" sz="3200" dirty="0"/>
              <a:t>命令选项</a:t>
            </a:r>
            <a:endParaRPr lang="en-US" altLang="zh-CN" sz="32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设置用户口令（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82475"/>
              </p:ext>
            </p:extLst>
          </p:nvPr>
        </p:nvGraphicFramePr>
        <p:xfrm>
          <a:off x="971600" y="3429000"/>
          <a:ext cx="75243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598"/>
                <a:gridCol w="5746730"/>
              </a:tblGrid>
              <a:tr h="136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查看用户的密码状态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空用户的密码，使之无需密码即可登录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-l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锁定用户帐号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解锁用户帐号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ts val="3690"/>
              </a:lnSpc>
              <a:spcAft>
                <a:spcPct val="0"/>
              </a:spcAft>
            </a:pPr>
            <a:r>
              <a:rPr lang="en-US" altLang="zh-CN" dirty="0"/>
              <a:t>root </a:t>
            </a:r>
            <a:r>
              <a:rPr lang="zh-CN" altLang="en-US" dirty="0"/>
              <a:t>用户设置他人的口令</a:t>
            </a:r>
            <a:r>
              <a:rPr lang="en-US" altLang="zh-CN" dirty="0"/>
              <a:t>:</a:t>
            </a:r>
            <a:r>
              <a:rPr lang="en-US" altLang="zh-CN" dirty="0" err="1"/>
              <a:t>passwd</a:t>
            </a:r>
            <a:r>
              <a:rPr lang="en-US" altLang="zh-CN" dirty="0"/>
              <a:t> user1</a:t>
            </a:r>
          </a:p>
          <a:p>
            <a:pPr>
              <a:lnSpc>
                <a:spcPts val="369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UPPODK+MicrosoftYaHei"/>
                <a:cs typeface="UPPODK+MicrosoftYaHei"/>
              </a:rPr>
              <a:t>设置用户自己的口令</a:t>
            </a:r>
            <a:r>
              <a:rPr lang="en-US" altLang="zh-CN" dirty="0">
                <a:solidFill>
                  <a:srgbClr val="000000"/>
                </a:solidFill>
                <a:latin typeface="UPPODK+MicrosoftYaHei"/>
                <a:cs typeface="UPPODK+MicrosoftYaHei"/>
              </a:rPr>
              <a:t>:</a:t>
            </a:r>
            <a:r>
              <a:rPr lang="en-US" altLang="zh-CN" dirty="0" err="1" smtClean="0">
                <a:solidFill>
                  <a:srgbClr val="000000"/>
                </a:solidFill>
                <a:latin typeface="UPPODK+MicrosoftYaHei"/>
                <a:cs typeface="UPPODK+MicrosoftYaHei"/>
              </a:rPr>
              <a:t>passwd</a:t>
            </a:r>
            <a:endParaRPr lang="en-US" altLang="zh-CN" dirty="0" smtClean="0">
              <a:solidFill>
                <a:srgbClr val="000000"/>
              </a:solidFill>
              <a:latin typeface="UPPODK+MicrosoftYaHei"/>
              <a:cs typeface="UPPODK+MicrosoftYaHei"/>
            </a:endParaRPr>
          </a:p>
          <a:p>
            <a:pPr>
              <a:lnSpc>
                <a:spcPts val="3690"/>
              </a:lnSpc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UPPODK+MicrosoftYaHei"/>
                <a:cs typeface="UPPODK+MicrosoftYaHei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UPPODK+MicrosoftYaHei"/>
                <a:cs typeface="UPPODK+MicrosoftYaHei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UPPODK+MicrosoftYaHei"/>
                <a:cs typeface="UPPODK+MicrosoftYaHei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UPPODK+MicrosoftYaHei"/>
              <a:cs typeface="UPPODK+MicrosoftYaHei"/>
            </a:endParaRPr>
          </a:p>
          <a:p>
            <a:pPr marL="0" indent="0">
              <a:lnSpc>
                <a:spcPts val="3690"/>
              </a:lnSpc>
              <a:spcAft>
                <a:spcPct val="0"/>
              </a:spcAft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NUPMFQ+TimesNewRomanPSMT"/>
                <a:cs typeface="NUPMFQ+TimesNewRomanPSMT"/>
              </a:rPr>
              <a:t>useradd</a:t>
            </a:r>
            <a:r>
              <a:rPr lang="en-US" altLang="zh-CN" dirty="0" smtClean="0">
                <a:solidFill>
                  <a:srgbClr val="000000"/>
                </a:solidFill>
                <a:latin typeface="NUPMFQ+TimesNewRomanPSMT"/>
                <a:cs typeface="NUPMFQ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NUPMFQ+TimesNewRomanPSMT"/>
                <a:cs typeface="NUPMFQ+TimesNewRomanPSMT"/>
              </a:rPr>
              <a:t>-g group1 -e </a:t>
            </a:r>
            <a:r>
              <a:rPr lang="en-US" altLang="zh-CN" dirty="0" smtClean="0">
                <a:solidFill>
                  <a:srgbClr val="000000"/>
                </a:solidFill>
                <a:latin typeface="NUPMFQ+TimesNewRomanPSMT"/>
                <a:cs typeface="NUPMFQ+TimesNewRomanPSMT"/>
              </a:rPr>
              <a:t>12/31/2018 user1</a:t>
            </a:r>
          </a:p>
          <a:p>
            <a:pPr marL="0" indent="0">
              <a:lnSpc>
                <a:spcPts val="3690"/>
              </a:lnSpc>
              <a:spcAft>
                <a:spcPct val="0"/>
              </a:spcAft>
              <a:buNone/>
            </a:pPr>
            <a:r>
              <a:rPr lang="en-US" altLang="zh-CN" dirty="0" err="1">
                <a:solidFill>
                  <a:srgbClr val="000000"/>
                </a:solidFill>
                <a:latin typeface="NUPMFQ+TimesNewRomanPSMT"/>
                <a:cs typeface="NUPMFQ+TimesNewRomanPSMT"/>
              </a:rPr>
              <a:t>passwd</a:t>
            </a:r>
            <a:r>
              <a:rPr lang="en-US" altLang="zh-CN" dirty="0">
                <a:solidFill>
                  <a:srgbClr val="000000"/>
                </a:solidFill>
                <a:latin typeface="NUPMFQ+TimesNewRomanPSMT"/>
                <a:cs typeface="NUPMFQ+TimesNewRomanPSMT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NUPMFQ+TimesNewRomanPSMT"/>
                <a:cs typeface="NUPMFQ+TimesNewRomanPSMT"/>
              </a:rPr>
              <a:t>user1</a:t>
            </a:r>
          </a:p>
          <a:p>
            <a:pPr>
              <a:lnSpc>
                <a:spcPts val="369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UPPODK+MicrosoftYaHei"/>
                <a:cs typeface="UPPODK+MicrosoftYaHei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UPPODK+MicrosoftYaHei"/>
                <a:cs typeface="UPPODK+MicrosoftYaHei"/>
              </a:rPr>
              <a:t>2:</a:t>
            </a:r>
          </a:p>
          <a:p>
            <a:pPr marL="0" indent="0">
              <a:lnSpc>
                <a:spcPts val="3690"/>
              </a:lnSpc>
              <a:spcAft>
                <a:spcPct val="0"/>
              </a:spcAft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NUPMFQ+TimesNewRomanPSMT"/>
                <a:cs typeface="NUPMFQ+TimesNewRomanPSMT"/>
              </a:rPr>
              <a:t>useradd</a:t>
            </a:r>
            <a:r>
              <a:rPr lang="en-US" altLang="zh-CN" dirty="0" smtClean="0">
                <a:solidFill>
                  <a:srgbClr val="000000"/>
                </a:solidFill>
                <a:latin typeface="NUPMFQ+TimesNewRomanPSMT"/>
                <a:cs typeface="NUPMFQ+TimesNewRomanPSMT"/>
              </a:rPr>
              <a:t> -</a:t>
            </a:r>
            <a:r>
              <a:rPr lang="en-US" altLang="zh-CN" dirty="0">
                <a:solidFill>
                  <a:srgbClr val="000000"/>
                </a:solidFill>
                <a:latin typeface="NUPMFQ+TimesNewRomanPSMT"/>
                <a:cs typeface="NUPMFQ+TimesNewRomanPSMT"/>
              </a:rPr>
              <a:t>G staff tom </a:t>
            </a:r>
          </a:p>
          <a:p>
            <a:pPr marL="0" indent="0">
              <a:lnSpc>
                <a:spcPts val="3690"/>
              </a:lnSpc>
              <a:spcAft>
                <a:spcPct val="0"/>
              </a:spcAft>
              <a:buNone/>
            </a:pPr>
            <a:endParaRPr lang="zh-CN" altLang="en-US" dirty="0">
              <a:solidFill>
                <a:srgbClr val="000000"/>
              </a:solidFill>
              <a:latin typeface="UPPODK+MicrosoftYaHei"/>
              <a:cs typeface="UPPODK+MicrosoftYaHei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添加用户账号举例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7715200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5.1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CentOS</a:t>
            </a:r>
            <a:r>
              <a:rPr lang="zh-CN" altLang="en-US" sz="3600" dirty="0">
                <a:solidFill>
                  <a:srgbClr val="FF0000"/>
                </a:solidFill>
              </a:rPr>
              <a:t>账号管理</a:t>
            </a:r>
            <a:r>
              <a:rPr lang="zh-CN" altLang="en-US" sz="3600" dirty="0" smtClean="0">
                <a:solidFill>
                  <a:srgbClr val="FF0000"/>
                </a:solidFill>
              </a:rPr>
              <a:t>简介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5.2 </a:t>
            </a:r>
            <a:r>
              <a:rPr lang="zh-CN" altLang="en-US" sz="3600" dirty="0" smtClean="0"/>
              <a:t>用户</a:t>
            </a:r>
            <a:r>
              <a:rPr lang="zh-CN" altLang="en-US" sz="3600" dirty="0"/>
              <a:t>和组管理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/>
              <a:t>5.3 </a:t>
            </a:r>
            <a:r>
              <a:rPr lang="en-US" altLang="zh-CN" sz="3600" dirty="0" err="1" smtClean="0"/>
              <a:t>CentOS</a:t>
            </a:r>
            <a:r>
              <a:rPr lang="zh-CN" altLang="en-US" sz="3600" dirty="0"/>
              <a:t>权限管理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修改用户帐号的属性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36711"/>
            <a:ext cx="9144000" cy="602128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usermod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用途：修改用户账号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usermod</a:t>
            </a:r>
            <a:r>
              <a:rPr lang="en-US" altLang="zh-CN" dirty="0"/>
              <a:t>  [&lt;</a:t>
            </a:r>
            <a:r>
              <a:rPr lang="zh-CN" altLang="en-US" dirty="0"/>
              <a:t>选项</a:t>
            </a:r>
            <a:r>
              <a:rPr lang="en-US" altLang="zh-CN" dirty="0"/>
              <a:t>&gt;] 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</a:t>
            </a:r>
            <a:r>
              <a:rPr lang="zh-CN" altLang="en-US" sz="3200" dirty="0" smtClean="0"/>
              <a:t>选项（</a:t>
            </a:r>
            <a:r>
              <a:rPr lang="en-US" altLang="zh-CN" sz="3200" dirty="0" err="1" smtClean="0"/>
              <a:t>useradd</a:t>
            </a:r>
            <a:r>
              <a:rPr lang="zh-CN" altLang="en-US" sz="3200" dirty="0" smtClean="0"/>
              <a:t>相同）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 smtClean="0"/>
              <a:t>-L	</a:t>
            </a:r>
            <a:r>
              <a:rPr lang="zh-CN" altLang="en-US" sz="3200" dirty="0" smtClean="0"/>
              <a:t>锁定用户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 smtClean="0"/>
              <a:t>-U	</a:t>
            </a:r>
            <a:r>
              <a:rPr lang="zh-CN" altLang="en-US" sz="3200" dirty="0" smtClean="0"/>
              <a:t>解锁用户</a:t>
            </a:r>
            <a:endParaRPr lang="en-US" altLang="zh-CN" sz="3200" dirty="0" smtClean="0"/>
          </a:p>
          <a:p>
            <a:r>
              <a:rPr lang="zh-CN" altLang="en-US" dirty="0"/>
              <a:t>举例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usermod</a:t>
            </a:r>
            <a:r>
              <a:rPr lang="en-US" altLang="zh-CN" dirty="0" smtClean="0"/>
              <a:t>  -l u2   u1 </a:t>
            </a:r>
            <a:r>
              <a:rPr lang="zh-CN" altLang="en-US" dirty="0"/>
              <a:t>更改</a:t>
            </a:r>
            <a:r>
              <a:rPr lang="en-US" altLang="zh-CN" dirty="0" smtClean="0"/>
              <a:t>u1</a:t>
            </a:r>
            <a:r>
              <a:rPr lang="zh-CN" altLang="en-US" dirty="0"/>
              <a:t>的用户名为</a:t>
            </a:r>
            <a:r>
              <a:rPr lang="en-US" altLang="zh-CN" dirty="0" smtClean="0"/>
              <a:t>u2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usermod</a:t>
            </a:r>
            <a:r>
              <a:rPr lang="en-US" altLang="zh-CN" dirty="0" smtClean="0"/>
              <a:t> -</a:t>
            </a:r>
            <a:r>
              <a:rPr lang="en-US" altLang="zh-CN" dirty="0"/>
              <a:t>G </a:t>
            </a:r>
            <a:r>
              <a:rPr lang="en-US" altLang="zh-CN" dirty="0" smtClean="0"/>
              <a:t>g2  user1</a:t>
            </a:r>
            <a:r>
              <a:rPr lang="zh-CN" altLang="en-US" dirty="0"/>
              <a:t>更改</a:t>
            </a:r>
            <a:r>
              <a:rPr lang="en-US" altLang="zh-CN" dirty="0"/>
              <a:t>user1</a:t>
            </a:r>
            <a:r>
              <a:rPr lang="zh-CN" altLang="en-US" dirty="0"/>
              <a:t>的附加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usermod</a:t>
            </a:r>
            <a:r>
              <a:rPr lang="en-US" altLang="zh-CN" dirty="0" smtClean="0"/>
              <a:t> -</a:t>
            </a:r>
            <a:r>
              <a:rPr lang="en-US" altLang="zh-CN" dirty="0"/>
              <a:t>d /</a:t>
            </a:r>
            <a:r>
              <a:rPr lang="en-US" altLang="zh-CN" dirty="0" smtClean="0"/>
              <a:t>home  user1 </a:t>
            </a:r>
            <a:r>
              <a:rPr lang="zh-CN" altLang="en-US" dirty="0"/>
              <a:t>设置</a:t>
            </a:r>
            <a:r>
              <a:rPr lang="en-US" altLang="zh-CN" dirty="0"/>
              <a:t>user1</a:t>
            </a:r>
            <a:r>
              <a:rPr lang="zh-CN" altLang="en-US" dirty="0" smtClean="0"/>
              <a:t>的家目录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usermod</a:t>
            </a:r>
            <a:r>
              <a:rPr lang="en-US" altLang="zh-CN" dirty="0" smtClean="0"/>
              <a:t> -g g1 user1 </a:t>
            </a:r>
            <a:r>
              <a:rPr lang="zh-CN" altLang="en-US" dirty="0"/>
              <a:t>更改</a:t>
            </a:r>
            <a:r>
              <a:rPr lang="en-US" altLang="zh-CN" dirty="0"/>
              <a:t>user1</a:t>
            </a:r>
            <a:r>
              <a:rPr lang="zh-CN" altLang="en-US" dirty="0"/>
              <a:t>的所属组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56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7BA636D-358C-48B1-BEBD-E0D27B88A195}" type="slidenum">
              <a:rPr lang="en-US" altLang="zh-CN"/>
              <a:pPr algn="l">
                <a:defRPr/>
              </a:pPr>
              <a:t>21</a:t>
            </a:fld>
            <a:endParaRPr lang="en-US" altLang="zh-CN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450850" y="11113"/>
            <a:ext cx="8229600" cy="7540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删除用户帐号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4188" y="933450"/>
            <a:ext cx="8229600" cy="5400675"/>
          </a:xfrm>
        </p:spPr>
        <p:txBody>
          <a:bodyPr/>
          <a:lstStyle/>
          <a:p>
            <a:r>
              <a:rPr lang="en-US" altLang="zh-CN" dirty="0" err="1"/>
              <a:t>userdel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用途：删除用户账号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  <a:r>
              <a:rPr lang="en-US" altLang="zh-CN" dirty="0" err="1"/>
              <a:t>userdel</a:t>
            </a:r>
            <a:r>
              <a:rPr lang="en-US" altLang="zh-CN" dirty="0"/>
              <a:t>  [-r]  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  <a:endParaRPr lang="en-US" altLang="zh-CN" sz="3200" dirty="0"/>
          </a:p>
          <a:p>
            <a:pPr lvl="1"/>
            <a:r>
              <a:rPr lang="zh-CN" altLang="en-US" dirty="0" smtClean="0"/>
              <a:t>添加 </a:t>
            </a:r>
            <a:r>
              <a:rPr lang="en-US" altLang="zh-CN" dirty="0" smtClean="0"/>
              <a:t>-r </a:t>
            </a:r>
            <a:r>
              <a:rPr lang="zh-CN" altLang="en-US" dirty="0" smtClean="0"/>
              <a:t>选项时，表示连用户的宿主目录一并删除</a:t>
            </a:r>
            <a:endParaRPr lang="en-US" altLang="zh-CN" dirty="0" smtClean="0"/>
          </a:p>
          <a:p>
            <a:r>
              <a:rPr lang="zh-CN" altLang="en-US" dirty="0"/>
              <a:t>举例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#</a:t>
            </a:r>
            <a:r>
              <a:rPr lang="en-US" altLang="zh-CN" dirty="0" err="1" smtClean="0"/>
              <a:t>userdel</a:t>
            </a:r>
            <a:r>
              <a:rPr lang="en-US" altLang="zh-CN" dirty="0" smtClean="0"/>
              <a:t>  -r u1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2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7BA636D-358C-48B1-BEBD-E0D27B88A195}" type="slidenum">
              <a:rPr lang="en-US" altLang="zh-CN"/>
              <a:pPr algn="l">
                <a:defRPr/>
              </a:pPr>
              <a:t>22</a:t>
            </a:fld>
            <a:endParaRPr lang="en-US" altLang="zh-CN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450850" y="11113"/>
            <a:ext cx="8229600" cy="754062"/>
          </a:xfrm>
        </p:spPr>
        <p:txBody>
          <a:bodyPr/>
          <a:lstStyle/>
          <a:p>
            <a:r>
              <a:rPr lang="zh-CN" altLang="en-US" dirty="0" smtClean="0"/>
              <a:t>添加组</a:t>
            </a:r>
            <a:r>
              <a:rPr lang="zh-CN" altLang="en-US" dirty="0" smtClean="0">
                <a:solidFill>
                  <a:schemeClr val="bg1"/>
                </a:solidFill>
              </a:rPr>
              <a:t>帐号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4188" y="933450"/>
            <a:ext cx="8229600" cy="5400675"/>
          </a:xfrm>
        </p:spPr>
        <p:txBody>
          <a:bodyPr/>
          <a:lstStyle/>
          <a:p>
            <a:r>
              <a:rPr lang="en-US" altLang="zh-CN" dirty="0" err="1" smtClean="0"/>
              <a:t>groupadd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</a:t>
            </a:r>
            <a:r>
              <a:rPr lang="zh-CN" altLang="en-US" dirty="0" smtClean="0"/>
              <a:t>：添加组账号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</a:t>
            </a:r>
            <a:r>
              <a:rPr lang="zh-CN" altLang="en-US" dirty="0"/>
              <a:t>组账号</a:t>
            </a: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-g </a:t>
            </a:r>
            <a:r>
              <a:rPr lang="zh-CN" altLang="en-US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，用于指定</a:t>
            </a:r>
            <a:r>
              <a:rPr lang="en-US" altLang="zh-CN" dirty="0" err="1">
                <a:solidFill>
                  <a:srgbClr val="000000"/>
                </a:solidFill>
                <a:latin typeface="MEOKLO+TimesNewRomanPSMT"/>
                <a:cs typeface="MEOKLO+TimesNewRomanPSMT"/>
              </a:rPr>
              <a:t>GID</a:t>
            </a:r>
            <a:endParaRPr lang="en-US" altLang="zh-CN" dirty="0">
              <a:solidFill>
                <a:srgbClr val="000000"/>
              </a:solidFill>
              <a:latin typeface="MEOKLO+TimesNewRomanPSMT"/>
              <a:cs typeface="MEOKLO+TimesNewRomanPSMT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OKLO+TimesNewRomanPSMT"/>
                <a:cs typeface="MEOKLO+TimesNewRomanPSMT"/>
              </a:rPr>
              <a:t> -n</a:t>
            </a:r>
            <a:r>
              <a:rPr lang="zh-CN" altLang="en-US" dirty="0" smtClean="0">
                <a:solidFill>
                  <a:srgbClr val="000000"/>
                </a:solidFill>
                <a:latin typeface="MEOKLO+TimesNewRomanPSMT"/>
                <a:cs typeface="MEOKLO+TimesNewRomanPSMT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BUTWIV+MicrosoftYaHei"/>
                <a:cs typeface="BUTWIV+MicrosoftYaHei"/>
              </a:rPr>
              <a:t>改变</a:t>
            </a:r>
            <a:r>
              <a:rPr lang="zh-CN" altLang="en-US" dirty="0">
                <a:solidFill>
                  <a:srgbClr val="000000"/>
                </a:solidFill>
                <a:latin typeface="BUTWIV+MicrosoftYaHei"/>
                <a:cs typeface="BUTWIV+MicrosoftYaHei"/>
              </a:rPr>
              <a:t>组账号名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altLang="zh-CN" dirty="0" smtClean="0"/>
          </a:p>
          <a:p>
            <a:r>
              <a:rPr lang="zh-CN" altLang="en-US" dirty="0"/>
              <a:t>举例</a:t>
            </a:r>
          </a:p>
          <a:p>
            <a:pPr marL="0" marR="0" indent="0">
              <a:lnSpc>
                <a:spcPts val="3096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>
                <a:solidFill>
                  <a:srgbClr val="000000"/>
                </a:solidFill>
                <a:latin typeface="MEOKLO+TimesNewRomanPSMT"/>
                <a:cs typeface="MEOKLO+TimesNewRomanPSMT"/>
              </a:rPr>
              <a:t>groupadd</a:t>
            </a:r>
            <a:r>
              <a:rPr lang="en-US" altLang="zh-CN" dirty="0" smtClean="0">
                <a:solidFill>
                  <a:srgbClr val="000000"/>
                </a:solidFill>
                <a:latin typeface="MEOKLO+TimesNewRomanPSMT"/>
                <a:cs typeface="MEOKLO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-g </a:t>
            </a:r>
            <a:r>
              <a:rPr lang="en-US" altLang="zh-CN" dirty="0" smtClean="0">
                <a:solidFill>
                  <a:srgbClr val="000000"/>
                </a:solidFill>
                <a:latin typeface="MEOKLO+TimesNewRomanPSMT"/>
                <a:cs typeface="MEOKLO+TimesNewRomanPSMT"/>
              </a:rPr>
              <a:t>1503 </a:t>
            </a:r>
            <a:r>
              <a:rPr lang="en-US" altLang="zh-CN" dirty="0" err="1">
                <a:solidFill>
                  <a:srgbClr val="000000"/>
                </a:solidFill>
                <a:latin typeface="MEOKLO+TimesNewRomanPSMT"/>
                <a:cs typeface="MEOKLO+TimesNewRomanPSMT"/>
              </a:rPr>
              <a:t>mygroup</a:t>
            </a:r>
            <a:endParaRPr lang="en-US" altLang="zh-CN" dirty="0">
              <a:solidFill>
                <a:srgbClr val="000000"/>
              </a:solidFill>
              <a:latin typeface="MEOKLO+TimesNewRomanPSMT"/>
              <a:cs typeface="MEOKLO+TimesNewRomanPSMT"/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7BA636D-358C-48B1-BEBD-E0D27B88A195}" type="slidenum">
              <a:rPr lang="en-US" altLang="zh-CN"/>
              <a:pPr algn="l">
                <a:defRPr/>
              </a:pPr>
              <a:t>23</a:t>
            </a:fld>
            <a:endParaRPr lang="en-US" altLang="zh-CN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450850" y="11113"/>
            <a:ext cx="8229600" cy="754062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组</a:t>
            </a:r>
            <a:r>
              <a:rPr lang="zh-CN" altLang="en-US" dirty="0" smtClean="0">
                <a:solidFill>
                  <a:schemeClr val="bg1"/>
                </a:solidFill>
              </a:rPr>
              <a:t>帐号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4188" y="933450"/>
            <a:ext cx="8229600" cy="5400675"/>
          </a:xfrm>
        </p:spPr>
        <p:txBody>
          <a:bodyPr/>
          <a:lstStyle/>
          <a:p>
            <a:r>
              <a:rPr lang="en-US" altLang="zh-CN" dirty="0" err="1" smtClean="0"/>
              <a:t>groupmod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</a:t>
            </a:r>
            <a:r>
              <a:rPr lang="zh-CN" altLang="en-US" dirty="0" smtClean="0"/>
              <a:t>：</a:t>
            </a:r>
            <a:r>
              <a:rPr lang="zh-CN" altLang="en-US" dirty="0"/>
              <a:t>修改</a:t>
            </a:r>
            <a:r>
              <a:rPr lang="zh-CN" altLang="en-US" dirty="0" smtClean="0"/>
              <a:t>组账号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格式：</a:t>
            </a:r>
            <a:r>
              <a:rPr lang="en-US" altLang="zh-CN" dirty="0" err="1" smtClean="0"/>
              <a:t>groupmod</a:t>
            </a:r>
            <a:r>
              <a:rPr lang="en-US" altLang="zh-CN" dirty="0" smtClean="0"/>
              <a:t>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</a:t>
            </a:r>
            <a:r>
              <a:rPr lang="zh-CN" altLang="en-US" dirty="0"/>
              <a:t>组账号</a:t>
            </a: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  <a:endParaRPr lang="en-US" altLang="zh-CN" sz="3200" dirty="0"/>
          </a:p>
          <a:p>
            <a:pPr lvl="1"/>
            <a:r>
              <a:rPr lang="zh-CN" altLang="en-US" dirty="0" smtClean="0"/>
              <a:t>添加 </a:t>
            </a:r>
            <a:r>
              <a:rPr lang="en-US" altLang="zh-CN" dirty="0" smtClean="0"/>
              <a:t>-g </a:t>
            </a:r>
            <a:r>
              <a:rPr lang="zh-CN" altLang="en-US" dirty="0" smtClean="0"/>
              <a:t>选项时，用于指定</a:t>
            </a:r>
            <a:r>
              <a:rPr lang="en-US" altLang="zh-CN" dirty="0" err="1" smtClean="0"/>
              <a:t>GID</a:t>
            </a:r>
            <a:endParaRPr lang="en-US" altLang="zh-CN" dirty="0" smtClean="0"/>
          </a:p>
          <a:p>
            <a:r>
              <a:rPr lang="zh-CN" altLang="en-US" dirty="0"/>
              <a:t>举例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>
                <a:solidFill>
                  <a:srgbClr val="000000"/>
                </a:solidFill>
                <a:latin typeface="OCDQAK+TimesNewRomanPSMT"/>
                <a:cs typeface="OCDQAK+TimesNewRomanPSMT"/>
              </a:rPr>
              <a:t>groupmod</a:t>
            </a:r>
            <a:r>
              <a:rPr lang="en-US" altLang="zh-CN" dirty="0" smtClean="0">
                <a:solidFill>
                  <a:srgbClr val="000000"/>
                </a:solidFill>
                <a:latin typeface="OCDQAK+TimesNewRomanPSMT"/>
                <a:cs typeface="OCDQAK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OCDQAK+TimesNewRomanPSMT"/>
                <a:cs typeface="OCDQAK+TimesNewRomanPSMT"/>
              </a:rPr>
              <a:t>-g </a:t>
            </a:r>
            <a:r>
              <a:rPr lang="en-US" altLang="zh-CN" dirty="0" smtClean="0">
                <a:solidFill>
                  <a:srgbClr val="000000"/>
                </a:solidFill>
                <a:latin typeface="OCDQAK+TimesNewRomanPSMT"/>
                <a:cs typeface="OCDQAK+TimesNewRomanPSMT"/>
              </a:rPr>
              <a:t>8888 group2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MEOKLO+TimesNewRomanPSMT"/>
                <a:cs typeface="MEOKLO+TimesNewRomanPSMT"/>
              </a:rPr>
              <a:t>groupmod</a:t>
            </a:r>
            <a:r>
              <a:rPr lang="en-US" altLang="zh-CN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RBELIP+TimesNewRomanPSMT"/>
                <a:cs typeface="RBELIP+TimesNewRomanPSMT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n </a:t>
            </a:r>
            <a:r>
              <a:rPr lang="en-US" altLang="zh-CN" dirty="0" err="1">
                <a:solidFill>
                  <a:srgbClr val="000000"/>
                </a:solidFill>
                <a:latin typeface="MEOKLO+TimesNewRomanPSMT"/>
                <a:cs typeface="MEOKLO+TimesNewRomanPSMT"/>
              </a:rPr>
              <a:t>newgroup</a:t>
            </a:r>
            <a:r>
              <a:rPr lang="en-US" altLang="zh-CN" dirty="0">
                <a:solidFill>
                  <a:srgbClr val="000000"/>
                </a:solidFill>
                <a:latin typeface="MEOKLO+TimesNewRomanPSMT"/>
                <a:cs typeface="MEOKLO+TimesNewRomanPSM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OKLO+TimesNewRomanPSMT"/>
                <a:cs typeface="MEOKLO+TimesNewRomanPSMT"/>
              </a:rPr>
              <a:t>mygroup</a:t>
            </a:r>
            <a:endParaRPr lang="en-US" altLang="zh-CN" dirty="0">
              <a:solidFill>
                <a:srgbClr val="000000"/>
              </a:solidFill>
              <a:latin typeface="MEOKLO+TimesNewRomanPSMT"/>
              <a:cs typeface="MEOKLO+TimesNewRomanPSMT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OCDQAK+TimesNewRomanPSMT"/>
              <a:cs typeface="OCDQAK+TimesNewRomanPSMT"/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2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删除组帐号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groupdel</a:t>
            </a:r>
            <a:r>
              <a:rPr lang="zh-CN" altLang="en-US" dirty="0" smtClean="0"/>
              <a:t>命令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groupdel</a:t>
            </a:r>
            <a:r>
              <a:rPr lang="en-US" altLang="zh-CN" dirty="0"/>
              <a:t>  </a:t>
            </a:r>
            <a:r>
              <a:rPr lang="zh-CN" altLang="en-US" dirty="0"/>
              <a:t>组帐号名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举例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 smtClean="0"/>
              <a:t>#</a:t>
            </a:r>
            <a:r>
              <a:rPr lang="en-US" altLang="zh-CN" sz="3200" dirty="0" err="1" smtClean="0"/>
              <a:t>groupdel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mygroup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注意：</a:t>
            </a:r>
            <a:endParaRPr lang="en-US" altLang="zh-CN" sz="3200" dirty="0"/>
          </a:p>
          <a:p>
            <a:pPr marL="514350" lvl="1" indent="-457200">
              <a:lnSpc>
                <a:spcPts val="3693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rgbClr val="000000"/>
                </a:solidFill>
                <a:latin typeface="NHFKIG+MicrosoftYaHei"/>
                <a:cs typeface="NHFKIG+MicrosoftYaHei"/>
              </a:rPr>
              <a:t>被删除的组账号必须存在</a:t>
            </a:r>
          </a:p>
          <a:p>
            <a:pPr marL="514350" lvl="1" indent="-457200">
              <a:lnSpc>
                <a:spcPts val="4033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rgbClr val="000000"/>
                </a:solidFill>
                <a:latin typeface="NHFKIG+MicrosoftYaHei"/>
                <a:cs typeface="NHFKIG+MicrosoftYaHei"/>
              </a:rPr>
              <a:t>当有用户使用组账号作为私有组时不能删除</a:t>
            </a:r>
          </a:p>
          <a:p>
            <a:pPr marL="514350" lvl="1" indent="-457200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rgbClr val="000000"/>
                </a:solidFill>
                <a:latin typeface="NHFKIG+MicrosoftYaHei"/>
                <a:cs typeface="NHFKIG+MicrosoftYaHei"/>
              </a:rPr>
              <a:t>与用户名同名的私有组账号在使用</a:t>
            </a:r>
            <a:r>
              <a:rPr lang="en-US" altLang="zh-CN" sz="2600" dirty="0" err="1">
                <a:solidFill>
                  <a:srgbClr val="000000"/>
                </a:solidFill>
                <a:latin typeface="TLFVIV+TimesNewRomanPSMT"/>
                <a:cs typeface="TLFVIV+TimesNewRomanPSMT"/>
              </a:rPr>
              <a:t>userdel</a:t>
            </a:r>
            <a:r>
              <a:rPr lang="zh-CN" altLang="en-US" sz="2600" dirty="0">
                <a:solidFill>
                  <a:srgbClr val="000000"/>
                </a:solidFill>
                <a:latin typeface="NHFKIG+MicrosoftYaHei"/>
                <a:cs typeface="NHFKIG+MicrosoftYaHei"/>
              </a:rPr>
              <a:t>命令删除用户时被同时</a:t>
            </a:r>
            <a:r>
              <a:rPr lang="zh-CN" altLang="en-US" sz="2600" dirty="0" smtClean="0">
                <a:solidFill>
                  <a:srgbClr val="000000"/>
                </a:solidFill>
                <a:latin typeface="NHFKIG+MicrosoftYaHei"/>
                <a:cs typeface="NHFKIG+MicrosoftYaHei"/>
              </a:rPr>
              <a:t>删除</a:t>
            </a:r>
            <a:r>
              <a:rPr lang="zh-CN" altLang="en-US" sz="2600" dirty="0">
                <a:solidFill>
                  <a:srgbClr val="000000"/>
                </a:solidFill>
                <a:latin typeface="NHFKIG+MicrosoftYaHei"/>
                <a:cs typeface="NHFKIG+MicrosoftYaHei"/>
              </a:rPr>
              <a:t>，无需使用</a:t>
            </a:r>
            <a:r>
              <a:rPr lang="en-US" altLang="zh-CN" sz="2600" dirty="0" err="1">
                <a:solidFill>
                  <a:srgbClr val="000000"/>
                </a:solidFill>
                <a:latin typeface="TLFVIV+TimesNewRomanPSMT"/>
                <a:cs typeface="TLFVIV+TimesNewRomanPSMT"/>
              </a:rPr>
              <a:t>groupdel</a:t>
            </a:r>
            <a:r>
              <a:rPr lang="zh-CN" altLang="en-US" sz="2600" dirty="0">
                <a:solidFill>
                  <a:srgbClr val="000000"/>
                </a:solidFill>
                <a:latin typeface="NHFKIG+MicrosoftYaHei"/>
                <a:cs typeface="NHFKIG+MicrosoftYaHei"/>
              </a:rPr>
              <a:t>命令</a:t>
            </a:r>
          </a:p>
          <a:p>
            <a:pPr marL="0" lvl="1" indent="0">
              <a:buNone/>
            </a:pPr>
            <a:endParaRPr lang="zh-CN" altLang="en-US" sz="3200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43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333C8F75-9B78-46CE-B5D5-31703130907A}" type="slidenum">
              <a:rPr lang="en-US" altLang="zh-CN"/>
              <a:pPr algn="l">
                <a:defRPr/>
              </a:pPr>
              <a:t>25</a:t>
            </a:fld>
            <a:endParaRPr lang="en-US" altLang="zh-CN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-17145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添加、删除组成员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marR="0">
              <a:lnSpc>
                <a:spcPts val="423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向标准组中添加</a:t>
            </a:r>
            <a:r>
              <a:rPr lang="zh-CN" altLang="en-US" dirty="0" smtClean="0">
                <a:solidFill>
                  <a:srgbClr val="000000"/>
                </a:solidFill>
                <a:latin typeface="KBEBTN+MicrosoftYaHei"/>
                <a:cs typeface="KBEBTN+MicrosoftYaHei"/>
              </a:rPr>
              <a:t>用户</a:t>
            </a:r>
            <a:endParaRPr lang="en-US" altLang="zh-CN" dirty="0" smtClean="0">
              <a:solidFill>
                <a:srgbClr val="000000"/>
              </a:solidFill>
              <a:latin typeface="KBEBTN+MicrosoftYaHei"/>
              <a:cs typeface="KBEBTN+MicrosoftYaHei"/>
            </a:endParaRPr>
          </a:p>
          <a:p>
            <a:pPr marL="514350" lvl="1" indent="-457200">
              <a:lnSpc>
                <a:spcPts val="42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HOJBVB+TimesNewRomanPSMT"/>
                <a:cs typeface="HOJBVB+TimesNewRomanPSMT"/>
              </a:rPr>
              <a:t>gpasswd</a:t>
            </a:r>
            <a:r>
              <a:rPr lang="zh-CN" altLang="en-US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-a &lt;</a:t>
            </a: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用户账号名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&gt; &lt;</a:t>
            </a: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组账号名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&gt;</a:t>
            </a:r>
          </a:p>
          <a:p>
            <a:pPr marL="514350" lvl="1" indent="-457200">
              <a:lnSpc>
                <a:spcPts val="42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HOJBVB+TimesNewRomanPSMT"/>
                <a:cs typeface="HOJBVB+TimesNewRomanPSMT"/>
              </a:rPr>
              <a:t>gpasswd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 -a user1 </a:t>
            </a:r>
            <a:r>
              <a:rPr lang="en-US" altLang="zh-CN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g1</a:t>
            </a:r>
            <a:r>
              <a:rPr lang="zh-CN" altLang="en-US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（向组中添加用户，多了一个附加组）</a:t>
            </a:r>
            <a:endParaRPr lang="en-US" altLang="zh-CN" dirty="0">
              <a:solidFill>
                <a:srgbClr val="000000"/>
              </a:solidFill>
              <a:latin typeface="HOJBVB+TimesNewRomanPSMT"/>
              <a:cs typeface="HOJBVB+TimesNewRomanPSMT"/>
            </a:endParaRPr>
          </a:p>
          <a:p>
            <a:pPr marL="514350" lvl="1" indent="-457200">
              <a:lnSpc>
                <a:spcPts val="42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HOJBVB+TimesNewRomanPSMT"/>
                <a:cs typeface="HOJBVB+TimesNewRomanPSMT"/>
              </a:rPr>
              <a:t>usermod</a:t>
            </a:r>
            <a:r>
              <a:rPr lang="zh-CN" altLang="en-US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-G &lt;</a:t>
            </a: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组账号名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&gt; &lt;</a:t>
            </a: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用户账号名</a:t>
            </a:r>
            <a:r>
              <a:rPr lang="en-US" altLang="zh-CN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&gt;</a:t>
            </a:r>
          </a:p>
          <a:p>
            <a:pPr marL="514350" lvl="1" indent="-457200">
              <a:lnSpc>
                <a:spcPts val="42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HOJBVB+TimesNewRomanPSMT"/>
                <a:cs typeface="HOJBVB+TimesNewRomanPSMT"/>
              </a:rPr>
              <a:t>usermod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 -G </a:t>
            </a:r>
            <a:r>
              <a:rPr lang="en-US" altLang="zh-CN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g1 </a:t>
            </a:r>
            <a:r>
              <a:rPr lang="en-US" altLang="zh-CN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user1</a:t>
            </a:r>
            <a:r>
              <a:rPr lang="zh-CN" altLang="en-US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（修改用户的附加组，替换）</a:t>
            </a:r>
            <a:endParaRPr lang="en-US" altLang="zh-CN" dirty="0">
              <a:solidFill>
                <a:srgbClr val="000000"/>
              </a:solidFill>
              <a:latin typeface="HOJBVB+TimesNewRomanPSMT"/>
              <a:cs typeface="HOJBVB+TimesNewRomanPSMT"/>
            </a:endParaRPr>
          </a:p>
          <a:p>
            <a:pPr marL="0">
              <a:lnSpc>
                <a:spcPts val="423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从标准组中删除用户</a:t>
            </a:r>
          </a:p>
          <a:p>
            <a:pPr marL="571500" lvl="1" indent="-457200">
              <a:lnSpc>
                <a:spcPts val="42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HOJBVB+TimesNewRomanPSMT"/>
                <a:cs typeface="HOJBVB+TimesNewRomanPSMT"/>
              </a:rPr>
              <a:t>gpasswd</a:t>
            </a:r>
            <a:r>
              <a:rPr lang="zh-CN" altLang="en-US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-d &lt;</a:t>
            </a: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用户账号名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&gt; &lt;</a:t>
            </a:r>
            <a:r>
              <a:rPr lang="zh-CN" altLang="en-US" dirty="0">
                <a:solidFill>
                  <a:srgbClr val="000000"/>
                </a:solidFill>
                <a:latin typeface="KBEBTN+MicrosoftYaHei"/>
                <a:cs typeface="KBEBTN+MicrosoftYaHei"/>
              </a:rPr>
              <a:t>组账号名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&gt;</a:t>
            </a:r>
          </a:p>
          <a:p>
            <a:pPr marL="571500" lvl="1" indent="-457200">
              <a:lnSpc>
                <a:spcPts val="42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HOJBVB+TimesNewRomanPSMT"/>
                <a:cs typeface="HOJBVB+TimesNewRomanPSMT"/>
              </a:rPr>
              <a:t>gpasswd</a:t>
            </a:r>
            <a:r>
              <a:rPr lang="en-US" altLang="zh-CN" dirty="0">
                <a:solidFill>
                  <a:srgbClr val="000000"/>
                </a:solidFill>
                <a:latin typeface="HOJBVB+TimesNewRomanPSMT"/>
                <a:cs typeface="HOJBVB+TimesNewRomanPSMT"/>
              </a:rPr>
              <a:t> -d user1 </a:t>
            </a:r>
            <a:r>
              <a:rPr lang="en-US" altLang="zh-CN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g1</a:t>
            </a:r>
          </a:p>
          <a:p>
            <a:pPr marL="571500" lvl="1" indent="-457200">
              <a:lnSpc>
                <a:spcPts val="4231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***a</a:t>
            </a:r>
            <a:r>
              <a:rPr lang="zh-CN" altLang="en-US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  <a:latin typeface="HOJBVB+TimesNewRomanPSMT"/>
                <a:cs typeface="HOJBVB+TimesNewRomanPSMT"/>
              </a:rPr>
              <a:t>add</a:t>
            </a:r>
            <a:endParaRPr lang="en-US" altLang="zh-CN" dirty="0">
              <a:solidFill>
                <a:srgbClr val="000000"/>
              </a:solidFill>
              <a:latin typeface="HOJBVB+TimesNewRomanPSMT"/>
              <a:cs typeface="HOJBVB+TimesNewRomanPSMT"/>
            </a:endParaRPr>
          </a:p>
          <a:p>
            <a:pPr marL="0" marR="0">
              <a:lnSpc>
                <a:spcPts val="4231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KBEBTN+MicrosoftYaHei"/>
              <a:cs typeface="KBEBTN+MicrosoftYaHei"/>
            </a:endParaRPr>
          </a:p>
        </p:txBody>
      </p:sp>
    </p:spTree>
    <p:extLst>
      <p:ext uri="{BB962C8B-B14F-4D97-AF65-F5344CB8AC3E}">
        <p14:creationId xmlns:p14="http://schemas.microsoft.com/office/powerpoint/2010/main" val="33774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1B75F71-8649-4B5B-9CB4-9BC708B0DFC7}" type="slidenum">
              <a:rPr lang="en-US" altLang="zh-CN"/>
              <a:pPr algn="l">
                <a:defRPr/>
              </a:pPr>
              <a:t>26</a:t>
            </a:fld>
            <a:endParaRPr lang="en-US" altLang="zh-CN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49287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用户和组帐号查询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61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id</a:t>
            </a:r>
            <a:r>
              <a:rPr lang="zh-CN" altLang="en-US" smtClean="0"/>
              <a:t>命令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用途：查询用户身份标识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id  [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groups</a:t>
            </a:r>
            <a:r>
              <a:rPr lang="zh-CN" altLang="en-US" smtClean="0"/>
              <a:t>命令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用途</a:t>
            </a:r>
            <a:r>
              <a:rPr lang="en-US" altLang="zh-CN" smtClean="0"/>
              <a:t>:</a:t>
            </a:r>
            <a:r>
              <a:rPr lang="zh-CN" altLang="en-US" smtClean="0"/>
              <a:t>查询用户所属的组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groups  [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users</a:t>
            </a:r>
            <a:r>
              <a:rPr lang="zh-CN" altLang="en-US" smtClean="0"/>
              <a:t>、</a:t>
            </a:r>
            <a:r>
              <a:rPr lang="en-US" altLang="zh-CN" smtClean="0"/>
              <a:t>w </a:t>
            </a:r>
            <a:r>
              <a:rPr lang="zh-CN" altLang="en-US" smtClean="0"/>
              <a:t>、</a:t>
            </a:r>
            <a:r>
              <a:rPr lang="en-US" altLang="zh-CN" smtClean="0"/>
              <a:t>who</a:t>
            </a:r>
            <a:r>
              <a:rPr lang="zh-CN" altLang="en-US" smtClean="0"/>
              <a:t>命令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用途：查询已登录到主机的用户信息</a:t>
            </a:r>
          </a:p>
        </p:txBody>
      </p:sp>
    </p:spTree>
    <p:extLst>
      <p:ext uri="{BB962C8B-B14F-4D97-AF65-F5344CB8AC3E}">
        <p14:creationId xmlns:p14="http://schemas.microsoft.com/office/powerpoint/2010/main" val="30260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676456" cy="5688632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ts val="369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  <a:latin typeface="IOIRWH+MicrosoftYaHei"/>
                <a:cs typeface="IOIRWH+MicrosoftYaHei"/>
              </a:rPr>
              <a:t>su</a:t>
            </a:r>
            <a:endParaRPr lang="en-US" altLang="zh-CN" dirty="0" smtClean="0">
              <a:solidFill>
                <a:srgbClr val="000000"/>
              </a:solidFill>
              <a:latin typeface="IOIRWH+MicrosoftYaHei"/>
              <a:cs typeface="IOIRWH+MicrosoftYaHei"/>
            </a:endParaRPr>
          </a:p>
          <a:p>
            <a:pPr marL="514350" lvl="1" indent="-457200">
              <a:lnSpc>
                <a:spcPts val="369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IOIRWH+MicrosoftYaHei"/>
                <a:cs typeface="IOIRWH+MicrosoftYaHei"/>
              </a:rPr>
              <a:t>直接</a:t>
            </a: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切换为超级用户</a:t>
            </a:r>
          </a:p>
          <a:p>
            <a:pPr marL="514350" lvl="1" indent="-457200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普通用户要切换为超级用户必须知道超级用户的口令</a:t>
            </a:r>
          </a:p>
          <a:p>
            <a:pPr marL="514350" lvl="1" indent="-457200">
              <a:lnSpc>
                <a:spcPts val="4035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适用于系统中只有单个系统管理员的</a:t>
            </a:r>
            <a:r>
              <a:rPr lang="zh-CN" altLang="en-US" dirty="0" smtClean="0">
                <a:solidFill>
                  <a:srgbClr val="000000"/>
                </a:solidFill>
                <a:latin typeface="IOIRWH+MicrosoftYaHei"/>
                <a:cs typeface="IOIRWH+MicrosoftYaHei"/>
              </a:rPr>
              <a:t>情况</a:t>
            </a:r>
            <a:endParaRPr lang="en-US" altLang="zh-CN" dirty="0" smtClean="0">
              <a:solidFill>
                <a:srgbClr val="000000"/>
              </a:solidFill>
              <a:latin typeface="IOIRWH+MicrosoftYaHei"/>
              <a:cs typeface="IOIRWH+MicrosoftYaHei"/>
            </a:endParaRPr>
          </a:p>
          <a:p>
            <a:pPr marL="0" marR="0">
              <a:lnSpc>
                <a:spcPts val="403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0000"/>
                </a:solidFill>
                <a:latin typeface="IOIRWH+MicrosoftYaHei"/>
              </a:rPr>
              <a:t>sudo</a:t>
            </a:r>
            <a:endParaRPr lang="en-US" altLang="zh-CN" dirty="0" smtClean="0">
              <a:solidFill>
                <a:srgbClr val="000000"/>
              </a:solidFill>
              <a:latin typeface="IOIRWH+MicrosoftYaHei"/>
            </a:endParaRPr>
          </a:p>
          <a:p>
            <a:pPr marL="514350" lvl="1" indent="-457200">
              <a:lnSpc>
                <a:spcPts val="3693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直接使用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HTCMPN+TimesNewRomanPSMT"/>
                <a:cs typeface="HTCMPN+TimesNewRomanPSMT"/>
              </a:rPr>
              <a:t>sudo</a:t>
            </a:r>
            <a:r>
              <a:rPr lang="zh-CN" altLang="en-US" dirty="0">
                <a:solidFill>
                  <a:srgbClr val="000000"/>
                </a:solidFill>
                <a:latin typeface="HTCMPN+TimesNewRomanPSMT"/>
                <a:cs typeface="HTCMPN+TimesNewRomanPSM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命令前缀执行系统管理命令</a:t>
            </a:r>
          </a:p>
          <a:p>
            <a:pPr marL="514350" lvl="1" indent="-457200">
              <a:lnSpc>
                <a:spcPts val="402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执行系统管理命令时无需知道超级用户的口令，使用普通用户</a:t>
            </a:r>
            <a:r>
              <a:rPr lang="zh-CN" altLang="en-US" dirty="0" smtClean="0">
                <a:solidFill>
                  <a:srgbClr val="000000"/>
                </a:solidFill>
                <a:latin typeface="IOIRWH+MicrosoftYaHei"/>
                <a:cs typeface="IOIRWH+MicrosoftYaHei"/>
              </a:rPr>
              <a:t>自己的</a:t>
            </a: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口令即可</a:t>
            </a:r>
          </a:p>
          <a:p>
            <a:pPr marL="514350" lvl="1" indent="-457200">
              <a:lnSpc>
                <a:spcPts val="402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IOIRWH+MicrosoftYaHei"/>
                <a:cs typeface="IOIRWH+MicrosoftYaHei"/>
              </a:rPr>
              <a:t>由于执行系统管理命令时无需知晓超级用户口令，所以适用于系统中有多个系统管理员的情况，因为这样不会泄露超级用户口令。当然系统只有单个系统管理员时也可以使用。</a:t>
            </a:r>
          </a:p>
          <a:p>
            <a:pPr marL="0" marR="0">
              <a:lnSpc>
                <a:spcPts val="4035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visudo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文件中赋予权限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tom	All=/bin/date -s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）切换用户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su</a:t>
            </a:r>
            <a:r>
              <a:rPr lang="en-US" altLang="zh-CN" dirty="0" smtClean="0"/>
              <a:t> </a:t>
            </a:r>
            <a:r>
              <a:rPr lang="en-US" altLang="zh-CN" dirty="0"/>
              <a:t>–l  </a:t>
            </a:r>
            <a:r>
              <a:rPr lang="en-US" altLang="zh-CN" dirty="0" smtClean="0"/>
              <a:t>tom1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）查看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–l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）执行命令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/bin/date –s 2017-10-10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4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7715200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5.1 </a:t>
            </a:r>
            <a:r>
              <a:rPr lang="en-US" altLang="zh-CN" sz="3600" dirty="0" err="1"/>
              <a:t>CentOS</a:t>
            </a:r>
            <a:r>
              <a:rPr lang="zh-CN" altLang="en-US" sz="3600" dirty="0"/>
              <a:t>账号管理简介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/>
              <a:t>5.2 </a:t>
            </a:r>
            <a:r>
              <a:rPr lang="zh-CN" altLang="en-US" sz="3600" dirty="0"/>
              <a:t>用户和组管理</a:t>
            </a:r>
            <a:endParaRPr lang="en-US" altLang="zh-CN" sz="3600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5.3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CentOS</a:t>
            </a:r>
            <a:r>
              <a:rPr lang="zh-CN" altLang="en-US" sz="3600" dirty="0">
                <a:solidFill>
                  <a:srgbClr val="FF0000"/>
                </a:solidFill>
              </a:rPr>
              <a:t>权限管理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5577" y="908720"/>
            <a:ext cx="9011344" cy="528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500" dirty="0" smtClean="0"/>
              <a:t>账户</a:t>
            </a:r>
            <a:r>
              <a:rPr lang="zh-CN" altLang="en-US" sz="3500" dirty="0"/>
              <a:t>实质上就是一个用户在系统上的标识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系统</a:t>
            </a:r>
            <a:r>
              <a:rPr lang="zh-CN" altLang="en-US" sz="2600" dirty="0"/>
              <a:t>依据账户来区分每个用户的文件、进程、任务，给每个用户提供特定的工作环境（如用户的工作目录、</a:t>
            </a:r>
            <a:r>
              <a:rPr lang="en-US" altLang="zh-CN" sz="2600" dirty="0"/>
              <a:t>shell</a:t>
            </a:r>
            <a:r>
              <a:rPr lang="zh-CN" altLang="en-US" sz="2600" dirty="0"/>
              <a:t>版本、以及</a:t>
            </a:r>
            <a:r>
              <a:rPr lang="en-US" altLang="zh-CN" sz="2600" dirty="0"/>
              <a:t>X-Window</a:t>
            </a:r>
            <a:r>
              <a:rPr lang="zh-CN" altLang="en-US" sz="2600" dirty="0"/>
              <a:t>环境的配置等），使每个用户的工作都能独立不受干扰地进行。</a:t>
            </a:r>
          </a:p>
          <a:p>
            <a:pPr>
              <a:lnSpc>
                <a:spcPct val="150000"/>
              </a:lnSpc>
            </a:pPr>
            <a:r>
              <a:rPr lang="en-US" altLang="zh-CN" sz="3500" dirty="0" smtClean="0"/>
              <a:t>Linux</a:t>
            </a:r>
            <a:r>
              <a:rPr lang="zh-CN" altLang="en-US" sz="3500" dirty="0"/>
              <a:t>中的账户包括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用户账户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组账号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账户实质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9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+mn-ea"/>
                <a:cs typeface="ODGKTC+TimesNewRomanPSMT"/>
              </a:rPr>
              <a:t>Linux</a:t>
            </a:r>
            <a:r>
              <a:rPr lang="zh-CN" altLang="en-US" sz="3600" dirty="0">
                <a:solidFill>
                  <a:srgbClr val="000000"/>
                </a:solidFill>
                <a:latin typeface="+mn-ea"/>
                <a:cs typeface="DHAOET+MicrosoftYaHei"/>
              </a:rPr>
              <a:t>是多用户操作系统，允许多个用户同时在系统上登录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+mn-ea"/>
                <a:cs typeface="DHAOET+MicrosoftYaHei"/>
              </a:rPr>
              <a:t>为了确保系统和用户的安全，采取了如下安全措施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通过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ODGKTC+TimesNewRomanPSMT"/>
              </a:rPr>
              <a:t>UID</a:t>
            </a:r>
            <a:r>
              <a:rPr lang="en-US" altLang="zh-CN" sz="3100" dirty="0">
                <a:solidFill>
                  <a:srgbClr val="000000"/>
                </a:solidFill>
                <a:latin typeface="+mn-ea"/>
                <a:cs typeface="ODGKTC+TimesNewRomanPSMT"/>
              </a:rPr>
              <a:t>/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ODGKTC+TimesNewRomanPSMT"/>
              </a:rPr>
              <a:t>GID</a:t>
            </a: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确定每个用户在登录系统后都做了些什么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通过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ODGKTC+TimesNewRomanPSMT"/>
              </a:rPr>
              <a:t>UID</a:t>
            </a:r>
            <a:r>
              <a:rPr lang="en-US" altLang="zh-CN" sz="3100" dirty="0">
                <a:solidFill>
                  <a:srgbClr val="000000"/>
                </a:solidFill>
                <a:latin typeface="+mn-ea"/>
                <a:cs typeface="ODGKTC+TimesNewRomanPSMT"/>
              </a:rPr>
              <a:t>/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ODGKTC+TimesNewRomanPSMT"/>
              </a:rPr>
              <a:t>GID</a:t>
            </a: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来区别不同用户所建立的文件或目录</a:t>
            </a:r>
          </a:p>
          <a:p>
            <a:pPr lvl="1"/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每个文件或目录都属于一个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ODGKTC+TimesNewRomanPSMT"/>
              </a:rPr>
              <a:t>UID</a:t>
            </a: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和一个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ODGKTC+TimesNewRomanPSMT"/>
              </a:rPr>
              <a:t>GID</a:t>
            </a:r>
            <a:endParaRPr lang="zh-CN" altLang="en-US" sz="3100" dirty="0">
              <a:solidFill>
                <a:srgbClr val="000000"/>
              </a:solidFill>
              <a:latin typeface="+mn-ea"/>
              <a:cs typeface="ODGKTC+TimesNewRomanPS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每个进程都使用一个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DHAOET+MicrosoftYaHei"/>
              </a:rPr>
              <a:t>UID</a:t>
            </a: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和一个或多个</a:t>
            </a:r>
            <a:r>
              <a:rPr lang="en-US" altLang="zh-CN" sz="3100" dirty="0" err="1">
                <a:solidFill>
                  <a:srgbClr val="000000"/>
                </a:solidFill>
                <a:latin typeface="+mn-ea"/>
                <a:cs typeface="DHAOET+MicrosoftYaHei"/>
              </a:rPr>
              <a:t>GID</a:t>
            </a: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来运行</a:t>
            </a:r>
          </a:p>
          <a:p>
            <a:pPr lvl="1"/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通常由被运行进程的用户决定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超级用户具有一切权限，无需特殊说明</a:t>
            </a:r>
          </a:p>
          <a:p>
            <a:pPr marR="0">
              <a:lnSpc>
                <a:spcPts val="402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普通用户只能不受限制的操作主目录及其子目录下的所有文件，</a:t>
            </a:r>
            <a:r>
              <a:rPr lang="zh-CN" altLang="en-US" sz="3100" dirty="0" smtClean="0">
                <a:solidFill>
                  <a:srgbClr val="000000"/>
                </a:solidFill>
                <a:latin typeface="+mn-ea"/>
                <a:cs typeface="DHAOET+MicrosoftYaHei"/>
              </a:rPr>
              <a:t>对系统</a:t>
            </a: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中其他目录</a:t>
            </a:r>
            <a:r>
              <a:rPr lang="en-US" altLang="zh-CN" sz="3100" dirty="0">
                <a:solidFill>
                  <a:srgbClr val="000000"/>
                </a:solidFill>
                <a:latin typeface="+mn-ea"/>
                <a:cs typeface="ODGKTC+TimesNewRomanPSMT"/>
              </a:rPr>
              <a:t>/</a:t>
            </a:r>
            <a:r>
              <a:rPr lang="zh-CN" altLang="en-US" sz="3100" dirty="0">
                <a:solidFill>
                  <a:srgbClr val="000000"/>
                </a:solidFill>
                <a:latin typeface="+mn-ea"/>
                <a:cs typeface="DHAOET+MicrosoftYaHei"/>
              </a:rPr>
              <a:t>文件的访问受到</a:t>
            </a:r>
            <a:r>
              <a:rPr lang="zh-CN" altLang="en-US" sz="3100" dirty="0" smtClean="0">
                <a:solidFill>
                  <a:srgbClr val="000000"/>
                </a:solidFill>
                <a:latin typeface="+mn-ea"/>
                <a:cs typeface="DHAOET+MicrosoftYaHei"/>
              </a:rPr>
              <a:t>限制</a:t>
            </a:r>
            <a:endParaRPr lang="zh-CN" altLang="en-US" sz="3100" dirty="0">
              <a:solidFill>
                <a:srgbClr val="000000"/>
              </a:solidFill>
              <a:latin typeface="+mn-ea"/>
              <a:cs typeface="DHAOET+MicrosoftYaHei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3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10584"/>
              </p:ext>
            </p:extLst>
          </p:nvPr>
        </p:nvGraphicFramePr>
        <p:xfrm>
          <a:off x="457200" y="1600200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53344"/>
                <a:gridCol w="2561456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权限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描述符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对文件的含义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对目录的含义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可以读取文件的内容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可以列出目录中的文件列表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可以修改删除文件的内容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可以在该目录中创建或删除子目录或文件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执行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可以执行该文件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可以使用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进入该目录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三种基本权限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7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000" dirty="0"/>
              <a:t>改变文件或目录权限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smtClean="0"/>
              <a:t>-R </a:t>
            </a:r>
            <a:r>
              <a:rPr lang="en-US" altLang="zh-CN" dirty="0" err="1"/>
              <a:t>u+w</a:t>
            </a:r>
            <a:r>
              <a:rPr lang="en-US" altLang="zh-CN" dirty="0"/>
              <a:t>  </a:t>
            </a:r>
            <a:r>
              <a:rPr lang="en-US" altLang="zh-CN" dirty="0" smtClean="0"/>
              <a:t>test1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改变文件或目录所有者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/>
              <a:t>chown</a:t>
            </a:r>
            <a:r>
              <a:rPr lang="en-US" altLang="zh-CN" dirty="0"/>
              <a:t> –R tom  test1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改变文件或目录所属组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/>
              <a:t>chgrp</a:t>
            </a:r>
            <a:r>
              <a:rPr lang="en-US" altLang="zh-CN" dirty="0"/>
              <a:t>  </a:t>
            </a:r>
            <a:r>
              <a:rPr lang="en-US" altLang="zh-CN" dirty="0" smtClean="0"/>
              <a:t>-R qa01 </a:t>
            </a:r>
            <a:r>
              <a:rPr lang="en-US" altLang="zh-CN" dirty="0" smtClean="0"/>
              <a:t>test1.txt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r>
              <a:rPr lang="en-US" altLang="zh-CN" dirty="0" smtClean="0"/>
              <a:t>***-R</a:t>
            </a:r>
            <a:r>
              <a:rPr lang="zh-CN" altLang="en-US" dirty="0" smtClean="0"/>
              <a:t>就是子目录一起改了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改变文件权限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所属组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0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实验案例：用户和文件权限管理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4E71130-A73D-43B0-9280-64F35DEFC20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8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0" y="836712"/>
            <a:ext cx="11988824" cy="669674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需求描述</a:t>
            </a:r>
          </a:p>
          <a:p>
            <a:pPr lvl="1" eaLnBrk="1" hangingPunct="1"/>
            <a:r>
              <a:rPr lang="zh-CN" altLang="en-US" dirty="0" smtClean="0"/>
              <a:t>建立用户目录</a:t>
            </a:r>
          </a:p>
          <a:p>
            <a:pPr lvl="2" eaLnBrk="1" hangingPunct="1"/>
            <a:r>
              <a:rPr lang="zh-CN" altLang="en-US" dirty="0" smtClean="0"/>
              <a:t> 创建目录</a:t>
            </a:r>
            <a:r>
              <a:rPr lang="en-US" altLang="zh-CN" dirty="0" smtClean="0"/>
              <a:t>/tech/</a:t>
            </a:r>
            <a:r>
              <a:rPr lang="en-US" altLang="zh-CN" dirty="0" err="1" smtClean="0"/>
              <a:t>benet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/tech/</a:t>
            </a:r>
            <a:r>
              <a:rPr lang="en-US" altLang="zh-CN" dirty="0" err="1" smtClean="0"/>
              <a:t>accp</a:t>
            </a:r>
            <a:r>
              <a:rPr lang="zh-CN" altLang="en-US" dirty="0" smtClean="0"/>
              <a:t>，分别用于不同项目组</a:t>
            </a:r>
          </a:p>
          <a:p>
            <a:pPr lvl="1" eaLnBrk="1" hangingPunct="1"/>
            <a:r>
              <a:rPr lang="zh-CN" altLang="en-US" dirty="0" smtClean="0"/>
              <a:t>添加组帐号</a:t>
            </a:r>
          </a:p>
          <a:p>
            <a:pPr lvl="2" eaLnBrk="1" hangingPunct="1"/>
            <a:r>
              <a:rPr lang="zh-CN" altLang="en-US" dirty="0" smtClean="0"/>
              <a:t> 添加组帐号</a:t>
            </a:r>
            <a:r>
              <a:rPr lang="en-US" altLang="zh-CN" dirty="0" err="1" smtClean="0"/>
              <a:t>benet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accp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GID</a:t>
            </a:r>
            <a:r>
              <a:rPr lang="zh-CN" altLang="en-US" dirty="0" smtClean="0"/>
              <a:t>号分别设置为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1002</a:t>
            </a:r>
          </a:p>
          <a:p>
            <a:pPr lvl="2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为技术部添加组帐号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GID</a:t>
            </a:r>
            <a:r>
              <a:rPr lang="zh-CN" altLang="en-US" dirty="0" smtClean="0"/>
              <a:t>号设置为</a:t>
            </a:r>
            <a:r>
              <a:rPr lang="en-US" altLang="zh-CN" dirty="0" smtClean="0"/>
              <a:t>2000</a:t>
            </a:r>
          </a:p>
          <a:p>
            <a:pPr lvl="1" eaLnBrk="1" hangingPunct="1"/>
            <a:r>
              <a:rPr lang="zh-CN" altLang="en-US" dirty="0" smtClean="0"/>
              <a:t>添加用户帐号</a:t>
            </a:r>
          </a:p>
          <a:p>
            <a:pPr lvl="2" eaLnBrk="1" hangingPunct="1"/>
            <a:r>
              <a:rPr lang="zh-CN" altLang="en-US" dirty="0" smtClean="0"/>
              <a:t> </a:t>
            </a:r>
            <a:r>
              <a:rPr lang="en-US" altLang="zh-CN" dirty="0" err="1" smtClean="0"/>
              <a:t>benet</a:t>
            </a:r>
            <a:r>
              <a:rPr lang="zh-CN" altLang="en-US" dirty="0" smtClean="0"/>
              <a:t>组的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个用户：</a:t>
            </a:r>
            <a:r>
              <a:rPr lang="en-US" altLang="zh-CN" dirty="0" smtClean="0"/>
              <a:t>jerry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tsengia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obama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其中的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用户帐号在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日后失效</a:t>
            </a:r>
          </a:p>
          <a:p>
            <a:pPr lvl="2" eaLnBrk="1" hangingPunct="1"/>
            <a:r>
              <a:rPr lang="zh-CN" altLang="en-US" dirty="0" smtClean="0"/>
              <a:t> </a:t>
            </a:r>
            <a:r>
              <a:rPr lang="en-US" altLang="zh-CN" dirty="0" err="1" smtClean="0"/>
              <a:t>accp</a:t>
            </a:r>
            <a:r>
              <a:rPr lang="zh-CN" altLang="en-US" dirty="0" smtClean="0"/>
              <a:t>组的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个用户：</a:t>
            </a:r>
            <a:r>
              <a:rPr lang="en-US" altLang="zh-CN" dirty="0" smtClean="0"/>
              <a:t>handy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cucci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其中的</a:t>
            </a:r>
            <a:r>
              <a:rPr lang="en-US" altLang="zh-CN" dirty="0" err="1" smtClean="0"/>
              <a:t>cucci</a:t>
            </a:r>
            <a:r>
              <a:rPr lang="zh-CN" altLang="en-US" dirty="0" smtClean="0"/>
              <a:t>用户帐号的登录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设置为“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”</a:t>
            </a:r>
          </a:p>
          <a:p>
            <a:pPr lvl="2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上述所有的用户帐号均要求加入到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组内</a:t>
            </a:r>
          </a:p>
        </p:txBody>
      </p:sp>
    </p:spTree>
    <p:extLst>
      <p:ext uri="{BB962C8B-B14F-4D97-AF65-F5344CB8AC3E}">
        <p14:creationId xmlns:p14="http://schemas.microsoft.com/office/powerpoint/2010/main" val="1600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453336"/>
          </a:xfrm>
        </p:spPr>
        <p:txBody>
          <a:bodyPr>
            <a:normAutofit/>
          </a:bodyPr>
          <a:lstStyle/>
          <a:p>
            <a:r>
              <a:rPr lang="en-US" altLang="zh-CN" dirty="0"/>
              <a:t>1.mkdir /</a:t>
            </a:r>
            <a:r>
              <a:rPr lang="en-US" altLang="zh-CN" dirty="0" smtClean="0"/>
              <a:t>tech    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smtClean="0"/>
              <a:t>tech/</a:t>
            </a:r>
            <a:r>
              <a:rPr lang="en-US" altLang="zh-CN" dirty="0" err="1" smtClean="0"/>
              <a:t>benet</a:t>
            </a:r>
            <a:r>
              <a:rPr lang="en-US" altLang="zh-CN" dirty="0" smtClean="0"/>
              <a:t>  .. </a:t>
            </a:r>
          </a:p>
          <a:p>
            <a:r>
              <a:rPr lang="en-US" altLang="zh-CN" dirty="0" smtClean="0"/>
              <a:t>-p</a:t>
            </a:r>
            <a:r>
              <a:rPr lang="zh-CN" altLang="en-US" dirty="0" smtClean="0"/>
              <a:t>嵌套创建目录</a:t>
            </a:r>
            <a:endParaRPr lang="en-US" altLang="zh-CN" dirty="0"/>
          </a:p>
          <a:p>
            <a:r>
              <a:rPr lang="en-US" altLang="zh-CN" dirty="0"/>
              <a:t>2.groupadd -g 1001 </a:t>
            </a:r>
            <a:r>
              <a:rPr lang="en-US" altLang="zh-CN" dirty="0" err="1" smtClean="0"/>
              <a:t>benet</a:t>
            </a:r>
            <a:r>
              <a:rPr lang="en-US" altLang="zh-CN" dirty="0" smtClean="0"/>
              <a:t>  ..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</a:t>
            </a:r>
            <a:r>
              <a:rPr lang="en-US" altLang="zh-CN" dirty="0"/>
              <a:t>-g 2000 tech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 err="1"/>
              <a:t>useradd</a:t>
            </a:r>
            <a:r>
              <a:rPr lang="en-US" altLang="zh-CN" dirty="0"/>
              <a:t> -g </a:t>
            </a:r>
            <a:r>
              <a:rPr lang="en-US" altLang="zh-CN" dirty="0" err="1"/>
              <a:t>benet</a:t>
            </a:r>
            <a:r>
              <a:rPr lang="en-US" altLang="zh-CN" dirty="0"/>
              <a:t> </a:t>
            </a:r>
            <a:r>
              <a:rPr lang="en-US" altLang="zh-CN" dirty="0" smtClean="0"/>
              <a:t>jerry   ..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-g </a:t>
            </a:r>
            <a:r>
              <a:rPr lang="en-US" altLang="zh-CN" dirty="0" err="1" smtClean="0"/>
              <a:t>benet</a:t>
            </a:r>
            <a:r>
              <a:rPr lang="en-US" altLang="zh-CN" dirty="0" smtClean="0"/>
              <a:t> -e 2019/08/31 </a:t>
            </a:r>
            <a:r>
              <a:rPr lang="en-US" altLang="zh-CN" dirty="0" err="1" smtClean="0"/>
              <a:t>kylin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-G</a:t>
            </a:r>
            <a:r>
              <a:rPr lang="zh-CN" altLang="en-US" dirty="0" smtClean="0"/>
              <a:t>是修改附加组用</a:t>
            </a:r>
            <a:r>
              <a:rPr lang="en-US" altLang="zh-CN" dirty="0" smtClean="0"/>
              <a:t>-g</a:t>
            </a:r>
            <a:r>
              <a:rPr lang="zh-CN" altLang="en-US" dirty="0" smtClean="0"/>
              <a:t>会更改初始组不建议使用）</a:t>
            </a:r>
            <a:endParaRPr lang="en-US" altLang="zh-CN" dirty="0"/>
          </a:p>
          <a:p>
            <a:r>
              <a:rPr lang="en-US" altLang="zh-CN" dirty="0" smtClean="0"/>
              <a:t>4.useradd </a:t>
            </a:r>
            <a:r>
              <a:rPr lang="en-US" altLang="zh-CN" dirty="0"/>
              <a:t>-g </a:t>
            </a:r>
            <a:r>
              <a:rPr lang="en-US" altLang="zh-CN" dirty="0" err="1"/>
              <a:t>accp</a:t>
            </a:r>
            <a:r>
              <a:rPr lang="en-US" altLang="zh-CN" dirty="0"/>
              <a:t> handy</a:t>
            </a:r>
          </a:p>
          <a:p>
            <a:r>
              <a:rPr lang="en-US" altLang="zh-CN" dirty="0" err="1"/>
              <a:t>useradd</a:t>
            </a:r>
            <a:r>
              <a:rPr lang="en-US" altLang="zh-CN" dirty="0"/>
              <a:t> -g </a:t>
            </a:r>
            <a:r>
              <a:rPr lang="en-US" altLang="zh-CN" dirty="0" err="1"/>
              <a:t>accp</a:t>
            </a:r>
            <a:r>
              <a:rPr lang="en-US" altLang="zh-CN" dirty="0"/>
              <a:t> -s /bin/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err="1"/>
              <a:t>cucci</a:t>
            </a:r>
            <a:endParaRPr lang="en-US" altLang="zh-CN" dirty="0"/>
          </a:p>
          <a:p>
            <a:r>
              <a:rPr lang="en-US" altLang="zh-CN" dirty="0" smtClean="0"/>
              <a:t>5.gpasswd </a:t>
            </a:r>
            <a:r>
              <a:rPr lang="en-US" altLang="zh-CN" dirty="0"/>
              <a:t>-a jerry </a:t>
            </a:r>
            <a:r>
              <a:rPr lang="en-US" altLang="zh-CN" dirty="0" smtClean="0"/>
              <a:t>tech {id </a:t>
            </a:r>
            <a:r>
              <a:rPr lang="en-US" altLang="zh-CN" dirty="0" err="1" smtClean="0"/>
              <a:t>obama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查看一下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02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实验案例：用户和文件权限管理</a:t>
            </a: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B6DED2C0-1C24-4A60-959A-6BCFC593197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需求描述</a:t>
            </a:r>
          </a:p>
          <a:p>
            <a:pPr lvl="1" eaLnBrk="1" hangingPunct="1"/>
            <a:r>
              <a:rPr lang="zh-CN" altLang="en-US" dirty="0" smtClean="0"/>
              <a:t>设置目录权限及归属</a:t>
            </a:r>
          </a:p>
          <a:p>
            <a:pPr lvl="2" eaLnBrk="1" hangingPunct="1"/>
            <a:r>
              <a:rPr lang="zh-CN" altLang="en-US" dirty="0" smtClean="0"/>
              <a:t> “</a:t>
            </a:r>
            <a:r>
              <a:rPr lang="en-US" altLang="zh-CN" dirty="0" smtClean="0"/>
              <a:t>/tech”</a:t>
            </a:r>
            <a:r>
              <a:rPr lang="zh-CN" altLang="en-US" dirty="0" smtClean="0"/>
              <a:t>目录的属组设为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，禁止其他人访问</a:t>
            </a:r>
          </a:p>
          <a:p>
            <a:pPr lvl="2" eaLnBrk="1" hangingPunct="1"/>
            <a:r>
              <a:rPr lang="zh-CN" altLang="en-US" dirty="0" smtClean="0"/>
              <a:t> “</a:t>
            </a:r>
            <a:r>
              <a:rPr lang="en-US" altLang="zh-CN" dirty="0" smtClean="0"/>
              <a:t>/tech/</a:t>
            </a:r>
            <a:r>
              <a:rPr lang="en-US" altLang="zh-CN" dirty="0" err="1" smtClean="0"/>
              <a:t>benet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目录的属组设为</a:t>
            </a:r>
            <a:r>
              <a:rPr lang="en-US" altLang="zh-CN" dirty="0" err="1" smtClean="0"/>
              <a:t>benet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，禁止其他人访问</a:t>
            </a:r>
          </a:p>
          <a:p>
            <a:pPr lvl="2" eaLnBrk="1" hangingPunct="1"/>
            <a:r>
              <a:rPr lang="zh-CN" altLang="en-US" dirty="0" smtClean="0"/>
              <a:t> “</a:t>
            </a:r>
            <a:r>
              <a:rPr lang="en-US" altLang="zh-CN" dirty="0" smtClean="0"/>
              <a:t>/tech/</a:t>
            </a:r>
            <a:r>
              <a:rPr lang="en-US" altLang="zh-CN" dirty="0" err="1" smtClean="0"/>
              <a:t>accp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目录的属组设为</a:t>
            </a:r>
            <a:r>
              <a:rPr lang="en-US" altLang="zh-CN" dirty="0" err="1" smtClean="0"/>
              <a:t>accp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，禁止其他人访问</a:t>
            </a:r>
          </a:p>
          <a:p>
            <a:pPr lvl="1" eaLnBrk="1" hangingPunct="1"/>
            <a:r>
              <a:rPr lang="zh-CN" altLang="en-US" dirty="0" smtClean="0"/>
              <a:t>建立公共数据存储目录 “</a:t>
            </a:r>
            <a:r>
              <a:rPr lang="en-US" altLang="zh-CN" dirty="0" smtClean="0"/>
              <a:t>/public”</a:t>
            </a:r>
          </a:p>
          <a:p>
            <a:pPr lvl="2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允许技术组内的所有用户读取、写入、执行文件</a:t>
            </a:r>
          </a:p>
          <a:p>
            <a:pPr lvl="2" eaLnBrk="1" hangingPunct="1"/>
            <a:r>
              <a:rPr lang="zh-CN" altLang="en-US" dirty="0" smtClean="0"/>
              <a:t> 禁止其他用户读、写、执行</a:t>
            </a:r>
          </a:p>
        </p:txBody>
      </p:sp>
    </p:spTree>
    <p:extLst>
      <p:ext uri="{BB962C8B-B14F-4D97-AF65-F5344CB8AC3E}">
        <p14:creationId xmlns:p14="http://schemas.microsoft.com/office/powerpoint/2010/main" val="17993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zh-CN" dirty="0"/>
              <a:t>6. chgrp -R </a:t>
            </a:r>
            <a:r>
              <a:rPr lang="pl-PL" altLang="zh-CN" dirty="0" smtClean="0"/>
              <a:t>tech</a:t>
            </a:r>
            <a:r>
              <a:rPr lang="zh-CN" altLang="en-US" dirty="0" smtClean="0"/>
              <a:t>（组）</a:t>
            </a:r>
            <a:r>
              <a:rPr lang="pl-PL" altLang="zh-CN" dirty="0" smtClean="0"/>
              <a:t> </a:t>
            </a:r>
            <a:r>
              <a:rPr lang="pl-PL" altLang="zh-CN" dirty="0"/>
              <a:t>/</a:t>
            </a:r>
            <a:r>
              <a:rPr lang="pl-PL" altLang="zh-CN" dirty="0" smtClean="0"/>
              <a:t>tech</a:t>
            </a:r>
            <a:r>
              <a:rPr lang="zh-CN" altLang="en-US" dirty="0" smtClean="0"/>
              <a:t>（目录）</a:t>
            </a:r>
            <a:r>
              <a:rPr lang="en-US" altLang="zh-CN" dirty="0" smtClean="0"/>
              <a:t>..</a:t>
            </a:r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ll</a:t>
            </a:r>
            <a:r>
              <a:rPr lang="zh-CN" altLang="en-US" dirty="0" smtClean="0"/>
              <a:t>查看一下他是属于哪个组</a:t>
            </a:r>
            <a:endParaRPr lang="pl-PL" altLang="zh-CN" dirty="0"/>
          </a:p>
          <a:p>
            <a:r>
              <a:rPr lang="pl-PL" altLang="zh-CN" dirty="0"/>
              <a:t>7.chmod -R 0 /</a:t>
            </a:r>
            <a:r>
              <a:rPr lang="pl-PL" altLang="zh-CN" dirty="0" smtClean="0"/>
              <a:t>tech</a:t>
            </a:r>
            <a:r>
              <a:rPr lang="en-US" altLang="zh-CN" dirty="0" smtClean="0"/>
              <a:t> </a:t>
            </a:r>
          </a:p>
          <a:p>
            <a:pPr lvl="3"/>
            <a:r>
              <a:rPr lang="en-US" altLang="zh-CN" dirty="0" err="1" smtClean="0"/>
              <a:t>Chomd</a:t>
            </a:r>
            <a:r>
              <a:rPr lang="en-US" altLang="zh-CN" dirty="0" smtClean="0"/>
              <a:t> o-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 /tech</a:t>
            </a:r>
          </a:p>
          <a:p>
            <a:r>
              <a:rPr lang="en-US" altLang="zh-CN" dirty="0" smtClean="0"/>
              <a:t>8.mkdir 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public</a:t>
            </a:r>
          </a:p>
          <a:p>
            <a:r>
              <a:rPr lang="en-US" altLang="zh-CN" dirty="0" smtClean="0"/>
              <a:t>9.chgrp –R tech </a:t>
            </a:r>
            <a:r>
              <a:rPr lang="en-US" altLang="zh-CN" smtClean="0"/>
              <a:t>/public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61926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100" dirty="0"/>
              <a:t>Linux</a:t>
            </a:r>
            <a:r>
              <a:rPr lang="zh-CN" altLang="en-US" sz="4100" dirty="0"/>
              <a:t>系统下的用户账户（简称用户）有两种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 smtClean="0"/>
              <a:t>超级用户（或管理员</a:t>
            </a:r>
            <a:r>
              <a:rPr lang="zh-CN" altLang="en-US" sz="3400" dirty="0"/>
              <a:t>账户）：在系统上的任务是对普通用户和整个系统进行管理</a:t>
            </a:r>
            <a:r>
              <a:rPr lang="zh-CN" altLang="en-US" sz="3400" dirty="0" smtClean="0"/>
              <a:t>。</a:t>
            </a:r>
            <a:endParaRPr lang="en-US" altLang="zh-CN" sz="34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/>
              <a:t>普通</a:t>
            </a:r>
            <a:r>
              <a:rPr lang="zh-CN" altLang="en-US" sz="3400" dirty="0" smtClean="0"/>
              <a:t>用户：</a:t>
            </a:r>
            <a:r>
              <a:rPr lang="zh-CN" altLang="en-US" sz="3400" dirty="0"/>
              <a:t>在系统上的任务是进行普通工作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 smtClean="0"/>
              <a:t>程序用户：</a:t>
            </a:r>
            <a:r>
              <a:rPr lang="zh-CN" altLang="en-US" sz="3400" dirty="0">
                <a:ea typeface="宋体" charset="-122"/>
              </a:rPr>
              <a:t>用于维持系统或某个程序的正常运行，一般不允许登录到系统。例如：</a:t>
            </a:r>
            <a:r>
              <a:rPr lang="en-US" altLang="zh-CN" sz="3400" dirty="0">
                <a:ea typeface="宋体" charset="-122"/>
              </a:rPr>
              <a:t>bin</a:t>
            </a:r>
            <a:r>
              <a:rPr lang="zh-CN" altLang="en-US" sz="3400" dirty="0">
                <a:ea typeface="宋体" charset="-122"/>
              </a:rPr>
              <a:t>、</a:t>
            </a:r>
            <a:r>
              <a:rPr lang="en-US" altLang="zh-CN" sz="3400" dirty="0">
                <a:ea typeface="宋体" charset="-122"/>
              </a:rPr>
              <a:t>daemon</a:t>
            </a:r>
            <a:r>
              <a:rPr lang="zh-CN" altLang="en-US" sz="3400" dirty="0">
                <a:ea typeface="宋体" charset="-122"/>
              </a:rPr>
              <a:t>、</a:t>
            </a:r>
            <a:r>
              <a:rPr lang="en-US" altLang="zh-CN" sz="3400" dirty="0">
                <a:ea typeface="宋体" charset="-122"/>
              </a:rPr>
              <a:t>ftp</a:t>
            </a:r>
            <a:r>
              <a:rPr lang="zh-CN" altLang="en-US" sz="3400" dirty="0">
                <a:ea typeface="宋体" charset="-122"/>
              </a:rPr>
              <a:t>、</a:t>
            </a:r>
            <a:r>
              <a:rPr lang="en-US" altLang="zh-CN" sz="3400" dirty="0">
                <a:ea typeface="宋体" charset="-122"/>
              </a:rPr>
              <a:t>mail</a:t>
            </a:r>
            <a:r>
              <a:rPr lang="zh-CN" altLang="en-US" sz="3400" dirty="0">
                <a:ea typeface="宋体" charset="-122"/>
              </a:rPr>
              <a:t>等</a:t>
            </a:r>
            <a:endParaRPr lang="zh-CN" altLang="en-US" sz="3400" dirty="0" smtClean="0"/>
          </a:p>
          <a:p>
            <a:pPr>
              <a:lnSpc>
                <a:spcPct val="120000"/>
              </a:lnSpc>
            </a:pPr>
            <a:r>
              <a:rPr lang="zh-CN" altLang="en-US" sz="4100" dirty="0" smtClean="0"/>
              <a:t>每个</a:t>
            </a:r>
            <a:r>
              <a:rPr lang="zh-CN" altLang="en-US" sz="4100" dirty="0"/>
              <a:t>用户都被分配了一个唯一的用户</a:t>
            </a:r>
            <a:r>
              <a:rPr lang="en-US" altLang="zh-CN" sz="4100" dirty="0"/>
              <a:t>ID</a:t>
            </a:r>
            <a:r>
              <a:rPr lang="zh-CN" altLang="en-US" sz="4100" dirty="0"/>
              <a:t>号（</a:t>
            </a:r>
            <a:r>
              <a:rPr lang="en-US" altLang="zh-CN" sz="4100" dirty="0" err="1"/>
              <a:t>UID</a:t>
            </a:r>
            <a:r>
              <a:rPr lang="zh-CN" altLang="en-US" sz="4100" dirty="0"/>
              <a:t>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/>
              <a:t>超级用户：</a:t>
            </a:r>
            <a:r>
              <a:rPr lang="en-US" altLang="zh-CN" sz="3400" dirty="0" err="1"/>
              <a:t>UID</a:t>
            </a:r>
            <a:r>
              <a:rPr lang="en-US" altLang="zh-CN" sz="3400" dirty="0"/>
              <a:t>=0</a:t>
            </a:r>
            <a:r>
              <a:rPr lang="zh-CN" altLang="en-US" sz="3400" dirty="0"/>
              <a:t>，</a:t>
            </a:r>
            <a:r>
              <a:rPr lang="en-US" altLang="zh-CN" sz="3400" dirty="0" err="1"/>
              <a:t>GID</a:t>
            </a:r>
            <a:r>
              <a:rPr lang="en-US" altLang="zh-CN" sz="3400" dirty="0"/>
              <a:t>=0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/>
              <a:t>系统用户（伪用户，不可登录）：</a:t>
            </a:r>
            <a:r>
              <a:rPr lang="en-US" altLang="zh-CN" sz="3400" dirty="0"/>
              <a:t>0&lt;</a:t>
            </a:r>
            <a:r>
              <a:rPr lang="en-US" altLang="zh-CN" sz="3400" dirty="0" err="1"/>
              <a:t>UID</a:t>
            </a:r>
            <a:r>
              <a:rPr lang="en-US" altLang="zh-CN" sz="3400" dirty="0"/>
              <a:t>&lt;1000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/>
              <a:t>普通用户：</a:t>
            </a:r>
            <a:r>
              <a:rPr lang="en-US" altLang="zh-CN" sz="3400" dirty="0" err="1"/>
              <a:t>UID</a:t>
            </a:r>
            <a:r>
              <a:rPr lang="en-US" altLang="zh-CN" sz="3400" dirty="0"/>
              <a:t>&gt;=1000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3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3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25963"/>
          </a:xfrm>
        </p:spPr>
        <p:txBody>
          <a:bodyPr/>
          <a:lstStyle/>
          <a:p>
            <a:r>
              <a:rPr lang="zh-CN" altLang="en-US" sz="3600" dirty="0" smtClean="0"/>
              <a:t>用户名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UID</a:t>
            </a:r>
            <a:r>
              <a:rPr lang="en-US" altLang="zh-CN" sz="3600" dirty="0"/>
              <a:t> </a:t>
            </a:r>
            <a:r>
              <a:rPr lang="zh-CN" altLang="en-US" sz="3600" dirty="0"/>
              <a:t>被保存在</a:t>
            </a:r>
            <a:r>
              <a:rPr lang="en-US" altLang="zh-CN" sz="3600" dirty="0"/>
              <a:t>/</a:t>
            </a:r>
            <a:r>
              <a:rPr lang="en-US" altLang="zh-CN" sz="3600" dirty="0" err="1"/>
              <a:t>etc</a:t>
            </a:r>
            <a:r>
              <a:rPr lang="en-US" altLang="zh-CN" sz="3600" dirty="0"/>
              <a:t>/</a:t>
            </a:r>
            <a:r>
              <a:rPr lang="en-US" altLang="zh-CN" sz="3600" dirty="0" err="1"/>
              <a:t>passwd</a:t>
            </a:r>
            <a:r>
              <a:rPr lang="en-US" altLang="zh-CN" sz="3600" dirty="0"/>
              <a:t> </a:t>
            </a:r>
            <a:r>
              <a:rPr lang="zh-CN" altLang="en-US" sz="3600" dirty="0"/>
              <a:t>这个文件中</a:t>
            </a:r>
          </a:p>
          <a:p>
            <a:r>
              <a:rPr lang="zh-CN" altLang="en-US" sz="3600" dirty="0" smtClean="0"/>
              <a:t>当</a:t>
            </a:r>
            <a:r>
              <a:rPr lang="zh-CN" altLang="en-US" sz="3600" dirty="0"/>
              <a:t>用户登录时，他们被分配了一个主目录和一个运行的程序（通常是</a:t>
            </a:r>
            <a:r>
              <a:rPr lang="en-US" altLang="zh-CN" sz="3600" dirty="0"/>
              <a:t>shell</a:t>
            </a:r>
            <a:r>
              <a:rPr lang="zh-CN" altLang="en-US" sz="3600" dirty="0"/>
              <a:t>）</a:t>
            </a:r>
          </a:p>
          <a:p>
            <a:r>
              <a:rPr lang="zh-CN" altLang="en-US" sz="3600" dirty="0" smtClean="0"/>
              <a:t>若</a:t>
            </a:r>
            <a:r>
              <a:rPr lang="zh-CN" altLang="en-US" sz="3600" dirty="0"/>
              <a:t>无适当权限，用户无法读取、写入或执行彼此的文件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用户（续）</a:t>
            </a:r>
          </a:p>
        </p:txBody>
      </p:sp>
    </p:spTree>
    <p:extLst>
      <p:ext uri="{BB962C8B-B14F-4D97-AF65-F5344CB8AC3E}">
        <p14:creationId xmlns:p14="http://schemas.microsoft.com/office/powerpoint/2010/main" val="18905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1176" y="731837"/>
            <a:ext cx="8651304" cy="550547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组是用户的集合</a:t>
            </a:r>
          </a:p>
          <a:p>
            <a:r>
              <a:rPr lang="zh-CN" altLang="en-US" dirty="0"/>
              <a:t>每个组都被分配了一个唯一的组</a:t>
            </a:r>
            <a:r>
              <a:rPr lang="en-US" altLang="zh-CN" dirty="0"/>
              <a:t>ID</a:t>
            </a:r>
            <a:r>
              <a:rPr lang="zh-CN" altLang="en-US" dirty="0"/>
              <a:t>号（</a:t>
            </a:r>
            <a:r>
              <a:rPr lang="en-US" altLang="zh-CN" dirty="0" err="1"/>
              <a:t>GID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组和</a:t>
            </a:r>
            <a:r>
              <a:rPr lang="en-US" altLang="zh-CN" dirty="0" err="1"/>
              <a:t>GID</a:t>
            </a:r>
            <a:r>
              <a:rPr lang="en-US" altLang="zh-CN" dirty="0"/>
              <a:t> </a:t>
            </a:r>
            <a:r>
              <a:rPr lang="zh-CN" altLang="en-US" dirty="0"/>
              <a:t>被保存在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 </a:t>
            </a:r>
            <a:r>
              <a:rPr lang="zh-CN" altLang="en-US" dirty="0"/>
              <a:t>文件中</a:t>
            </a:r>
          </a:p>
          <a:p>
            <a:r>
              <a:rPr lang="zh-CN" altLang="en-US" dirty="0"/>
              <a:t>每个用户都有他们自己的私有组</a:t>
            </a:r>
          </a:p>
          <a:p>
            <a:r>
              <a:rPr lang="zh-CN" altLang="en-US" dirty="0"/>
              <a:t>每个用户都可以被添加到其他组中来获得额外的存取权限</a:t>
            </a:r>
          </a:p>
          <a:p>
            <a:r>
              <a:rPr lang="zh-CN" altLang="en-US" dirty="0"/>
              <a:t>组中的所有用户都可以共享属于该组的文件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4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947861"/>
            <a:ext cx="8939336" cy="52894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初始组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缺省组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私有</a:t>
            </a:r>
            <a:r>
              <a:rPr lang="zh-CN" altLang="en-US" dirty="0"/>
              <a:t>组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当</a:t>
            </a:r>
            <a:r>
              <a:rPr lang="zh-CN" altLang="en-US" dirty="0"/>
              <a:t>在创建一个新用户时，若没有指定他所属于的组，</a:t>
            </a:r>
            <a:r>
              <a:rPr lang="en-US" altLang="zh-CN" dirty="0" err="1"/>
              <a:t>RHEL</a:t>
            </a:r>
            <a:r>
              <a:rPr lang="en-US" altLang="zh-CN" dirty="0"/>
              <a:t>/</a:t>
            </a:r>
            <a:r>
              <a:rPr lang="en-US" altLang="zh-CN" dirty="0" err="1"/>
              <a:t>CentOS</a:t>
            </a:r>
            <a:r>
              <a:rPr lang="zh-CN" altLang="en-US" dirty="0"/>
              <a:t>就建立一个和该用户</a:t>
            </a:r>
            <a:r>
              <a:rPr lang="zh-CN" altLang="en-US" dirty="0" smtClean="0"/>
              <a:t>同名的初始组，</a:t>
            </a:r>
            <a:r>
              <a:rPr lang="zh-CN" altLang="en-US" dirty="0"/>
              <a:t>且用户被分配到</a:t>
            </a:r>
            <a:r>
              <a:rPr lang="zh-CN" altLang="en-US" dirty="0" smtClean="0"/>
              <a:t>这个初始</a:t>
            </a:r>
            <a:r>
              <a:rPr lang="zh-CN" altLang="en-US" dirty="0"/>
              <a:t>组中，用户一登录就立刻拥有这个用户组的相关权限</a:t>
            </a:r>
            <a:endParaRPr lang="en-US" altLang="zh-CN" dirty="0" smtClean="0"/>
          </a:p>
          <a:p>
            <a:r>
              <a:rPr lang="zh-CN" altLang="en-US" dirty="0"/>
              <a:t>附加组</a:t>
            </a:r>
            <a:r>
              <a:rPr lang="en-US" altLang="zh-CN" dirty="0"/>
              <a:t>/</a:t>
            </a:r>
            <a:r>
              <a:rPr lang="zh-CN" altLang="en-US" dirty="0"/>
              <a:t>标准组</a:t>
            </a:r>
            <a:r>
              <a:rPr lang="en-US" altLang="zh-CN" dirty="0"/>
              <a:t>/</a:t>
            </a:r>
            <a:r>
              <a:rPr lang="zh-CN" altLang="en-US" dirty="0"/>
              <a:t>公共组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标准组可以容纳多个用户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若使用标准组，在创建一个新的用户时就应该指定他所属于的组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zh-CN" altLang="en-US" sz="4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0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组</a:t>
            </a:r>
            <a:r>
              <a:rPr lang="zh-CN" altLang="en-US" dirty="0"/>
              <a:t>是用户的集合</a:t>
            </a:r>
            <a:r>
              <a:rPr lang="en-US" altLang="zh-CN" dirty="0"/>
              <a:t>,</a:t>
            </a:r>
            <a:r>
              <a:rPr lang="zh-CN" altLang="en-US" dirty="0"/>
              <a:t>一个标准组可以容纳多个用户，同一个用户可以同属于多个组，这些组可以是私有组，也可以是标准组</a:t>
            </a:r>
          </a:p>
          <a:p>
            <a:r>
              <a:rPr lang="zh-CN" altLang="en-US" dirty="0"/>
              <a:t>当一个用户同属于多个组时，将这些组分为：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主</a:t>
            </a:r>
            <a:r>
              <a:rPr lang="zh-CN" altLang="en-US" dirty="0"/>
              <a:t>组（初始组）：用户登录系统时的组。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附加</a:t>
            </a:r>
            <a:r>
              <a:rPr lang="zh-CN" altLang="en-US" dirty="0"/>
              <a:t>组：登录后可切换的其他组。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用户和组的关系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3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 smtClean="0"/>
              <a:t>用户信息文件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影子</a:t>
            </a:r>
            <a:r>
              <a:rPr lang="en-US" altLang="zh-CN" dirty="0" smtClean="0"/>
              <a:t>/</a:t>
            </a:r>
            <a:r>
              <a:rPr lang="zh-CN" altLang="en-US" dirty="0" smtClean="0"/>
              <a:t>口令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/shadow</a:t>
            </a:r>
          </a:p>
          <a:p>
            <a:r>
              <a:rPr lang="zh-CN" altLang="en-US" dirty="0" smtClean="0"/>
              <a:t>组</a:t>
            </a:r>
            <a:r>
              <a:rPr lang="zh-CN" altLang="en-US" dirty="0"/>
              <a:t>信息</a:t>
            </a:r>
            <a:r>
              <a:rPr lang="zh-CN" altLang="en-US" dirty="0" smtClean="0"/>
              <a:t>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</a:p>
          <a:p>
            <a:r>
              <a:rPr lang="zh-CN" altLang="en-US" dirty="0"/>
              <a:t>组口令文件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gshadow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账户信息文件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1258</TotalTime>
  <Words>1960</Words>
  <Application>Microsoft Office PowerPoint</Application>
  <PresentationFormat>全屏显示(4:3)</PresentationFormat>
  <Paragraphs>302</Paragraphs>
  <Slides>36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moban</vt:lpstr>
      <vt:lpstr>用户和用户组管理</vt:lpstr>
      <vt:lpstr>本章大纲</vt:lpstr>
      <vt:lpstr>账户实质</vt:lpstr>
      <vt:lpstr>用户</vt:lpstr>
      <vt:lpstr>用户（续）</vt:lpstr>
      <vt:lpstr>组</vt:lpstr>
      <vt:lpstr>组</vt:lpstr>
      <vt:lpstr>用户和组的关系</vt:lpstr>
      <vt:lpstr>账户信息文件</vt:lpstr>
      <vt:lpstr>用户信息文件</vt:lpstr>
      <vt:lpstr>口令文件</vt:lpstr>
      <vt:lpstr>组信息文件</vt:lpstr>
      <vt:lpstr>组口令文件</vt:lpstr>
      <vt:lpstr>PowerPoint 演示文稿</vt:lpstr>
      <vt:lpstr>本章大纲</vt:lpstr>
      <vt:lpstr>用户和组管理命令</vt:lpstr>
      <vt:lpstr>添加用户账号（useradd）</vt:lpstr>
      <vt:lpstr>设置用户口令（passwd）</vt:lpstr>
      <vt:lpstr>添加用户账号举例</vt:lpstr>
      <vt:lpstr>修改用户帐号的属性</vt:lpstr>
      <vt:lpstr>删除用户帐号</vt:lpstr>
      <vt:lpstr>添加组帐号</vt:lpstr>
      <vt:lpstr>修改组帐号</vt:lpstr>
      <vt:lpstr>删除组帐号</vt:lpstr>
      <vt:lpstr>添加、删除组成员</vt:lpstr>
      <vt:lpstr>用户和组帐号查询</vt:lpstr>
      <vt:lpstr>PowerPoint 演示文稿</vt:lpstr>
      <vt:lpstr>sudo使用</vt:lpstr>
      <vt:lpstr>本章大纲</vt:lpstr>
      <vt:lpstr>权限概述</vt:lpstr>
      <vt:lpstr>三种基本权限</vt:lpstr>
      <vt:lpstr>改变文件权限/所属组/所有者</vt:lpstr>
      <vt:lpstr>实验案例：用户和文件权限管理</vt:lpstr>
      <vt:lpstr>答案</vt:lpstr>
      <vt:lpstr>实验案例：用户和文件权限管理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203</cp:revision>
  <dcterms:created xsi:type="dcterms:W3CDTF">2017-06-14T06:52:20Z</dcterms:created>
  <dcterms:modified xsi:type="dcterms:W3CDTF">2017-09-20T03:23:35Z</dcterms:modified>
</cp:coreProperties>
</file>