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60" r:id="rId2"/>
    <p:sldId id="261" r:id="rId3"/>
    <p:sldId id="291" r:id="rId4"/>
    <p:sldId id="292" r:id="rId5"/>
    <p:sldId id="293" r:id="rId6"/>
    <p:sldId id="262" r:id="rId7"/>
    <p:sldId id="310" r:id="rId8"/>
    <p:sldId id="263" r:id="rId9"/>
    <p:sldId id="294" r:id="rId10"/>
    <p:sldId id="266" r:id="rId11"/>
    <p:sldId id="267" r:id="rId12"/>
    <p:sldId id="268" r:id="rId13"/>
    <p:sldId id="283" r:id="rId14"/>
    <p:sldId id="299" r:id="rId15"/>
    <p:sldId id="300" r:id="rId16"/>
    <p:sldId id="295" r:id="rId17"/>
    <p:sldId id="296" r:id="rId18"/>
    <p:sldId id="301" r:id="rId19"/>
    <p:sldId id="297" r:id="rId20"/>
    <p:sldId id="298" r:id="rId21"/>
    <p:sldId id="302" r:id="rId22"/>
    <p:sldId id="305" r:id="rId23"/>
    <p:sldId id="306" r:id="rId24"/>
    <p:sldId id="307" r:id="rId25"/>
    <p:sldId id="303" r:id="rId26"/>
    <p:sldId id="271" r:id="rId27"/>
    <p:sldId id="308" r:id="rId28"/>
    <p:sldId id="272" r:id="rId29"/>
    <p:sldId id="309" r:id="rId30"/>
    <p:sldId id="273" r:id="rId31"/>
    <p:sldId id="274" r:id="rId32"/>
    <p:sldId id="275" r:id="rId33"/>
    <p:sldId id="276" r:id="rId34"/>
    <p:sldId id="277" r:id="rId35"/>
    <p:sldId id="31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096" autoAdjust="0"/>
  </p:normalViewPr>
  <p:slideViewPr>
    <p:cSldViewPr>
      <p:cViewPr varScale="1">
        <p:scale>
          <a:sx n="46" d="100"/>
          <a:sy n="46" d="100"/>
        </p:scale>
        <p:origin x="-4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4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CF345A9-7B95-4773-9B37-4CCC56F5BB7F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CF345A9-7B95-4773-9B37-4CCC56F5BB7F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DF7A072-289A-474B-BC36-CB99607778D8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92E09EC-90EA-4B93-9BCE-24FE30CE7366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83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99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CF345A9-7B95-4773-9B37-4CCC56F5BB7F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B4FA49EA-D49D-4C7D-968B-2F2B835B2FCE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algn="r" eaLnBrk="1" hangingPunct="1"/>
              <a:t>26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B723A1DC-98EE-409B-8096-0EB65D4D63BC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algn="r" eaLnBrk="1" hangingPunct="1"/>
              <a:t>28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376233A6-111A-4CF3-87D2-5EB99233BA29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algn="r" eaLnBrk="1" hangingPunct="1"/>
              <a:t>30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39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89660231-DC99-4923-87E3-8B2A35B30D5E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algn="r" eaLnBrk="1" hangingPunct="1"/>
              <a:t>31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4D05EE55-6FCE-4613-A40D-56924636D8A1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algn="r" eaLnBrk="1" hangingPunct="1"/>
              <a:t>32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4243A25D-BA8E-44FB-8ED3-AF15F9FEAA6A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algn="r" eaLnBrk="1" hangingPunct="1"/>
              <a:t>33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BDD72B55-D8CA-42CE-955F-2EA78ECC2769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algn="r" eaLnBrk="1" hangingPunct="1"/>
              <a:t>34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5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8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0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5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99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83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28D0A82-5B91-4BAE-966C-951A124E2E30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进程管理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7606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USER</a:t>
            </a:r>
            <a:r>
              <a:rPr lang="zh-CN" altLang="en-US" sz="2400" dirty="0" smtClean="0"/>
              <a:t>：该进程是由哪个用户产生的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PID</a:t>
            </a:r>
            <a:r>
              <a:rPr lang="zh-CN" altLang="en-US" sz="2400" dirty="0" smtClean="0"/>
              <a:t>：进程的</a:t>
            </a:r>
            <a:r>
              <a:rPr lang="en-US" altLang="zh-CN" sz="2400" dirty="0" smtClean="0"/>
              <a:t>ID</a:t>
            </a:r>
            <a:r>
              <a:rPr lang="zh-CN" altLang="en-US" sz="2400" dirty="0"/>
              <a:t>号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%CPU</a:t>
            </a:r>
            <a:r>
              <a:rPr lang="zh-CN" altLang="en-US" sz="2400" dirty="0" smtClean="0"/>
              <a:t>：该进程占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资源的百分比，占用越高，进程越耗费资源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%</a:t>
            </a:r>
            <a:r>
              <a:rPr lang="en-US" altLang="zh-CN" sz="2400" dirty="0" err="1" smtClean="0"/>
              <a:t>MEM</a:t>
            </a:r>
            <a:r>
              <a:rPr lang="zh-CN" altLang="en-US" sz="2400" dirty="0" smtClean="0"/>
              <a:t>：该进程占用物理内存的百分比，占用越高，进程越耗费资源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VSZ</a:t>
            </a:r>
            <a:r>
              <a:rPr lang="zh-CN" altLang="en-US" sz="2400" dirty="0" smtClean="0"/>
              <a:t>：该进程占用虚拟内存的大小，单位</a:t>
            </a:r>
            <a:r>
              <a:rPr lang="en-US" altLang="zh-CN" sz="2400" dirty="0" smtClean="0"/>
              <a:t>KB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RSS</a:t>
            </a:r>
            <a:r>
              <a:rPr lang="zh-CN" altLang="en-US" sz="2400" dirty="0" smtClean="0"/>
              <a:t>：该进程占用实际物理内存的大小，单位</a:t>
            </a:r>
            <a:r>
              <a:rPr lang="en-US" altLang="zh-CN" sz="2400" dirty="0" smtClean="0"/>
              <a:t>KB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TTY</a:t>
            </a:r>
            <a:r>
              <a:rPr lang="zh-CN" altLang="en-US" sz="2400" dirty="0" smtClean="0"/>
              <a:t>：该进程是在哪个终端中运行的。其中</a:t>
            </a:r>
            <a:r>
              <a:rPr lang="en-US" altLang="zh-CN" sz="2400" dirty="0" smtClean="0"/>
              <a:t>tty1-tty7</a:t>
            </a:r>
            <a:r>
              <a:rPr lang="zh-CN" altLang="en-US" sz="2400" dirty="0" smtClean="0"/>
              <a:t>代表本地控制终端，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tty1-tty6</a:t>
            </a:r>
            <a:r>
              <a:rPr lang="zh-CN" altLang="en-US" sz="2400" dirty="0" smtClean="0"/>
              <a:t>是本地的字符界面终端，</a:t>
            </a:r>
            <a:r>
              <a:rPr lang="en-US" altLang="zh-CN" sz="2400" dirty="0" smtClean="0"/>
              <a:t>tty7</a:t>
            </a:r>
            <a:r>
              <a:rPr lang="zh-CN" altLang="en-US" sz="2400" dirty="0" smtClean="0"/>
              <a:t>是图形终端。</a:t>
            </a:r>
            <a:r>
              <a:rPr lang="en-US" altLang="zh-CN" sz="2400" dirty="0" err="1" smtClean="0"/>
              <a:t>pts</a:t>
            </a:r>
            <a:r>
              <a:rPr lang="en-US" altLang="zh-CN" sz="2400" dirty="0" smtClean="0"/>
              <a:t>/0-255</a:t>
            </a:r>
            <a:r>
              <a:rPr lang="zh-CN" altLang="en-US" sz="2400" dirty="0" smtClean="0"/>
              <a:t>代表虚拟终端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查看进程信息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3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764704"/>
            <a:ext cx="8579296" cy="53614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</a:t>
            </a:r>
            <a:r>
              <a:rPr lang="zh-CN" altLang="en-US" sz="2400" dirty="0"/>
              <a:t>：进程状态。常见的状态有：</a:t>
            </a:r>
            <a:r>
              <a:rPr lang="en-US" altLang="zh-CN" sz="2400" dirty="0"/>
              <a:t>R</a:t>
            </a:r>
            <a:r>
              <a:rPr lang="zh-CN" altLang="en-US" sz="2400" dirty="0"/>
              <a:t>：运行、</a:t>
            </a:r>
            <a:r>
              <a:rPr lang="en-US" altLang="zh-CN" sz="2400" dirty="0"/>
              <a:t>S</a:t>
            </a:r>
            <a:r>
              <a:rPr lang="zh-CN" altLang="en-US" sz="2400" dirty="0"/>
              <a:t>：睡眠、</a:t>
            </a:r>
            <a:r>
              <a:rPr lang="en-US" altLang="zh-CN" sz="2400" dirty="0"/>
              <a:t>T</a:t>
            </a:r>
            <a:r>
              <a:rPr lang="zh-CN" altLang="en-US" sz="2400" dirty="0"/>
              <a:t>：停止状态、</a:t>
            </a:r>
            <a:r>
              <a:rPr lang="en-US" altLang="zh-CN" sz="2400" dirty="0"/>
              <a:t>s</a:t>
            </a:r>
            <a:r>
              <a:rPr lang="zh-CN" altLang="en-US" sz="2400" dirty="0"/>
              <a:t>：包含子进程</a:t>
            </a:r>
            <a:r>
              <a:rPr lang="en-US" altLang="zh-CN" sz="2400" dirty="0"/>
              <a:t>   +</a:t>
            </a:r>
            <a:r>
              <a:rPr lang="zh-CN" altLang="en-US" sz="2400" dirty="0"/>
              <a:t>：位于后台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START</a:t>
            </a:r>
            <a:r>
              <a:rPr lang="zh-CN" altLang="en-US" sz="2400" dirty="0"/>
              <a:t>：该进程的启动时间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TIME</a:t>
            </a:r>
            <a:r>
              <a:rPr lang="zh-CN" altLang="en-US" sz="2400" dirty="0"/>
              <a:t>：该进程占用</a:t>
            </a:r>
            <a:r>
              <a:rPr lang="en-US" altLang="zh-CN" sz="2400" dirty="0"/>
              <a:t>CPU</a:t>
            </a:r>
            <a:r>
              <a:rPr lang="zh-CN" altLang="en-US" sz="2400" dirty="0"/>
              <a:t>的运算</a:t>
            </a:r>
            <a:r>
              <a:rPr lang="zh-CN" altLang="en-US" sz="2400" dirty="0" smtClean="0"/>
              <a:t>时间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COMMAND</a:t>
            </a:r>
            <a:r>
              <a:rPr lang="zh-CN" altLang="en-US" sz="2400" dirty="0"/>
              <a:t>：产生此进程的</a:t>
            </a:r>
            <a:r>
              <a:rPr lang="zh-CN" altLang="en-US" sz="2400" dirty="0" smtClean="0"/>
              <a:t>命令名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？：这个不能自己关闭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Ctrl+alt+f2 </a:t>
            </a:r>
            <a:r>
              <a:rPr lang="zh-CN" altLang="en-US" sz="2400" dirty="0" smtClean="0"/>
              <a:t>可以切换终端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***</a:t>
            </a:r>
            <a:r>
              <a:rPr lang="zh-CN" altLang="en-US" sz="2400" dirty="0" smtClean="0"/>
              <a:t>一切命令都是一个或者十多个进程，只是太快了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查看进程信息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8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3800" dirty="0"/>
              <a:t>top</a:t>
            </a:r>
            <a:r>
              <a:rPr lang="zh-CN" altLang="en-US" sz="3800" dirty="0"/>
              <a:t>命令</a:t>
            </a:r>
          </a:p>
          <a:p>
            <a:pPr lvl="1"/>
            <a:r>
              <a:rPr lang="zh-CN" altLang="en-US" sz="3300" dirty="0"/>
              <a:t>用途：</a:t>
            </a:r>
            <a:r>
              <a:rPr lang="zh-CN" altLang="zh-CN" sz="3300" dirty="0"/>
              <a:t>查看动态</a:t>
            </a:r>
            <a:r>
              <a:rPr lang="zh-CN" altLang="en-US" sz="3300" dirty="0"/>
              <a:t>的进程排名</a:t>
            </a:r>
            <a:r>
              <a:rPr lang="zh-CN" altLang="zh-CN" sz="3300" dirty="0"/>
              <a:t>信息</a:t>
            </a:r>
            <a:endParaRPr lang="zh-CN" altLang="en-US" sz="3300" dirty="0"/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3800" dirty="0"/>
              <a:t>常用命令选项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3609"/>
            <a:ext cx="9022231" cy="818867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zh-CN" sz="4000" b="1" kern="1200" dirty="0" smtClea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查看</a:t>
            </a:r>
            <a:r>
              <a:rPr lang="zh-CN" altLang="en-US" sz="4000" b="1" kern="1200" dirty="0" smtClea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进程</a:t>
            </a:r>
            <a:r>
              <a:rPr lang="zh-CN" altLang="zh-CN" sz="4000" b="1" kern="1200" dirty="0" smtClea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信息</a:t>
            </a:r>
            <a:endParaRPr lang="zh-CN" altLang="en-US" sz="4000" b="1" kern="12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37264"/>
              </p:ext>
            </p:extLst>
          </p:nvPr>
        </p:nvGraphicFramePr>
        <p:xfrm>
          <a:off x="755576" y="3789040"/>
          <a:ext cx="655272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472608"/>
              </a:tblGrid>
              <a:tr h="28803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默认每隔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秒数更新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退出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以内存的使用率排序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以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CPU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使用率排序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以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PID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排序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2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pstree</a:t>
            </a:r>
            <a:r>
              <a:rPr lang="zh-CN" altLang="en-US" sz="3600" dirty="0"/>
              <a:t>命令</a:t>
            </a:r>
            <a:endParaRPr lang="en-US" altLang="zh-CN" sz="3600" dirty="0"/>
          </a:p>
          <a:p>
            <a:pPr lvl="1"/>
            <a:r>
              <a:rPr lang="zh-CN" altLang="en-US" sz="3300" dirty="0"/>
              <a:t>用途：以树型结构显示各进程间的关系</a:t>
            </a: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3600" dirty="0"/>
              <a:t>常用命令选项</a:t>
            </a:r>
          </a:p>
          <a:p>
            <a:pPr marL="400050" lvl="1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查看进程信息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3824" y="980728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rpm -</a:t>
            </a:r>
            <a:r>
              <a:rPr lang="en-US" altLang="zh-CN" sz="2800" dirty="0" err="1"/>
              <a:t>ivh</a:t>
            </a:r>
            <a:r>
              <a:rPr lang="en-US" altLang="zh-CN" sz="2800" dirty="0"/>
              <a:t> psmisc-22.20-11.el7.x86_64.rpm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54439"/>
              </p:ext>
            </p:extLst>
          </p:nvPr>
        </p:nvGraphicFramePr>
        <p:xfrm>
          <a:off x="971600" y="3717032"/>
          <a:ext cx="655272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472608"/>
              </a:tblGrid>
              <a:tr h="28803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-p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显示进程的</a:t>
                      </a:r>
                      <a:r>
                        <a:rPr lang="en-US" altLang="zh-CN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-u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列出进程对应的用户名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-a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列出进程对应的完整命令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1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1095" y="908720"/>
            <a:ext cx="8939336" cy="4525963"/>
          </a:xfrm>
        </p:spPr>
        <p:txBody>
          <a:bodyPr>
            <a:normAutofit/>
          </a:bodyPr>
          <a:lstStyle/>
          <a:p>
            <a:r>
              <a:rPr lang="en-US" altLang="zh-CN" sz="3800" dirty="0" err="1" smtClean="0"/>
              <a:t>pgrep</a:t>
            </a:r>
            <a:r>
              <a:rPr lang="zh-CN" altLang="en-US" sz="3800" dirty="0"/>
              <a:t>命令</a:t>
            </a:r>
          </a:p>
          <a:p>
            <a:pPr lvl="1"/>
            <a:r>
              <a:rPr lang="zh-CN" altLang="en-US" sz="3300" dirty="0"/>
              <a:t>用途：根据特定条件查询进程</a:t>
            </a:r>
            <a:r>
              <a:rPr lang="en-US" altLang="zh-CN" sz="3300" dirty="0" err="1"/>
              <a:t>PID</a:t>
            </a:r>
            <a:r>
              <a:rPr lang="zh-CN" altLang="en-US" sz="3300" dirty="0"/>
              <a:t>信息</a:t>
            </a: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3600" dirty="0" smtClean="0"/>
              <a:t>常用</a:t>
            </a:r>
            <a:r>
              <a:rPr lang="zh-CN" altLang="en-US" sz="3600" dirty="0"/>
              <a:t>命令选项</a:t>
            </a:r>
          </a:p>
          <a:p>
            <a:pPr marL="400050" lvl="1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查看进程信息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62404"/>
              </p:ext>
            </p:extLst>
          </p:nvPr>
        </p:nvGraphicFramePr>
        <p:xfrm>
          <a:off x="755576" y="2708920"/>
          <a:ext cx="655272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4536504"/>
              </a:tblGrid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-l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列出进程名称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-U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根据进程所属的用户名进行查找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根据进程的终端进行查找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3491880" y="3933056"/>
            <a:ext cx="6840760" cy="3138361"/>
          </a:xfrm>
          <a:prstGeom prst="roundRect">
            <a:avLst>
              <a:gd name="adj" fmla="val 563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tx2"/>
                </a:solidFill>
                <a:ea typeface="黑体" pitchFamily="49" charset="-122"/>
              </a:rPr>
              <a:t>[</a:t>
            </a:r>
            <a:r>
              <a:rPr lang="en-US" altLang="zh-CN" b="1" dirty="0" err="1">
                <a:solidFill>
                  <a:schemeClr val="tx2"/>
                </a:solidFill>
                <a:ea typeface="黑体" pitchFamily="49" charset="-122"/>
              </a:rPr>
              <a:t>root@localhost</a:t>
            </a:r>
            <a:r>
              <a:rPr lang="en-US" altLang="zh-CN" b="1" dirty="0">
                <a:solidFill>
                  <a:schemeClr val="tx2"/>
                </a:solidFill>
                <a:ea typeface="黑体" pitchFamily="49" charset="-122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ea typeface="黑体" pitchFamily="49" charset="-122"/>
              </a:rPr>
              <a:t>~]#</a:t>
            </a:r>
            <a:r>
              <a:rPr lang="en-US" altLang="zh-CN" b="1" dirty="0" err="1" smtClean="0">
                <a:solidFill>
                  <a:srgbClr val="FF0000"/>
                </a:solidFill>
                <a:ea typeface="黑体" pitchFamily="49" charset="-122"/>
              </a:rPr>
              <a:t>pgrep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49" charset="-122"/>
              </a:rPr>
              <a:t> “mysql"</a:t>
            </a:r>
            <a:endParaRPr lang="en-US" altLang="zh-CN" b="1" dirty="0">
              <a:solidFill>
                <a:srgbClr val="FF0000"/>
              </a:solidFill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 smtClean="0">
                <a:ea typeface="黑体" pitchFamily="49" charset="-122"/>
              </a:rPr>
              <a:t>2262</a:t>
            </a:r>
            <a:endParaRPr lang="en-US" altLang="zh-CN" b="1" dirty="0"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tx2"/>
                </a:solidFill>
                <a:ea typeface="黑体" pitchFamily="49" charset="-122"/>
              </a:rPr>
              <a:t>[</a:t>
            </a:r>
            <a:r>
              <a:rPr lang="en-US" altLang="zh-CN" b="1" dirty="0" err="1">
                <a:solidFill>
                  <a:schemeClr val="tx2"/>
                </a:solidFill>
                <a:ea typeface="黑体" pitchFamily="49" charset="-122"/>
              </a:rPr>
              <a:t>root@localhost</a:t>
            </a:r>
            <a:r>
              <a:rPr lang="en-US" altLang="zh-CN" b="1" dirty="0">
                <a:solidFill>
                  <a:schemeClr val="tx2"/>
                </a:solidFill>
                <a:ea typeface="黑体" pitchFamily="49" charset="-122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ea typeface="黑体" pitchFamily="49" charset="-122"/>
              </a:rPr>
              <a:t>~]#</a:t>
            </a:r>
            <a:r>
              <a:rPr lang="en-US" altLang="zh-CN" b="1" dirty="0" err="1" smtClean="0">
                <a:solidFill>
                  <a:srgbClr val="FF0000"/>
                </a:solidFill>
                <a:ea typeface="黑体" pitchFamily="49" charset="-122"/>
              </a:rPr>
              <a:t>pgrep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-l "log"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ea typeface="黑体" pitchFamily="49" charset="-122"/>
              </a:rPr>
              <a:t>2538 </a:t>
            </a:r>
            <a:r>
              <a:rPr lang="en-US" altLang="zh-CN" b="1" dirty="0" err="1">
                <a:ea typeface="黑体" pitchFamily="49" charset="-122"/>
              </a:rPr>
              <a:t>syslogd</a:t>
            </a:r>
            <a:endParaRPr lang="en-US" altLang="zh-CN" b="1" dirty="0"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ea typeface="黑体" pitchFamily="49" charset="-122"/>
              </a:rPr>
              <a:t>2541 </a:t>
            </a:r>
            <a:r>
              <a:rPr lang="en-US" altLang="zh-CN" b="1" dirty="0" err="1">
                <a:ea typeface="黑体" pitchFamily="49" charset="-122"/>
              </a:rPr>
              <a:t>klogd</a:t>
            </a:r>
            <a:endParaRPr lang="en-US" altLang="zh-CN" b="1" dirty="0"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黑体" pitchFamily="49" charset="-122"/>
              </a:rPr>
              <a:t>[</a:t>
            </a:r>
            <a:r>
              <a:rPr lang="en-US" altLang="zh-CN" b="1" dirty="0" err="1">
                <a:solidFill>
                  <a:schemeClr val="tx2"/>
                </a:solidFill>
                <a:ea typeface="黑体" pitchFamily="49" charset="-122"/>
              </a:rPr>
              <a:t>root@localhost</a:t>
            </a:r>
            <a:r>
              <a:rPr lang="en-US" altLang="zh-CN" b="1" dirty="0">
                <a:solidFill>
                  <a:schemeClr val="tx2"/>
                </a:solidFill>
                <a:ea typeface="黑体" pitchFamily="49" charset="-122"/>
              </a:rPr>
              <a:t> ~]#</a:t>
            </a:r>
            <a:r>
              <a:rPr lang="en-US" altLang="zh-CN" b="1" dirty="0" err="1" smtClean="0">
                <a:solidFill>
                  <a:srgbClr val="FF0000"/>
                </a:solidFill>
                <a:ea typeface="黑体" pitchFamily="49" charset="-122"/>
              </a:rPr>
              <a:t>pgrep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-l -U teacher -t tty1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ea typeface="黑体" pitchFamily="49" charset="-122"/>
              </a:rPr>
              <a:t>27483 </a:t>
            </a:r>
            <a:r>
              <a:rPr lang="en-US" altLang="zh-CN" b="1" dirty="0" smtClean="0">
                <a:ea typeface="黑体" pitchFamily="49" charset="-122"/>
              </a:rPr>
              <a:t>bash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 smtClean="0">
                <a:ea typeface="黑体" pitchFamily="49" charset="-122"/>
              </a:rPr>
              <a:t>27584 </a:t>
            </a:r>
            <a:r>
              <a:rPr lang="en-US" altLang="zh-CN" b="1" dirty="0">
                <a:ea typeface="黑体" pitchFamily="49" charset="-122"/>
              </a:rPr>
              <a:t>vim</a:t>
            </a:r>
          </a:p>
        </p:txBody>
      </p:sp>
    </p:spTree>
    <p:extLst>
      <p:ext uri="{BB962C8B-B14F-4D97-AF65-F5344CB8AC3E}">
        <p14:creationId xmlns:p14="http://schemas.microsoft.com/office/powerpoint/2010/main" val="30578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6.1 </a:t>
            </a:r>
            <a:r>
              <a:rPr lang="zh-CN" altLang="en-US" sz="3600" dirty="0" smtClean="0"/>
              <a:t>系统</a:t>
            </a:r>
            <a:r>
              <a:rPr lang="zh-CN" altLang="en-US" sz="3600" dirty="0"/>
              <a:t>服务的启动控制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6.2 </a:t>
            </a:r>
            <a:r>
              <a:rPr lang="zh-CN" altLang="en-US" sz="3600" dirty="0" smtClean="0"/>
              <a:t>进程</a:t>
            </a:r>
            <a:r>
              <a:rPr lang="zh-CN" altLang="en-US" sz="3600" dirty="0"/>
              <a:t>管理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6.3 </a:t>
            </a:r>
            <a:r>
              <a:rPr lang="zh-CN" altLang="en-US" sz="3600" dirty="0" smtClean="0">
                <a:solidFill>
                  <a:srgbClr val="FF0000"/>
                </a:solidFill>
              </a:rPr>
              <a:t>工作</a:t>
            </a:r>
            <a:r>
              <a:rPr lang="zh-CN" altLang="en-US" sz="3600" dirty="0">
                <a:solidFill>
                  <a:srgbClr val="FF0000"/>
                </a:solidFill>
              </a:rPr>
              <a:t>管理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6.4 </a:t>
            </a:r>
            <a:r>
              <a:rPr lang="zh-CN" altLang="en-US" sz="3600" dirty="0" smtClean="0"/>
              <a:t>系统</a:t>
            </a:r>
            <a:r>
              <a:rPr lang="zh-CN" altLang="en-US" sz="3600" dirty="0"/>
              <a:t>资源查看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6.5 </a:t>
            </a:r>
            <a:r>
              <a:rPr lang="zh-CN" altLang="en-US" sz="3600" dirty="0" smtClean="0"/>
              <a:t>系统</a:t>
            </a:r>
            <a:r>
              <a:rPr lang="zh-CN" altLang="en-US" sz="3600" dirty="0"/>
              <a:t>定时任务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977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进程的不同启动方式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57200" y="1125538"/>
            <a:ext cx="8229600" cy="259149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sz="3800" dirty="0" smtClean="0"/>
              <a:t>手工启动</a:t>
            </a:r>
          </a:p>
          <a:p>
            <a:pPr lvl="1" eaLnBrk="1" hangingPunct="1"/>
            <a:r>
              <a:rPr lang="zh-CN" altLang="en-US" sz="3300" dirty="0" smtClean="0"/>
              <a:t>前台启动：用户输入命令，直接执行程序</a:t>
            </a:r>
          </a:p>
          <a:p>
            <a:pPr lvl="1" eaLnBrk="1" hangingPunct="1"/>
            <a:r>
              <a:rPr lang="zh-CN" altLang="en-US" sz="3300" dirty="0" smtClean="0"/>
              <a:t>后台启动：在命令行尾加入“</a:t>
            </a:r>
            <a:r>
              <a:rPr lang="en-US" altLang="zh-CN" sz="3300" dirty="0" smtClean="0"/>
              <a:t>&amp;”</a:t>
            </a:r>
            <a:r>
              <a:rPr lang="zh-CN" altLang="en-US" sz="3300" dirty="0" smtClean="0"/>
              <a:t>符号（会在后台</a:t>
            </a:r>
            <a:r>
              <a:rPr lang="zh-CN" altLang="en-US" sz="3300" dirty="0" smtClean="0">
                <a:solidFill>
                  <a:srgbClr val="FF0000"/>
                </a:solidFill>
              </a:rPr>
              <a:t>继续</a:t>
            </a:r>
            <a:r>
              <a:rPr lang="zh-CN" altLang="en-US" sz="3300" dirty="0" smtClean="0"/>
              <a:t>执行）</a:t>
            </a:r>
            <a:endParaRPr lang="en-US" altLang="zh-CN" sz="3300" dirty="0"/>
          </a:p>
          <a:p>
            <a:pPr lvl="1"/>
            <a:r>
              <a:rPr lang="zh-CN" altLang="en-US" sz="3300" dirty="0"/>
              <a:t>后台</a:t>
            </a:r>
            <a:r>
              <a:rPr lang="zh-CN" altLang="en-US" sz="3300" dirty="0" smtClean="0"/>
              <a:t>启动</a:t>
            </a:r>
            <a:r>
              <a:rPr lang="zh-CN" altLang="en-US" sz="3300" dirty="0"/>
              <a:t>：</a:t>
            </a:r>
            <a:r>
              <a:rPr lang="zh-CN" altLang="en-US" sz="3300" dirty="0" smtClean="0"/>
              <a:t>命令执行过程中，按下</a:t>
            </a:r>
            <a:r>
              <a:rPr lang="en-US" altLang="zh-CN" sz="3300" dirty="0" err="1" smtClean="0"/>
              <a:t>ctrl+z</a:t>
            </a:r>
            <a:r>
              <a:rPr lang="zh-CN" altLang="en-US" sz="3300" dirty="0" smtClean="0"/>
              <a:t>键（放入后台</a:t>
            </a:r>
            <a:r>
              <a:rPr lang="zh-CN" altLang="en-US" sz="3300" dirty="0" smtClean="0">
                <a:solidFill>
                  <a:srgbClr val="FF0000"/>
                </a:solidFill>
              </a:rPr>
              <a:t>暂停</a:t>
            </a:r>
            <a:r>
              <a:rPr lang="zh-CN" altLang="en-US" sz="3300" dirty="0" smtClean="0"/>
              <a:t>执行）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441078" y="3933056"/>
            <a:ext cx="8007350" cy="1728192"/>
          </a:xfrm>
          <a:prstGeom prst="roundRect">
            <a:avLst>
              <a:gd name="adj" fmla="val 18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黑体" pitchFamily="49" charset="-122"/>
              </a:rPr>
              <a:t>[</a:t>
            </a:r>
            <a:r>
              <a:rPr lang="en-US" altLang="zh-CN" b="1" dirty="0" err="1">
                <a:solidFill>
                  <a:schemeClr val="tx2"/>
                </a:solidFill>
                <a:ea typeface="黑体" pitchFamily="49" charset="-122"/>
              </a:rPr>
              <a:t>root@localhost</a:t>
            </a:r>
            <a:r>
              <a:rPr lang="en-US" altLang="zh-CN" b="1" dirty="0">
                <a:solidFill>
                  <a:schemeClr val="tx2"/>
                </a:solidFill>
                <a:ea typeface="黑体" pitchFamily="49" charset="-122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ea typeface="黑体" pitchFamily="49" charset="-122"/>
              </a:rPr>
              <a:t>~]#tar –</a:t>
            </a:r>
            <a:r>
              <a:rPr lang="en-US" altLang="zh-CN" b="1" dirty="0" err="1" smtClean="0">
                <a:solidFill>
                  <a:schemeClr val="tx2"/>
                </a:solidFill>
                <a:ea typeface="黑体" pitchFamily="49" charset="-122"/>
              </a:rPr>
              <a:t>zcf</a:t>
            </a:r>
            <a:r>
              <a:rPr lang="en-US" altLang="zh-CN" b="1" dirty="0" smtClean="0">
                <a:solidFill>
                  <a:schemeClr val="tx2"/>
                </a:solidFill>
                <a:ea typeface="黑体" pitchFamily="49" charset="-122"/>
              </a:rPr>
              <a:t> etc.tar.gz /</a:t>
            </a:r>
            <a:r>
              <a:rPr lang="en-US" altLang="zh-CN" b="1" dirty="0" err="1" smtClean="0">
                <a:solidFill>
                  <a:schemeClr val="tx2"/>
                </a:solidFill>
                <a:ea typeface="黑体" pitchFamily="49" charset="-122"/>
              </a:rPr>
              <a:t>etc</a:t>
            </a:r>
            <a:r>
              <a:rPr lang="en-US" altLang="zh-CN" b="1" dirty="0" smtClean="0">
                <a:solidFill>
                  <a:schemeClr val="tx2"/>
                </a:solidFill>
                <a:ea typeface="黑体" pitchFamily="49" charset="-122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ea typeface="黑体" pitchFamily="49" charset="-122"/>
              </a:rPr>
              <a:t>&amp;</a:t>
            </a:r>
            <a:endParaRPr lang="en-US" altLang="zh-CN" sz="1800" b="1" dirty="0">
              <a:solidFill>
                <a:srgbClr val="FF0000"/>
              </a:solidFill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 smtClean="0">
                <a:ea typeface="黑体" pitchFamily="49" charset="-122"/>
              </a:rPr>
              <a:t>[</a:t>
            </a:r>
            <a:r>
              <a:rPr lang="en-US" altLang="zh-CN" b="1" dirty="0">
                <a:ea typeface="黑体" pitchFamily="49" charset="-122"/>
              </a:rPr>
              <a:t>1] </a:t>
            </a:r>
            <a:r>
              <a:rPr lang="en-US" altLang="zh-CN" b="1" dirty="0" smtClean="0">
                <a:ea typeface="黑体" pitchFamily="49" charset="-122"/>
              </a:rPr>
              <a:t>3047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黑体" pitchFamily="49" charset="-122"/>
              </a:rPr>
              <a:t>[</a:t>
            </a:r>
            <a:r>
              <a:rPr lang="en-US" altLang="zh-CN" b="1" dirty="0" err="1">
                <a:solidFill>
                  <a:schemeClr val="tx2"/>
                </a:solidFill>
                <a:ea typeface="黑体" pitchFamily="49" charset="-122"/>
              </a:rPr>
              <a:t>root@localhost</a:t>
            </a:r>
            <a:r>
              <a:rPr lang="en-US" altLang="zh-CN" b="1" dirty="0">
                <a:solidFill>
                  <a:schemeClr val="tx2"/>
                </a:solidFill>
                <a:ea typeface="黑体" pitchFamily="49" charset="-122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ea typeface="黑体" pitchFamily="49" charset="-122"/>
              </a:rPr>
              <a:t>~]#top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ea typeface="黑体" pitchFamily="49" charset="-122"/>
              </a:rPr>
              <a:t>top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49" charset="-122"/>
              </a:rPr>
              <a:t>执行中按下</a:t>
            </a:r>
            <a:r>
              <a:rPr lang="en-US" altLang="zh-CN" b="1" dirty="0" err="1" smtClean="0">
                <a:solidFill>
                  <a:srgbClr val="FF0000"/>
                </a:solidFill>
                <a:ea typeface="黑体" pitchFamily="49" charset="-122"/>
              </a:rPr>
              <a:t>ctrl+z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49" charset="-122"/>
              </a:rPr>
              <a:t>键</a:t>
            </a:r>
            <a:endParaRPr lang="en-US" altLang="zh-CN" b="1" dirty="0">
              <a:solidFill>
                <a:srgbClr val="FF0000"/>
              </a:solidFill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endParaRPr lang="en-US" altLang="zh-CN" b="1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04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进程的前后台调度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395536" y="980728"/>
            <a:ext cx="9001000" cy="493712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Ctrl+Z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组合键</a:t>
            </a:r>
          </a:p>
          <a:p>
            <a:pPr lvl="1" eaLnBrk="1" hangingPunct="1"/>
            <a:r>
              <a:rPr lang="zh-CN" altLang="en-US" dirty="0" smtClean="0"/>
              <a:t>将当前进程挂起，即调入后台并停止执行</a:t>
            </a:r>
          </a:p>
          <a:p>
            <a:pPr eaLnBrk="1" hangingPunct="1"/>
            <a:r>
              <a:rPr lang="en-US" altLang="zh-CN" dirty="0" smtClean="0"/>
              <a:t>jobs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查看处于后台的任务列表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-l</a:t>
            </a:r>
            <a:r>
              <a:rPr lang="zh-CN" altLang="en-US" dirty="0" smtClean="0"/>
              <a:t>显示工作的</a:t>
            </a:r>
            <a:r>
              <a:rPr lang="en-US" altLang="zh-CN" dirty="0" smtClean="0"/>
              <a:t>PID</a:t>
            </a:r>
            <a:r>
              <a:rPr lang="zh-CN" altLang="en-US" dirty="0" smtClean="0"/>
              <a:t>（其实很少用）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467544" y="4077072"/>
            <a:ext cx="8007350" cy="1864340"/>
          </a:xfrm>
          <a:prstGeom prst="roundRect">
            <a:avLst>
              <a:gd name="adj" fmla="val 912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黑体" pitchFamily="49" charset="-122"/>
              </a:rPr>
              <a:t>[</a:t>
            </a:r>
            <a:r>
              <a:rPr lang="en-US" altLang="zh-CN" b="1" dirty="0" err="1">
                <a:solidFill>
                  <a:schemeClr val="tx2"/>
                </a:solidFill>
                <a:ea typeface="黑体" pitchFamily="49" charset="-122"/>
              </a:rPr>
              <a:t>root@localhost</a:t>
            </a:r>
            <a:r>
              <a:rPr lang="en-US" altLang="zh-CN" b="1" dirty="0">
                <a:solidFill>
                  <a:schemeClr val="tx2"/>
                </a:solidFill>
                <a:ea typeface="黑体" pitchFamily="49" charset="-122"/>
              </a:rPr>
              <a:t> ~]#</a:t>
            </a:r>
            <a:r>
              <a:rPr lang="en-US" altLang="zh-CN" sz="1800" b="1" dirty="0" smtClean="0">
                <a:solidFill>
                  <a:srgbClr val="FF0000"/>
                </a:solidFill>
                <a:ea typeface="黑体" pitchFamily="49" charset="-122"/>
              </a:rPr>
              <a:t>jobs</a:t>
            </a:r>
            <a:endParaRPr lang="en-US" altLang="zh-CN" sz="1800" b="1" dirty="0">
              <a:solidFill>
                <a:srgbClr val="FF0000"/>
              </a:solidFill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49" charset="-122"/>
              </a:rPr>
              <a:t>[1]-   Stopped                 </a:t>
            </a:r>
            <a:r>
              <a:rPr lang="en-US" altLang="zh-CN" sz="1800" b="1" dirty="0" smtClean="0">
                <a:ea typeface="黑体" pitchFamily="49" charset="-122"/>
              </a:rPr>
              <a:t>top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smtClean="0">
                <a:ea typeface="黑体" pitchFamily="49" charset="-122"/>
              </a:rPr>
              <a:t>[2</a:t>
            </a:r>
            <a:r>
              <a:rPr lang="en-US" altLang="zh-CN" sz="1800" b="1" dirty="0">
                <a:ea typeface="黑体" pitchFamily="49" charset="-122"/>
              </a:rPr>
              <a:t>]+  Stopped                 top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黑体" pitchFamily="49" charset="-122"/>
              </a:rPr>
              <a:t>[</a:t>
            </a:r>
            <a:r>
              <a:rPr lang="en-US" altLang="zh-CN" b="1" dirty="0" err="1">
                <a:solidFill>
                  <a:schemeClr val="tx2"/>
                </a:solidFill>
                <a:ea typeface="黑体" pitchFamily="49" charset="-122"/>
              </a:rPr>
              <a:t>root@localhost</a:t>
            </a:r>
            <a:r>
              <a:rPr lang="en-US" altLang="zh-CN" b="1" dirty="0">
                <a:solidFill>
                  <a:schemeClr val="tx2"/>
                </a:solidFill>
                <a:ea typeface="黑体" pitchFamily="49" charset="-122"/>
              </a:rPr>
              <a:t> ~]#</a:t>
            </a:r>
            <a:r>
              <a:rPr lang="en-US" altLang="zh-CN" sz="1800" b="1" dirty="0" err="1" smtClean="0">
                <a:solidFill>
                  <a:srgbClr val="FF0000"/>
                </a:solidFill>
                <a:ea typeface="黑体" pitchFamily="49" charset="-122"/>
              </a:rPr>
              <a:t>fg</a:t>
            </a:r>
            <a:r>
              <a:rPr lang="en-US" altLang="zh-CN" sz="1800" b="1" dirty="0" smtClean="0">
                <a:solidFill>
                  <a:srgbClr val="FF0000"/>
                </a:solidFill>
                <a:ea typeface="黑体" pitchFamily="49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</a:rPr>
              <a:t>1</a:t>
            </a:r>
            <a:endParaRPr lang="en-US" altLang="zh-CN" sz="1800" b="1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9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进程的前后台调度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395536" y="980728"/>
            <a:ext cx="9001000" cy="493712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fg</a:t>
            </a:r>
            <a:r>
              <a:rPr lang="zh-CN" altLang="en-US" dirty="0" smtClean="0"/>
              <a:t>命令</a:t>
            </a:r>
          </a:p>
          <a:p>
            <a:pPr lvl="1"/>
            <a:r>
              <a:rPr lang="zh-CN" altLang="en-US" dirty="0" smtClean="0"/>
              <a:t>将处于后台</a:t>
            </a:r>
            <a:r>
              <a:rPr lang="zh-CN" altLang="en-US" dirty="0"/>
              <a:t>暂停的工作</a:t>
            </a:r>
            <a:r>
              <a:rPr lang="zh-CN" altLang="en-US" dirty="0" smtClean="0"/>
              <a:t>恢复到前台运行，需指定任务序号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/>
              <a:t>bg</a:t>
            </a:r>
            <a:r>
              <a:rPr lang="zh-CN" altLang="en-US" sz="3200" dirty="0" smtClean="0"/>
              <a:t>命令</a:t>
            </a:r>
            <a:endParaRPr lang="en-US" altLang="zh-CN" sz="3200" dirty="0" smtClean="0"/>
          </a:p>
          <a:p>
            <a:pPr lvl="1"/>
            <a:r>
              <a:rPr lang="zh-CN" altLang="en-US" dirty="0"/>
              <a:t>将处于</a:t>
            </a:r>
            <a:r>
              <a:rPr lang="zh-CN" altLang="en-US" dirty="0" smtClean="0"/>
              <a:t>后台暂停的工作恢复到后台</a:t>
            </a:r>
            <a:r>
              <a:rPr lang="zh-CN" altLang="en-US" dirty="0"/>
              <a:t>运行，需指定任务序号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endParaRPr lang="zh-CN" altLang="en-US" sz="3200" dirty="0"/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31600" y="4077072"/>
            <a:ext cx="8007350" cy="2124988"/>
          </a:xfrm>
          <a:prstGeom prst="roundRect">
            <a:avLst>
              <a:gd name="adj" fmla="val 912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黑体" pitchFamily="49" charset="-122"/>
              </a:rPr>
              <a:t>[</a:t>
            </a:r>
            <a:r>
              <a:rPr lang="en-US" altLang="zh-CN" b="1" dirty="0" err="1">
                <a:solidFill>
                  <a:schemeClr val="tx2"/>
                </a:solidFill>
                <a:ea typeface="黑体" pitchFamily="49" charset="-122"/>
              </a:rPr>
              <a:t>root@localhost</a:t>
            </a:r>
            <a:r>
              <a:rPr lang="en-US" altLang="zh-CN" b="1" dirty="0">
                <a:solidFill>
                  <a:schemeClr val="tx2"/>
                </a:solidFill>
                <a:ea typeface="黑体" pitchFamily="49" charset="-122"/>
              </a:rPr>
              <a:t> ~]#</a:t>
            </a:r>
            <a:r>
              <a:rPr lang="en-US" altLang="zh-CN" sz="1800" b="1" dirty="0" smtClean="0">
                <a:solidFill>
                  <a:srgbClr val="FF0000"/>
                </a:solidFill>
                <a:ea typeface="黑体" pitchFamily="49" charset="-122"/>
              </a:rPr>
              <a:t>jobs</a:t>
            </a:r>
            <a:endParaRPr lang="en-US" altLang="zh-CN" sz="1800" b="1" dirty="0">
              <a:solidFill>
                <a:srgbClr val="FF0000"/>
              </a:solidFill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49" charset="-122"/>
              </a:rPr>
              <a:t>[1]-   Stopped                 </a:t>
            </a:r>
            <a:r>
              <a:rPr lang="en-US" altLang="zh-CN" sz="1800" b="1" dirty="0" smtClean="0">
                <a:ea typeface="黑体" pitchFamily="49" charset="-122"/>
              </a:rPr>
              <a:t>top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smtClean="0">
                <a:ea typeface="黑体" pitchFamily="49" charset="-122"/>
              </a:rPr>
              <a:t>[2</a:t>
            </a:r>
            <a:r>
              <a:rPr lang="en-US" altLang="zh-CN" sz="1800" b="1" dirty="0">
                <a:ea typeface="黑体" pitchFamily="49" charset="-122"/>
              </a:rPr>
              <a:t>]+  Stopped                 top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黑体" pitchFamily="49" charset="-122"/>
              </a:rPr>
              <a:t>[</a:t>
            </a:r>
            <a:r>
              <a:rPr lang="en-US" altLang="zh-CN" b="1" dirty="0" err="1">
                <a:solidFill>
                  <a:schemeClr val="tx2"/>
                </a:solidFill>
                <a:ea typeface="黑体" pitchFamily="49" charset="-122"/>
              </a:rPr>
              <a:t>root@localhost</a:t>
            </a:r>
            <a:r>
              <a:rPr lang="en-US" altLang="zh-CN" b="1" dirty="0">
                <a:solidFill>
                  <a:schemeClr val="tx2"/>
                </a:solidFill>
                <a:ea typeface="黑体" pitchFamily="49" charset="-122"/>
              </a:rPr>
              <a:t> ~]#</a:t>
            </a:r>
            <a:r>
              <a:rPr lang="en-US" altLang="zh-CN" sz="1800" b="1" dirty="0" err="1" smtClean="0">
                <a:solidFill>
                  <a:srgbClr val="FF0000"/>
                </a:solidFill>
                <a:ea typeface="黑体" pitchFamily="49" charset="-122"/>
              </a:rPr>
              <a:t>fg</a:t>
            </a:r>
            <a:r>
              <a:rPr lang="en-US" altLang="zh-CN" sz="1800" b="1" dirty="0" smtClean="0">
                <a:solidFill>
                  <a:srgbClr val="FF0000"/>
                </a:solidFill>
                <a:ea typeface="黑体" pitchFamily="49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</a:rPr>
              <a:t>1</a:t>
            </a:r>
            <a:endParaRPr lang="en-US" altLang="zh-CN" sz="1800" b="1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81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终止进程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51520" y="90872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Ctrl+C</a:t>
            </a:r>
            <a:r>
              <a:rPr lang="zh-CN" altLang="en-US" dirty="0" smtClean="0"/>
              <a:t>组合键</a:t>
            </a:r>
          </a:p>
          <a:p>
            <a:pPr lvl="1" eaLnBrk="1" hangingPunct="1"/>
            <a:r>
              <a:rPr lang="zh-CN" altLang="en-US" dirty="0" smtClean="0"/>
              <a:t>中断正在执行的命令</a:t>
            </a:r>
          </a:p>
          <a:p>
            <a:pPr eaLnBrk="1" hangingPunct="1"/>
            <a:r>
              <a:rPr lang="en-US" altLang="zh-CN" dirty="0" smtClean="0"/>
              <a:t>kill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killall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en-US" altLang="zh-CN" dirty="0" smtClean="0"/>
              <a:t>kill</a:t>
            </a:r>
            <a:r>
              <a:rPr lang="zh-CN" altLang="en-US" dirty="0" smtClean="0"/>
              <a:t>用于终止指定</a:t>
            </a:r>
            <a:r>
              <a:rPr lang="en-US" altLang="zh-CN" dirty="0" err="1" smtClean="0">
                <a:solidFill>
                  <a:srgbClr val="FF0000"/>
                </a:solidFill>
              </a:rPr>
              <a:t>PID</a:t>
            </a:r>
            <a:r>
              <a:rPr lang="zh-CN" altLang="en-US" dirty="0" smtClean="0">
                <a:solidFill>
                  <a:srgbClr val="FF0000"/>
                </a:solidFill>
              </a:rPr>
              <a:t>号</a:t>
            </a:r>
            <a:r>
              <a:rPr lang="zh-CN" altLang="en-US" dirty="0" smtClean="0"/>
              <a:t>的进程 </a:t>
            </a:r>
            <a:r>
              <a:rPr lang="en-US" altLang="zh-CN" dirty="0" smtClean="0"/>
              <a:t>kill -l</a:t>
            </a:r>
            <a:endParaRPr lang="zh-CN" altLang="en-US" dirty="0" smtClean="0"/>
          </a:p>
          <a:p>
            <a:pPr lvl="1" eaLnBrk="1" hangingPunct="1"/>
            <a:r>
              <a:rPr lang="en-US" altLang="zh-CN" dirty="0" err="1" smtClean="0"/>
              <a:t>killall</a:t>
            </a:r>
            <a:r>
              <a:rPr lang="zh-CN" altLang="en-US" dirty="0" smtClean="0"/>
              <a:t>用于终止</a:t>
            </a:r>
            <a:r>
              <a:rPr lang="zh-CN" altLang="en-US" dirty="0" smtClean="0">
                <a:solidFill>
                  <a:srgbClr val="FF0000"/>
                </a:solidFill>
              </a:rPr>
              <a:t>指定名称</a:t>
            </a:r>
            <a:r>
              <a:rPr lang="zh-CN" altLang="en-US" dirty="0" smtClean="0"/>
              <a:t>的所有进程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-9</a:t>
            </a:r>
            <a:r>
              <a:rPr lang="en-US" altLang="zh-CN" dirty="0" smtClean="0"/>
              <a:t> </a:t>
            </a:r>
            <a:r>
              <a:rPr lang="zh-CN" altLang="en-US" dirty="0" smtClean="0"/>
              <a:t>选项用于强制终止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683568" y="4338638"/>
            <a:ext cx="8007350" cy="2186706"/>
          </a:xfrm>
          <a:prstGeom prst="roundRect">
            <a:avLst>
              <a:gd name="adj" fmla="val 798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smtClean="0">
                <a:ea typeface="黑体" pitchFamily="49" charset="-122"/>
              </a:rPr>
              <a:t>[</a:t>
            </a:r>
            <a:r>
              <a:rPr lang="en-US" altLang="zh-CN" sz="1800" b="1" dirty="0" err="1">
                <a:ea typeface="黑体" pitchFamily="49" charset="-122"/>
              </a:rPr>
              <a:t>root@localhost</a:t>
            </a:r>
            <a:r>
              <a:rPr lang="en-US" altLang="zh-CN" sz="1800" b="1" dirty="0">
                <a:ea typeface="黑体" pitchFamily="49" charset="-122"/>
              </a:rPr>
              <a:t> ~]# kill  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</a:rPr>
              <a:t>-9</a:t>
            </a:r>
            <a:r>
              <a:rPr lang="en-US" altLang="zh-CN" sz="1800" b="1" dirty="0">
                <a:ea typeface="黑体" pitchFamily="49" charset="-122"/>
              </a:rPr>
              <a:t>  2869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49" charset="-122"/>
              </a:rPr>
              <a:t>[</a:t>
            </a:r>
            <a:r>
              <a:rPr lang="en-US" altLang="zh-CN" sz="1800" b="1" dirty="0" err="1">
                <a:ea typeface="黑体" pitchFamily="49" charset="-122"/>
              </a:rPr>
              <a:t>root@localhost</a:t>
            </a:r>
            <a:r>
              <a:rPr lang="en-US" altLang="zh-CN" sz="1800" b="1" dirty="0">
                <a:ea typeface="黑体" pitchFamily="49" charset="-122"/>
              </a:rPr>
              <a:t> ~]# </a:t>
            </a:r>
            <a:r>
              <a:rPr lang="en-US" altLang="zh-CN" sz="1800" b="1" dirty="0" err="1">
                <a:ea typeface="黑体" pitchFamily="49" charset="-122"/>
              </a:rPr>
              <a:t>killall</a:t>
            </a:r>
            <a:r>
              <a:rPr lang="en-US" altLang="zh-CN" sz="1800" b="1" dirty="0">
                <a:ea typeface="黑体" pitchFamily="49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</a:rPr>
              <a:t>-9</a:t>
            </a:r>
            <a:r>
              <a:rPr lang="en-US" altLang="zh-CN" sz="1800" b="1" dirty="0">
                <a:ea typeface="黑体" pitchFamily="49" charset="-122"/>
              </a:rPr>
              <a:t> </a:t>
            </a:r>
            <a:r>
              <a:rPr lang="en-US" altLang="zh-CN" sz="1800" b="1" dirty="0" smtClean="0">
                <a:ea typeface="黑体" pitchFamily="49" charset="-122"/>
              </a:rPr>
              <a:t>vi</a:t>
            </a:r>
            <a:endParaRPr lang="en-US" altLang="zh-CN" sz="1800" b="1" dirty="0"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49" charset="-122"/>
              </a:rPr>
              <a:t>[1]-  </a:t>
            </a:r>
            <a:r>
              <a:rPr lang="zh-CN" altLang="en-US" sz="1800" b="1" dirty="0">
                <a:ea typeface="黑体" pitchFamily="49" charset="-122"/>
              </a:rPr>
              <a:t>已杀死               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 smtClean="0">
                <a:ea typeface="黑体" pitchFamily="49" charset="-122"/>
              </a:rPr>
              <a:t>usr</a:t>
            </a:r>
            <a:r>
              <a:rPr lang="en-US" altLang="zh-CN" sz="1800" b="1" dirty="0" smtClean="0">
                <a:ea typeface="黑体" pitchFamily="49" charset="-122"/>
              </a:rPr>
              <a:t>/bin/vi </a:t>
            </a:r>
            <a:r>
              <a:rPr lang="en-US" altLang="zh-CN" sz="1800" b="1" dirty="0">
                <a:ea typeface="黑体" pitchFamily="49" charset="-122"/>
              </a:rPr>
              <a:t>file1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49" charset="-122"/>
              </a:rPr>
              <a:t>[2]-  </a:t>
            </a:r>
            <a:r>
              <a:rPr lang="zh-CN" altLang="en-US" sz="1800" b="1" dirty="0">
                <a:ea typeface="黑体" pitchFamily="49" charset="-122"/>
              </a:rPr>
              <a:t>已杀死               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 smtClean="0">
                <a:ea typeface="黑体" pitchFamily="49" charset="-122"/>
              </a:rPr>
              <a:t>usr</a:t>
            </a:r>
            <a:r>
              <a:rPr lang="en-US" altLang="zh-CN" sz="1800" b="1" dirty="0" smtClean="0">
                <a:ea typeface="黑体" pitchFamily="49" charset="-122"/>
              </a:rPr>
              <a:t>/bin/vi </a:t>
            </a:r>
            <a:r>
              <a:rPr lang="en-US" altLang="zh-CN" sz="1800" b="1" dirty="0">
                <a:ea typeface="黑体" pitchFamily="49" charset="-122"/>
              </a:rPr>
              <a:t>file2</a:t>
            </a:r>
          </a:p>
        </p:txBody>
      </p:sp>
    </p:spTree>
    <p:extLst>
      <p:ext uri="{BB962C8B-B14F-4D97-AF65-F5344CB8AC3E}">
        <p14:creationId xmlns:p14="http://schemas.microsoft.com/office/powerpoint/2010/main" val="396271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6.1 </a:t>
            </a:r>
            <a:r>
              <a:rPr lang="zh-CN" altLang="en-US" sz="3600" dirty="0" smtClean="0"/>
              <a:t>系统</a:t>
            </a:r>
            <a:r>
              <a:rPr lang="zh-CN" altLang="en-US" sz="3600" dirty="0"/>
              <a:t>服务</a:t>
            </a:r>
            <a:r>
              <a:rPr lang="zh-CN" altLang="en-US" sz="3600" dirty="0" smtClean="0"/>
              <a:t>的控制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6.2 </a:t>
            </a:r>
            <a:r>
              <a:rPr lang="zh-CN" altLang="en-US" sz="3600" dirty="0" smtClean="0"/>
              <a:t>进程</a:t>
            </a:r>
            <a:r>
              <a:rPr lang="zh-CN" altLang="en-US" sz="3600" dirty="0"/>
              <a:t>管理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6.3 </a:t>
            </a:r>
            <a:r>
              <a:rPr lang="zh-CN" altLang="en-US" sz="3600" dirty="0" smtClean="0"/>
              <a:t>工作</a:t>
            </a:r>
            <a:r>
              <a:rPr lang="zh-CN" altLang="en-US" sz="3600" dirty="0"/>
              <a:t>管理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6.4 </a:t>
            </a:r>
            <a:r>
              <a:rPr lang="zh-CN" altLang="en-US" sz="3600" dirty="0" smtClean="0"/>
              <a:t>系统</a:t>
            </a:r>
            <a:r>
              <a:rPr lang="zh-CN" altLang="en-US" sz="3600" dirty="0"/>
              <a:t>资源查看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6.5 </a:t>
            </a:r>
            <a:r>
              <a:rPr lang="zh-CN" altLang="en-US" sz="3600" dirty="0" smtClean="0"/>
              <a:t>系统</a:t>
            </a:r>
            <a:r>
              <a:rPr lang="zh-CN" altLang="en-US" sz="3600" dirty="0"/>
              <a:t>定时任务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终止进程的运行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zh-CN" dirty="0" err="1"/>
              <a:t>pkill</a:t>
            </a:r>
            <a:r>
              <a:rPr lang="zh-CN" altLang="en-US" dirty="0"/>
              <a:t>命令</a:t>
            </a:r>
          </a:p>
          <a:p>
            <a:pPr lvl="1" eaLnBrk="1" hangingPunct="1"/>
            <a:r>
              <a:rPr lang="zh-CN" altLang="en-US" dirty="0" smtClean="0"/>
              <a:t>用途：根据特定条件终止相应的进程</a:t>
            </a: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3200" dirty="0"/>
              <a:t>常用命令选项：</a:t>
            </a:r>
          </a:p>
          <a:p>
            <a:pPr marL="914400" lvl="2" indent="0" eaLnBrk="1" hangingPunct="1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-U</a:t>
            </a:r>
            <a:r>
              <a:rPr lang="zh-CN" altLang="en-US" dirty="0" smtClean="0"/>
              <a:t>：根据进程所属的用户名终止相应进程</a:t>
            </a:r>
          </a:p>
          <a:p>
            <a:pPr marL="914400" lvl="2" indent="0" eaLnBrk="1" hangingPunct="1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-t</a:t>
            </a:r>
            <a:r>
              <a:rPr lang="zh-CN" altLang="en-US" dirty="0" smtClean="0"/>
              <a:t>：根据进程所在的终端终止相应进程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525090" y="4077196"/>
            <a:ext cx="8007350" cy="2376140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[</a:t>
            </a:r>
            <a:r>
              <a:rPr lang="en-US" altLang="zh-CN" sz="1600" b="1" dirty="0" err="1">
                <a:solidFill>
                  <a:schemeClr val="tx2"/>
                </a:solidFill>
                <a:ea typeface="黑体" pitchFamily="49" charset="-122"/>
              </a:rPr>
              <a:t>root@localhost</a:t>
            </a: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 test]# </a:t>
            </a:r>
            <a:r>
              <a:rPr lang="en-US" altLang="zh-CN" sz="1600" b="1" dirty="0" smtClean="0">
                <a:ea typeface="黑体" pitchFamily="49" charset="-122"/>
              </a:rPr>
              <a:t>w </a:t>
            </a:r>
            <a:r>
              <a:rPr lang="en-US" altLang="zh-CN" sz="1600" b="1" dirty="0">
                <a:ea typeface="黑体" pitchFamily="49" charset="-122"/>
              </a:rPr>
              <a:t>| </a:t>
            </a:r>
            <a:r>
              <a:rPr lang="en-US" altLang="zh-CN" sz="1600" b="1" dirty="0" err="1">
                <a:ea typeface="黑体" pitchFamily="49" charset="-122"/>
              </a:rPr>
              <a:t>grep</a:t>
            </a:r>
            <a:r>
              <a:rPr lang="en-US" altLang="zh-CN" sz="1600" b="1" dirty="0">
                <a:ea typeface="黑体" pitchFamily="49" charset="-122"/>
              </a:rPr>
              <a:t> -v "root"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ea typeface="黑体" pitchFamily="49" charset="-122"/>
              </a:rPr>
              <a:t>14:10:10 up  6:08,  4 users,  load average: 0.00, 0.01, 0.00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ea typeface="黑体" pitchFamily="49" charset="-122"/>
              </a:rPr>
              <a:t>USER     TTY      FROM              LOGIN@   IDLE   </a:t>
            </a:r>
            <a:r>
              <a:rPr lang="en-US" altLang="zh-CN" sz="1600" b="1" dirty="0" err="1">
                <a:ea typeface="黑体" pitchFamily="49" charset="-122"/>
              </a:rPr>
              <a:t>JCPU</a:t>
            </a:r>
            <a:r>
              <a:rPr lang="en-US" altLang="zh-CN" sz="1600" b="1" dirty="0">
                <a:ea typeface="黑体" pitchFamily="49" charset="-122"/>
              </a:rPr>
              <a:t>   </a:t>
            </a:r>
            <a:r>
              <a:rPr lang="en-US" altLang="zh-CN" sz="1600" b="1" dirty="0" err="1">
                <a:ea typeface="黑体" pitchFamily="49" charset="-122"/>
              </a:rPr>
              <a:t>PCPU</a:t>
            </a:r>
            <a:r>
              <a:rPr lang="en-US" altLang="zh-CN" sz="1600" b="1" dirty="0">
                <a:ea typeface="黑体" pitchFamily="49" charset="-122"/>
              </a:rPr>
              <a:t> WHAT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ea typeface="黑体" pitchFamily="49" charset="-122"/>
              </a:rPr>
              <a:t>teacher  tty1     -                14:04    5:34   0.16s  </a:t>
            </a:r>
            <a:r>
              <a:rPr lang="en-US" altLang="zh-CN" sz="1600" b="1" dirty="0" err="1">
                <a:ea typeface="黑体" pitchFamily="49" charset="-122"/>
              </a:rPr>
              <a:t>0.16s</a:t>
            </a:r>
            <a:r>
              <a:rPr lang="en-US" altLang="zh-CN" sz="1600" b="1" dirty="0">
                <a:ea typeface="黑体" pitchFamily="49" charset="-122"/>
              </a:rPr>
              <a:t> -bash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 err="1">
                <a:solidFill>
                  <a:srgbClr val="FF0000"/>
                </a:solidFill>
                <a:ea typeface="黑体" pitchFamily="49" charset="-122"/>
              </a:rPr>
              <a:t>hackli</a:t>
            </a:r>
            <a:r>
              <a:rPr lang="en-US" altLang="zh-CN" sz="1600" b="1" dirty="0">
                <a:solidFill>
                  <a:srgbClr val="FF0000"/>
                </a:solidFill>
                <a:ea typeface="黑体" pitchFamily="49" charset="-122"/>
              </a:rPr>
              <a:t>   </a:t>
            </a:r>
            <a:r>
              <a:rPr lang="en-US" altLang="zh-CN" sz="1600" b="1" dirty="0" err="1">
                <a:solidFill>
                  <a:srgbClr val="FF0000"/>
                </a:solidFill>
                <a:ea typeface="黑体" pitchFamily="49" charset="-122"/>
              </a:rPr>
              <a:t>pts</a:t>
            </a:r>
            <a:r>
              <a:rPr lang="en-US" altLang="zh-CN" sz="1600" b="1" dirty="0">
                <a:solidFill>
                  <a:srgbClr val="FF0000"/>
                </a:solidFill>
                <a:ea typeface="黑体" pitchFamily="49" charset="-122"/>
              </a:rPr>
              <a:t>/1    173.17.17.174    14:05    4:32   0.17s  </a:t>
            </a:r>
            <a:r>
              <a:rPr lang="en-US" altLang="zh-CN" sz="1600" b="1" dirty="0" err="1">
                <a:solidFill>
                  <a:srgbClr val="FF0000"/>
                </a:solidFill>
                <a:ea typeface="黑体" pitchFamily="49" charset="-122"/>
              </a:rPr>
              <a:t>0.17s</a:t>
            </a:r>
            <a:r>
              <a:rPr lang="en-US" altLang="zh-CN" sz="1600" b="1" dirty="0">
                <a:solidFill>
                  <a:srgbClr val="FF0000"/>
                </a:solidFill>
                <a:ea typeface="黑体" pitchFamily="49" charset="-122"/>
              </a:rPr>
              <a:t> -bash</a:t>
            </a:r>
            <a:r>
              <a:rPr lang="en-US" altLang="zh-CN" sz="1600" b="1" dirty="0">
                <a:ea typeface="黑体" pitchFamily="49" charset="-122"/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[</a:t>
            </a:r>
            <a:r>
              <a:rPr lang="en-US" altLang="zh-CN" sz="1600" b="1" dirty="0" err="1">
                <a:solidFill>
                  <a:schemeClr val="tx2"/>
                </a:solidFill>
                <a:ea typeface="黑体" pitchFamily="49" charset="-122"/>
              </a:rPr>
              <a:t>root@localhost</a:t>
            </a: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 test]# </a:t>
            </a:r>
            <a:r>
              <a:rPr lang="en-US" altLang="zh-CN" sz="1600" b="1" dirty="0" err="1" smtClean="0">
                <a:solidFill>
                  <a:srgbClr val="FF0000"/>
                </a:solidFill>
                <a:ea typeface="黑体" pitchFamily="49" charset="-122"/>
              </a:rPr>
              <a:t>pkill</a:t>
            </a:r>
            <a:r>
              <a:rPr lang="en-US" altLang="zh-CN" sz="1600" b="1" dirty="0" smtClean="0">
                <a:solidFill>
                  <a:srgbClr val="FF0000"/>
                </a:solidFill>
                <a:ea typeface="黑体" pitchFamily="49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a typeface="黑体" pitchFamily="49" charset="-122"/>
              </a:rPr>
              <a:t>-9 -t </a:t>
            </a:r>
            <a:r>
              <a:rPr lang="en-US" altLang="zh-CN" sz="1600" b="1" dirty="0" err="1" smtClean="0">
                <a:solidFill>
                  <a:srgbClr val="FF0000"/>
                </a:solidFill>
                <a:ea typeface="黑体" pitchFamily="49" charset="-122"/>
              </a:rPr>
              <a:t>pts</a:t>
            </a:r>
            <a:r>
              <a:rPr lang="en-US" altLang="zh-CN" sz="1600" b="1" dirty="0" smtClean="0">
                <a:solidFill>
                  <a:srgbClr val="FF0000"/>
                </a:solidFill>
                <a:ea typeface="黑体" pitchFamily="49" charset="-122"/>
              </a:rPr>
              <a:t>/1</a:t>
            </a:r>
            <a:endParaRPr lang="en-US" altLang="zh-CN" sz="1600" b="1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6.1 </a:t>
            </a:r>
            <a:r>
              <a:rPr lang="zh-CN" altLang="en-US" sz="3600" dirty="0" smtClean="0"/>
              <a:t>系统</a:t>
            </a:r>
            <a:r>
              <a:rPr lang="zh-CN" altLang="en-US" sz="3600" dirty="0"/>
              <a:t>服务的启动控制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6.2 </a:t>
            </a:r>
            <a:r>
              <a:rPr lang="zh-CN" altLang="en-US" sz="3600" dirty="0"/>
              <a:t>进程管理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6.3 </a:t>
            </a:r>
            <a:r>
              <a:rPr lang="zh-CN" altLang="en-US" sz="3600" dirty="0"/>
              <a:t>工作管理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6.4 </a:t>
            </a:r>
            <a:r>
              <a:rPr lang="zh-CN" altLang="en-US" sz="3600" dirty="0" smtClean="0">
                <a:solidFill>
                  <a:srgbClr val="FF0000"/>
                </a:solidFill>
              </a:rPr>
              <a:t>系统</a:t>
            </a:r>
            <a:r>
              <a:rPr lang="zh-CN" altLang="en-US" sz="3600" dirty="0">
                <a:solidFill>
                  <a:srgbClr val="FF0000"/>
                </a:solidFill>
              </a:rPr>
              <a:t>资源查看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6.5 </a:t>
            </a:r>
            <a:r>
              <a:rPr lang="zh-CN" altLang="en-US" sz="3600" dirty="0" smtClean="0"/>
              <a:t>系统</a:t>
            </a:r>
            <a:r>
              <a:rPr lang="zh-CN" altLang="en-US" sz="3600" dirty="0"/>
              <a:t>定时任务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2707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1095" y="908720"/>
            <a:ext cx="8939336" cy="4525963"/>
          </a:xfrm>
        </p:spPr>
        <p:txBody>
          <a:bodyPr>
            <a:normAutofit/>
          </a:bodyPr>
          <a:lstStyle/>
          <a:p>
            <a:r>
              <a:rPr lang="en-US" altLang="zh-CN" sz="3800" dirty="0" err="1" smtClean="0"/>
              <a:t>vmstat</a:t>
            </a:r>
            <a:r>
              <a:rPr lang="zh-CN" altLang="en-US" sz="3800" dirty="0" smtClean="0"/>
              <a:t>命令</a:t>
            </a:r>
            <a:endParaRPr lang="zh-CN" altLang="en-US" sz="3800" dirty="0"/>
          </a:p>
          <a:p>
            <a:pPr lvl="1"/>
            <a:r>
              <a:rPr lang="zh-CN" altLang="en-US" sz="3300" dirty="0"/>
              <a:t>用途</a:t>
            </a:r>
            <a:r>
              <a:rPr lang="zh-CN" altLang="en-US" sz="3300" dirty="0" smtClean="0"/>
              <a:t>：监控系统资源</a:t>
            </a:r>
            <a:endParaRPr lang="en-US" altLang="zh-CN" sz="3300" dirty="0" smtClean="0"/>
          </a:p>
          <a:p>
            <a:pPr lvl="1"/>
            <a:r>
              <a:rPr lang="zh-CN" altLang="en-US" sz="3300" dirty="0" smtClean="0"/>
              <a:t>格式：</a:t>
            </a:r>
            <a:r>
              <a:rPr lang="en-US" altLang="zh-CN" sz="3300" dirty="0" err="1" smtClean="0"/>
              <a:t>vmstat</a:t>
            </a:r>
            <a:r>
              <a:rPr lang="en-US" altLang="zh-CN" sz="3300" dirty="0" smtClean="0"/>
              <a:t> 【</a:t>
            </a:r>
            <a:r>
              <a:rPr lang="zh-CN" altLang="en-US" sz="3300" dirty="0" smtClean="0"/>
              <a:t>刷新延时   刷新次数</a:t>
            </a:r>
            <a:r>
              <a:rPr lang="en-US" altLang="zh-CN" sz="3300" dirty="0" smtClean="0"/>
              <a:t>】</a:t>
            </a:r>
            <a:endParaRPr lang="zh-CN" altLang="en-US" sz="3600" dirty="0"/>
          </a:p>
          <a:p>
            <a:pPr marL="400050" lvl="1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查看系统资源</a:t>
            </a:r>
            <a:endParaRPr lang="zh-CN" altLang="en-US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1004744" y="3089528"/>
            <a:ext cx="7143750" cy="2283687"/>
          </a:xfrm>
          <a:prstGeom prst="roundRect">
            <a:avLst>
              <a:gd name="adj" fmla="val 563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[</a:t>
            </a:r>
            <a:r>
              <a:rPr lang="en-US" altLang="zh-CN" sz="1600" b="1" dirty="0" err="1">
                <a:solidFill>
                  <a:schemeClr val="tx2"/>
                </a:solidFill>
                <a:ea typeface="黑体" pitchFamily="49" charset="-122"/>
              </a:rPr>
              <a:t>root@localhost</a:t>
            </a: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 test]# </a:t>
            </a:r>
            <a:r>
              <a:rPr lang="en-US" altLang="zh-CN" sz="1600" b="1" dirty="0" err="1">
                <a:solidFill>
                  <a:schemeClr val="tx2"/>
                </a:solidFill>
                <a:ea typeface="黑体" pitchFamily="49" charset="-122"/>
              </a:rPr>
              <a:t>vmstat</a:t>
            </a: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 2 3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 err="1">
                <a:solidFill>
                  <a:schemeClr val="tx2"/>
                </a:solidFill>
                <a:ea typeface="黑体" pitchFamily="49" charset="-122"/>
              </a:rPr>
              <a:t>procs</a:t>
            </a: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 -----------memory---------- ---swap-- -----</a:t>
            </a:r>
            <a:r>
              <a:rPr lang="en-US" altLang="zh-CN" sz="1600" b="1" dirty="0" err="1">
                <a:solidFill>
                  <a:schemeClr val="tx2"/>
                </a:solidFill>
                <a:ea typeface="黑体" pitchFamily="49" charset="-122"/>
              </a:rPr>
              <a:t>io</a:t>
            </a: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---- -system-- ------</a:t>
            </a:r>
            <a:r>
              <a:rPr lang="en-US" altLang="zh-CN" sz="1600" b="1" dirty="0" err="1">
                <a:solidFill>
                  <a:schemeClr val="tx2"/>
                </a:solidFill>
                <a:ea typeface="黑体" pitchFamily="49" charset="-122"/>
              </a:rPr>
              <a:t>cpu</a:t>
            </a: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-----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 r  b   </a:t>
            </a:r>
            <a:r>
              <a:rPr lang="en-US" altLang="zh-CN" sz="1600" b="1" dirty="0" err="1">
                <a:solidFill>
                  <a:schemeClr val="tx2"/>
                </a:solidFill>
                <a:ea typeface="黑体" pitchFamily="49" charset="-122"/>
              </a:rPr>
              <a:t>swpd</a:t>
            </a: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   free   buff  cache   </a:t>
            </a:r>
            <a:r>
              <a:rPr lang="en-US" altLang="zh-CN" sz="1600" b="1" dirty="0" err="1">
                <a:solidFill>
                  <a:schemeClr val="tx2"/>
                </a:solidFill>
                <a:ea typeface="黑体" pitchFamily="49" charset="-122"/>
              </a:rPr>
              <a:t>si</a:t>
            </a: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   so    bi    </a:t>
            </a:r>
            <a:r>
              <a:rPr lang="en-US" altLang="zh-CN" sz="1600" b="1" dirty="0" err="1">
                <a:solidFill>
                  <a:schemeClr val="tx2"/>
                </a:solidFill>
                <a:ea typeface="黑体" pitchFamily="49" charset="-122"/>
              </a:rPr>
              <a:t>bo</a:t>
            </a: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   in   </a:t>
            </a:r>
            <a:r>
              <a:rPr lang="en-US" altLang="zh-CN" sz="1600" b="1" dirty="0" err="1">
                <a:solidFill>
                  <a:schemeClr val="tx2"/>
                </a:solidFill>
                <a:ea typeface="黑体" pitchFamily="49" charset="-122"/>
              </a:rPr>
              <a:t>cs</a:t>
            </a: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 us </a:t>
            </a:r>
            <a:r>
              <a:rPr lang="en-US" altLang="zh-CN" sz="1600" b="1" dirty="0" err="1">
                <a:solidFill>
                  <a:schemeClr val="tx2"/>
                </a:solidFill>
                <a:ea typeface="黑体" pitchFamily="49" charset="-122"/>
              </a:rPr>
              <a:t>sy</a:t>
            </a: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 id </a:t>
            </a:r>
            <a:r>
              <a:rPr lang="en-US" altLang="zh-CN" sz="1600" b="1" dirty="0" err="1">
                <a:solidFill>
                  <a:schemeClr val="tx2"/>
                </a:solidFill>
                <a:ea typeface="黑体" pitchFamily="49" charset="-122"/>
              </a:rPr>
              <a:t>wa</a:t>
            </a: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 </a:t>
            </a:r>
            <a:r>
              <a:rPr lang="en-US" altLang="zh-CN" sz="1600" b="1" dirty="0" err="1">
                <a:solidFill>
                  <a:schemeClr val="tx2"/>
                </a:solidFill>
                <a:ea typeface="黑体" pitchFamily="49" charset="-122"/>
              </a:rPr>
              <a:t>st</a:t>
            </a:r>
            <a:endParaRPr lang="en-US" altLang="zh-CN" sz="1600" b="1" dirty="0">
              <a:solidFill>
                <a:schemeClr val="tx2"/>
              </a:solidFill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 2  0      0 372352   1580 337116    0    0    11     3   37   76  0  0 100  0  0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 0  0      0 372336   1580 337116    0    0     0     0   33   70  0  0 100  0  0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tx2"/>
                </a:solidFill>
                <a:ea typeface="黑体" pitchFamily="49" charset="-122"/>
              </a:rPr>
              <a:t> 0  0      0 372336   1580 337116    0    0     0     0   33   67  0  1 100  0  0</a:t>
            </a:r>
          </a:p>
        </p:txBody>
      </p:sp>
    </p:spTree>
    <p:extLst>
      <p:ext uri="{BB962C8B-B14F-4D97-AF65-F5344CB8AC3E}">
        <p14:creationId xmlns:p14="http://schemas.microsoft.com/office/powerpoint/2010/main" val="369505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free</a:t>
            </a:r>
            <a:r>
              <a:rPr lang="zh-CN" altLang="en-US" sz="3600" dirty="0" smtClean="0"/>
              <a:t>命令</a:t>
            </a:r>
            <a:endParaRPr lang="zh-CN" altLang="en-US" sz="3600" dirty="0"/>
          </a:p>
          <a:p>
            <a:pPr lvl="1"/>
            <a:r>
              <a:rPr lang="zh-CN" altLang="en-US" sz="3300" dirty="0"/>
              <a:t>用途：</a:t>
            </a:r>
            <a:r>
              <a:rPr lang="zh-CN" altLang="zh-CN" sz="3300" dirty="0" smtClean="0"/>
              <a:t>查看</a:t>
            </a:r>
            <a:r>
              <a:rPr lang="zh-CN" altLang="en-US" sz="3300" dirty="0" smtClean="0"/>
              <a:t>内存使用情况</a:t>
            </a:r>
            <a:endParaRPr lang="zh-CN" altLang="en-US" sz="3300" dirty="0"/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3609"/>
            <a:ext cx="9022231" cy="818867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查看系统资源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560713"/>
              </p:ext>
            </p:extLst>
          </p:nvPr>
        </p:nvGraphicFramePr>
        <p:xfrm>
          <a:off x="1691680" y="2852936"/>
          <a:ext cx="65527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472608"/>
              </a:tblGrid>
              <a:tr h="28803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-b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以字节为单位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-k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KB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为单位（默认）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MB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为单位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-g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以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GB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为单位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4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查看系统资源</a:t>
            </a:r>
            <a:endParaRPr lang="zh-CN" altLang="en-US" dirty="0" smtClean="0"/>
          </a:p>
        </p:txBody>
      </p:sp>
      <p:sp>
        <p:nvSpPr>
          <p:cNvPr id="25604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395536" y="980728"/>
            <a:ext cx="9001000" cy="4937125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800" dirty="0"/>
              <a:t>查看</a:t>
            </a:r>
            <a:r>
              <a:rPr lang="en-US" altLang="zh-CN" sz="3800" dirty="0" err="1"/>
              <a:t>cpu</a:t>
            </a:r>
            <a:r>
              <a:rPr lang="zh-CN" altLang="en-US" sz="3800" dirty="0" smtClean="0"/>
              <a:t>信息：</a:t>
            </a:r>
            <a:r>
              <a:rPr lang="en-US" altLang="zh-CN" sz="3800" dirty="0" smtClean="0"/>
              <a:t>  cat </a:t>
            </a:r>
            <a:r>
              <a:rPr lang="en-US" altLang="zh-CN" sz="3800" dirty="0"/>
              <a:t>/</a:t>
            </a:r>
            <a:r>
              <a:rPr lang="en-US" altLang="zh-CN" sz="3800" dirty="0" err="1" smtClean="0"/>
              <a:t>proc</a:t>
            </a:r>
            <a:r>
              <a:rPr lang="en-US" altLang="zh-CN" sz="3800" dirty="0" smtClean="0"/>
              <a:t>/</a:t>
            </a:r>
            <a:r>
              <a:rPr lang="en-US" altLang="zh-CN" sz="3800" dirty="0" err="1" smtClean="0"/>
              <a:t>cpuinfo</a:t>
            </a:r>
            <a:endParaRPr lang="en-US" altLang="zh-CN" sz="38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800" dirty="0" smtClean="0"/>
              <a:t>查看系统版本：</a:t>
            </a:r>
            <a:r>
              <a:rPr lang="en-US" altLang="zh-CN" sz="3800" dirty="0" smtClean="0"/>
              <a:t>cat </a:t>
            </a:r>
            <a:r>
              <a:rPr lang="en-US" altLang="zh-CN" sz="3800" dirty="0"/>
              <a:t>/</a:t>
            </a:r>
            <a:r>
              <a:rPr lang="en-US" altLang="zh-CN" sz="3800" dirty="0" err="1"/>
              <a:t>etc</a:t>
            </a:r>
            <a:r>
              <a:rPr lang="en-US" altLang="zh-CN" sz="3800" dirty="0"/>
              <a:t>/</a:t>
            </a:r>
            <a:r>
              <a:rPr lang="en-US" altLang="zh-CN" sz="3800" dirty="0" err="1"/>
              <a:t>redhat</a:t>
            </a:r>
            <a:r>
              <a:rPr lang="en-US" altLang="zh-CN" sz="3800" dirty="0"/>
              <a:t>-release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800" dirty="0" err="1" smtClean="0"/>
              <a:t>uname</a:t>
            </a:r>
            <a:r>
              <a:rPr lang="en-US" altLang="zh-CN" sz="3800" dirty="0" smtClean="0"/>
              <a:t>  </a:t>
            </a:r>
            <a:r>
              <a:rPr lang="en-US" altLang="zh-CN" sz="3800" dirty="0"/>
              <a:t>【</a:t>
            </a:r>
            <a:r>
              <a:rPr lang="zh-CN" altLang="en-US" sz="3800" dirty="0"/>
              <a:t>选项</a:t>
            </a:r>
            <a:r>
              <a:rPr lang="en-US" altLang="zh-CN" sz="3800" dirty="0" smtClean="0"/>
              <a:t>】</a:t>
            </a:r>
          </a:p>
          <a:p>
            <a:pPr lvl="1"/>
            <a:r>
              <a:rPr lang="zh-CN" altLang="en-US" sz="3300" dirty="0"/>
              <a:t>用途：查看内核相关信息  </a:t>
            </a:r>
            <a:endParaRPr lang="en-US" altLang="zh-CN" sz="3300" dirty="0"/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3800" dirty="0"/>
              <a:t>常用命令选项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zh-CN" altLang="en-US" sz="32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65142"/>
              </p:ext>
            </p:extLst>
          </p:nvPr>
        </p:nvGraphicFramePr>
        <p:xfrm>
          <a:off x="1043608" y="4509120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4511824"/>
              </a:tblGrid>
              <a:tr h="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-a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查看系统所有的相关信息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-r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查看内核版本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-s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查看内核名称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5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6.1 </a:t>
            </a:r>
            <a:r>
              <a:rPr lang="zh-CN" altLang="en-US" sz="3600" dirty="0" smtClean="0"/>
              <a:t>系统</a:t>
            </a:r>
            <a:r>
              <a:rPr lang="zh-CN" altLang="en-US" sz="3600" dirty="0"/>
              <a:t>服务的启动控制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6.2 </a:t>
            </a:r>
            <a:r>
              <a:rPr lang="zh-CN" altLang="en-US" sz="3600" dirty="0"/>
              <a:t>进程管理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6.3 </a:t>
            </a:r>
            <a:r>
              <a:rPr lang="zh-CN" altLang="en-US" sz="3600" dirty="0"/>
              <a:t>工作管理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6.4 </a:t>
            </a:r>
            <a:r>
              <a:rPr lang="zh-CN" altLang="en-US" sz="3600" dirty="0" smtClean="0"/>
              <a:t>系统</a:t>
            </a:r>
            <a:r>
              <a:rPr lang="zh-CN" altLang="en-US" sz="3600" dirty="0"/>
              <a:t>资源查看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6.5 </a:t>
            </a:r>
            <a:r>
              <a:rPr lang="zh-CN" altLang="en-US" sz="3600" dirty="0" smtClean="0">
                <a:solidFill>
                  <a:srgbClr val="FF0000"/>
                </a:solidFill>
              </a:rPr>
              <a:t>系统</a:t>
            </a:r>
            <a:r>
              <a:rPr lang="zh-CN" altLang="en-US" sz="3600" dirty="0">
                <a:solidFill>
                  <a:srgbClr val="FF0000"/>
                </a:solidFill>
              </a:rPr>
              <a:t>定时任务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计划任务管理 </a:t>
            </a:r>
            <a:r>
              <a:rPr lang="en-US" altLang="zh-CN" smtClean="0"/>
              <a:t>—— at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944563"/>
            <a:ext cx="8229600" cy="226853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at</a:t>
            </a:r>
            <a:r>
              <a:rPr lang="zh-CN" altLang="en-US" dirty="0" smtClean="0"/>
              <a:t>命令（</a:t>
            </a:r>
            <a:r>
              <a:rPr lang="en-US" altLang="zh-CN" dirty="0"/>
              <a:t>at-3.1.13-22.el7.x86_64.rpm  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zh-CN" altLang="en-US" dirty="0" smtClean="0"/>
              <a:t>在指定的日期、时间点自动执行预先设置的一些命令操作，属于</a:t>
            </a:r>
            <a:r>
              <a:rPr lang="zh-CN" altLang="en-US" dirty="0" smtClean="0">
                <a:solidFill>
                  <a:srgbClr val="FF0000"/>
                </a:solidFill>
              </a:rPr>
              <a:t>一次性</a:t>
            </a:r>
            <a:r>
              <a:rPr lang="zh-CN" altLang="en-US" dirty="0" smtClean="0"/>
              <a:t>计划任务</a:t>
            </a:r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err="1" smtClean="0"/>
              <a:t>atd</a:t>
            </a:r>
            <a:r>
              <a:rPr lang="zh-CN" altLang="en-US" dirty="0" smtClean="0"/>
              <a:t>服务：</a:t>
            </a:r>
            <a:r>
              <a:rPr lang="en-US" altLang="zh-CN" dirty="0" err="1" smtClean="0"/>
              <a:t>systemctl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atd.service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格式：</a:t>
            </a:r>
            <a:r>
              <a:rPr lang="en-US" altLang="zh-CN" dirty="0" smtClean="0">
                <a:solidFill>
                  <a:srgbClr val="FF0000"/>
                </a:solidFill>
              </a:rPr>
              <a:t>at  [</a:t>
            </a:r>
            <a:r>
              <a:rPr lang="en-US" altLang="zh-CN" dirty="0" err="1" smtClean="0">
                <a:solidFill>
                  <a:srgbClr val="FF0000"/>
                </a:solidFill>
              </a:rPr>
              <a:t>HH:MM</a:t>
            </a:r>
            <a:r>
              <a:rPr lang="en-US" altLang="zh-CN" dirty="0" smtClean="0">
                <a:solidFill>
                  <a:srgbClr val="FF0000"/>
                </a:solidFill>
              </a:rPr>
              <a:t>]  [</a:t>
            </a:r>
            <a:r>
              <a:rPr lang="en-US" altLang="zh-CN" dirty="0" err="1" smtClean="0">
                <a:solidFill>
                  <a:srgbClr val="FF0000"/>
                </a:solidFill>
              </a:rPr>
              <a:t>yyyy</a:t>
            </a:r>
            <a:r>
              <a:rPr lang="en-US" altLang="zh-CN" dirty="0" smtClean="0">
                <a:solidFill>
                  <a:srgbClr val="FF0000"/>
                </a:solidFill>
              </a:rPr>
              <a:t>-mm-</a:t>
            </a:r>
            <a:r>
              <a:rPr lang="en-US" altLang="zh-CN" dirty="0" err="1" smtClean="0">
                <a:solidFill>
                  <a:srgbClr val="FF0000"/>
                </a:solidFill>
              </a:rPr>
              <a:t>dd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525326" name="Rectangle 14"/>
          <p:cNvSpPr>
            <a:spLocks noChangeArrowheads="1"/>
          </p:cNvSpPr>
          <p:nvPr/>
        </p:nvSpPr>
        <p:spPr bwMode="auto">
          <a:xfrm>
            <a:off x="457200" y="3141663"/>
            <a:ext cx="8229600" cy="23749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3000" dirty="0" err="1"/>
              <a:t>atq</a:t>
            </a:r>
            <a:r>
              <a:rPr lang="zh-CN" altLang="en-US" sz="3000" dirty="0"/>
              <a:t>命令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zh-CN" altLang="en-US" sz="2600" dirty="0"/>
              <a:t>用途：查询当前设置的</a:t>
            </a:r>
            <a:r>
              <a:rPr lang="en-US" altLang="zh-CN" sz="2600" dirty="0"/>
              <a:t>at</a:t>
            </a:r>
            <a:r>
              <a:rPr lang="zh-CN" altLang="en-US" sz="2600" dirty="0"/>
              <a:t>任务</a:t>
            </a:r>
            <a:r>
              <a:rPr lang="zh-CN" altLang="en-US" sz="2600" dirty="0" smtClean="0"/>
              <a:t>列表</a:t>
            </a:r>
            <a:endParaRPr lang="en-US" altLang="zh-CN" sz="2600" dirty="0" smtClean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zh-CN" altLang="en-US" sz="2600" dirty="0" smtClean="0"/>
              <a:t>格式：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atq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3000" dirty="0" err="1"/>
              <a:t>atrm</a:t>
            </a:r>
            <a:r>
              <a:rPr lang="zh-CN" altLang="en-US" sz="3000" dirty="0" smtClean="0"/>
              <a:t>命令</a:t>
            </a:r>
            <a:endParaRPr lang="zh-CN" altLang="en-US" sz="300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zh-CN" altLang="en-US" sz="2600" dirty="0"/>
              <a:t>用途：删除指定任务编号的</a:t>
            </a:r>
            <a:r>
              <a:rPr lang="en-US" altLang="zh-CN" sz="2600" dirty="0"/>
              <a:t>at</a:t>
            </a:r>
            <a:r>
              <a:rPr lang="zh-CN" altLang="en-US" sz="2600" dirty="0"/>
              <a:t>任务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zh-CN" altLang="en-US" sz="2600" dirty="0"/>
              <a:t>格式：</a:t>
            </a:r>
            <a:r>
              <a:rPr lang="en-US" altLang="zh-CN" sz="2600" dirty="0" err="1">
                <a:solidFill>
                  <a:srgbClr val="FF0000"/>
                </a:solidFill>
              </a:rPr>
              <a:t>atrm</a:t>
            </a:r>
            <a:r>
              <a:rPr lang="en-US" altLang="zh-CN" sz="2600" dirty="0">
                <a:solidFill>
                  <a:srgbClr val="FF0000"/>
                </a:solidFill>
              </a:rPr>
              <a:t>  </a:t>
            </a:r>
            <a:r>
              <a:rPr lang="zh-CN" altLang="en-US" sz="2600" dirty="0">
                <a:solidFill>
                  <a:srgbClr val="FF0000"/>
                </a:solidFill>
              </a:rPr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30049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827584" y="1556792"/>
            <a:ext cx="8007350" cy="3206750"/>
          </a:xfrm>
          <a:prstGeom prst="roundRect">
            <a:avLst>
              <a:gd name="adj" fmla="val 516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2" charset="-122"/>
              </a:rPr>
              <a:t>[</a:t>
            </a:r>
            <a:r>
              <a:rPr lang="en-US" altLang="zh-CN" sz="1800" b="1" dirty="0" err="1">
                <a:ea typeface="黑体" pitchFamily="2" charset="-122"/>
              </a:rPr>
              <a:t>root@localhost</a:t>
            </a:r>
            <a:r>
              <a:rPr lang="en-US" altLang="zh-CN" sz="1800" b="1" dirty="0">
                <a:ea typeface="黑体" pitchFamily="2" charset="-122"/>
              </a:rPr>
              <a:t> ~]# </a:t>
            </a:r>
            <a:r>
              <a:rPr lang="en-US" altLang="zh-CN" b="1" dirty="0" err="1" smtClean="0">
                <a:ea typeface="黑体" pitchFamily="2" charset="-122"/>
              </a:rPr>
              <a:t>systemctl</a:t>
            </a:r>
            <a:r>
              <a:rPr lang="en-US" altLang="zh-CN" b="1" dirty="0" smtClean="0">
                <a:ea typeface="黑体" pitchFamily="2" charset="-122"/>
              </a:rPr>
              <a:t>  start  </a:t>
            </a:r>
            <a:r>
              <a:rPr lang="en-US" altLang="zh-CN" sz="1800" b="1" dirty="0" err="1" smtClean="0">
                <a:solidFill>
                  <a:srgbClr val="FF0000"/>
                </a:solidFill>
                <a:ea typeface="黑体" pitchFamily="2" charset="-122"/>
              </a:rPr>
              <a:t>atd</a:t>
            </a:r>
            <a:r>
              <a:rPr lang="en-US" altLang="zh-CN" sz="1800" b="1" dirty="0" smtClean="0">
                <a:solidFill>
                  <a:schemeClr val="tx1"/>
                </a:solidFill>
                <a:ea typeface="黑体" pitchFamily="2" charset="-122"/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en-US" sz="1800" b="1" dirty="0" smtClean="0">
                <a:ea typeface="黑体" pitchFamily="2" charset="-122"/>
              </a:rPr>
              <a:t>启动 </a:t>
            </a:r>
            <a:r>
              <a:rPr lang="en-US" altLang="zh-CN" sz="1800" b="1" dirty="0" err="1">
                <a:ea typeface="黑体" pitchFamily="2" charset="-122"/>
              </a:rPr>
              <a:t>atd</a:t>
            </a:r>
            <a:r>
              <a:rPr lang="zh-CN" altLang="en-US" sz="1800" b="1" dirty="0">
                <a:ea typeface="黑体" pitchFamily="2" charset="-122"/>
              </a:rPr>
              <a:t>：                                               </a:t>
            </a:r>
            <a:r>
              <a:rPr lang="en-US" altLang="zh-CN" sz="1800" b="1" dirty="0">
                <a:ea typeface="黑体" pitchFamily="2" charset="-122"/>
              </a:rPr>
              <a:t>[</a:t>
            </a:r>
            <a:r>
              <a:rPr lang="zh-CN" altLang="en-US" sz="1800" b="1" dirty="0">
                <a:ea typeface="黑体" pitchFamily="2" charset="-122"/>
              </a:rPr>
              <a:t>确定</a:t>
            </a:r>
            <a:r>
              <a:rPr lang="en-US" altLang="zh-CN" sz="1800" b="1" dirty="0">
                <a:ea typeface="黑体" pitchFamily="2" charset="-122"/>
              </a:rPr>
              <a:t>]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2" charset="-122"/>
              </a:rPr>
              <a:t>[</a:t>
            </a:r>
            <a:r>
              <a:rPr lang="en-US" altLang="zh-CN" sz="1800" b="1" dirty="0" err="1">
                <a:ea typeface="黑体" pitchFamily="2" charset="-122"/>
              </a:rPr>
              <a:t>root@localhost</a:t>
            </a:r>
            <a:r>
              <a:rPr lang="en-US" altLang="zh-CN" sz="1800" b="1" dirty="0">
                <a:ea typeface="黑体" pitchFamily="2" charset="-122"/>
              </a:rPr>
              <a:t> ~]# </a:t>
            </a:r>
            <a:r>
              <a:rPr lang="en-US" altLang="zh-CN" sz="1800" b="1" dirty="0">
                <a:solidFill>
                  <a:srgbClr val="FF0000"/>
                </a:solidFill>
                <a:ea typeface="黑体" pitchFamily="2" charset="-122"/>
              </a:rPr>
              <a:t>at 23:45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2" charset="-122"/>
              </a:rPr>
              <a:t>at&gt; </a:t>
            </a:r>
            <a:r>
              <a:rPr lang="en-US" altLang="zh-CN" sz="1800" b="1" dirty="0">
                <a:solidFill>
                  <a:srgbClr val="0000FF"/>
                </a:solidFill>
                <a:ea typeface="黑体" pitchFamily="2" charset="-122"/>
              </a:rPr>
              <a:t>shutdown -h now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2" charset="-122"/>
              </a:rPr>
              <a:t>at&gt; &lt;</a:t>
            </a:r>
            <a:r>
              <a:rPr lang="en-US" altLang="zh-CN" sz="1800" b="1" dirty="0" err="1">
                <a:ea typeface="黑体" pitchFamily="2" charset="-122"/>
              </a:rPr>
              <a:t>EOT</a:t>
            </a:r>
            <a:r>
              <a:rPr lang="en-US" altLang="zh-CN" sz="1800" b="1" dirty="0">
                <a:ea typeface="黑体" pitchFamily="2" charset="-122"/>
              </a:rPr>
              <a:t>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2" charset="-122"/>
              </a:rPr>
              <a:t>job 1 at 2009-09-14 23:45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2" charset="-122"/>
              </a:rPr>
              <a:t>[</a:t>
            </a:r>
            <a:r>
              <a:rPr lang="en-US" altLang="zh-CN" sz="1800" b="1" dirty="0" err="1">
                <a:ea typeface="黑体" pitchFamily="2" charset="-122"/>
              </a:rPr>
              <a:t>root@localhost</a:t>
            </a:r>
            <a:r>
              <a:rPr lang="en-US" altLang="zh-CN" sz="1800" b="1" dirty="0">
                <a:ea typeface="黑体" pitchFamily="2" charset="-122"/>
              </a:rPr>
              <a:t> ~]# </a:t>
            </a:r>
            <a:r>
              <a:rPr lang="en-US" altLang="zh-CN" sz="1800" b="1" dirty="0" err="1">
                <a:solidFill>
                  <a:srgbClr val="FF0000"/>
                </a:solidFill>
                <a:ea typeface="黑体" pitchFamily="2" charset="-122"/>
              </a:rPr>
              <a:t>atq</a:t>
            </a:r>
            <a:endParaRPr lang="en-US" altLang="zh-CN" sz="1800" b="1" dirty="0">
              <a:solidFill>
                <a:srgbClr val="FF0000"/>
              </a:solidFill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2" charset="-122"/>
              </a:rPr>
              <a:t>1       </a:t>
            </a:r>
            <a:r>
              <a:rPr lang="en-US" altLang="zh-CN" sz="1800" b="1" dirty="0" smtClean="0">
                <a:ea typeface="黑体" pitchFamily="2" charset="-122"/>
              </a:rPr>
              <a:t>2017-09-14 </a:t>
            </a:r>
            <a:r>
              <a:rPr lang="en-US" altLang="zh-CN" sz="1800" b="1" dirty="0">
                <a:ea typeface="黑体" pitchFamily="2" charset="-122"/>
              </a:rPr>
              <a:t>23:45 a root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4427984" y="3356992"/>
            <a:ext cx="2449513" cy="468312"/>
          </a:xfrm>
          <a:prstGeom prst="wedgeRoundRectCallout">
            <a:avLst>
              <a:gd name="adj1" fmla="val -148442"/>
              <a:gd name="adj2" fmla="val -4740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 dirty="0">
                <a:ea typeface="楷体_GB2312" pitchFamily="49" charset="-122"/>
              </a:rPr>
              <a:t>按</a:t>
            </a:r>
            <a:r>
              <a:rPr lang="en-US" altLang="zh-CN" sz="1800" b="1" dirty="0" err="1">
                <a:ea typeface="楷体_GB2312" pitchFamily="49" charset="-122"/>
              </a:rPr>
              <a:t>Ctrl+D</a:t>
            </a:r>
            <a:r>
              <a:rPr lang="zh-CN" altLang="en-US" sz="1800" b="1" dirty="0">
                <a:ea typeface="楷体_GB2312" pitchFamily="49" charset="-122"/>
              </a:rPr>
              <a:t>键提交任务</a:t>
            </a:r>
          </a:p>
        </p:txBody>
      </p:sp>
    </p:spTree>
    <p:extLst>
      <p:ext uri="{BB962C8B-B14F-4D97-AF65-F5344CB8AC3E}">
        <p14:creationId xmlns:p14="http://schemas.microsoft.com/office/powerpoint/2010/main" val="39754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计划任务管理 </a:t>
            </a:r>
            <a:r>
              <a:rPr lang="en-US" altLang="zh-CN" smtClean="0"/>
              <a:t>—— crontab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crontab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按照预先设置的时间周期（分钟、小时、天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重复执行</a:t>
            </a:r>
            <a:r>
              <a:rPr lang="zh-CN" altLang="en-US" dirty="0" smtClean="0"/>
              <a:t>用户指定的命令操作，属于周期性计划任务</a:t>
            </a:r>
          </a:p>
          <a:p>
            <a:pPr lvl="1"/>
            <a:r>
              <a:rPr lang="zh-CN" altLang="en-US" dirty="0"/>
              <a:t>启动</a:t>
            </a:r>
            <a:r>
              <a:rPr lang="en-US" altLang="zh-CN" dirty="0" err="1"/>
              <a:t>atd</a:t>
            </a:r>
            <a:r>
              <a:rPr lang="zh-CN" altLang="en-US" dirty="0"/>
              <a:t>服务：</a:t>
            </a:r>
            <a:r>
              <a:rPr lang="en-US" altLang="zh-CN" dirty="0" err="1"/>
              <a:t>systemctl</a:t>
            </a:r>
            <a:r>
              <a:rPr lang="en-US" altLang="zh-CN" dirty="0"/>
              <a:t> start </a:t>
            </a:r>
            <a:r>
              <a:rPr lang="en-US" altLang="zh-CN" dirty="0" err="1" smtClean="0"/>
              <a:t>crond.service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主要设置文件</a:t>
            </a:r>
          </a:p>
          <a:p>
            <a:pPr lvl="2" eaLnBrk="1" hangingPunct="1"/>
            <a:r>
              <a:rPr lang="zh-CN" altLang="en-US" dirty="0" smtClean="0"/>
              <a:t> 全局配置文件，位于文件：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etc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crontab</a:t>
            </a:r>
            <a:r>
              <a:rPr lang="en-US" altLang="zh-CN" dirty="0" smtClean="0"/>
              <a:t> </a:t>
            </a:r>
          </a:p>
          <a:p>
            <a:pPr lvl="2"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系统默认的设置，位于目录：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etc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cron</a:t>
            </a:r>
            <a:r>
              <a:rPr lang="en-US" altLang="zh-CN" dirty="0" smtClean="0">
                <a:solidFill>
                  <a:srgbClr val="FF0000"/>
                </a:solidFill>
              </a:rPr>
              <a:t>.*/</a:t>
            </a:r>
          </a:p>
          <a:p>
            <a:pPr lvl="2"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用户定义的设置，位于文件：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var</a:t>
            </a:r>
            <a:r>
              <a:rPr lang="en-US" altLang="zh-CN" dirty="0" smtClean="0">
                <a:solidFill>
                  <a:srgbClr val="FF0000"/>
                </a:solidFill>
              </a:rPr>
              <a:t>/spool/</a:t>
            </a:r>
            <a:r>
              <a:rPr lang="en-US" altLang="zh-CN" dirty="0" err="1" smtClean="0">
                <a:solidFill>
                  <a:srgbClr val="FF0000"/>
                </a:solidFill>
              </a:rPr>
              <a:t>cron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用户名</a:t>
            </a:r>
          </a:p>
        </p:txBody>
      </p:sp>
    </p:spTree>
    <p:extLst>
      <p:ext uri="{BB962C8B-B14F-4D97-AF65-F5344CB8AC3E}">
        <p14:creationId xmlns:p14="http://schemas.microsoft.com/office/powerpoint/2010/main" val="26685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这里写图片描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8"/>
          <a:stretch/>
        </p:blipFill>
        <p:spPr bwMode="auto">
          <a:xfrm>
            <a:off x="251520" y="1322558"/>
            <a:ext cx="8139547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5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3000" y="1052737"/>
            <a:ext cx="9001000" cy="3024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500" dirty="0" smtClean="0"/>
              <a:t>	systemctl </a:t>
            </a:r>
            <a:r>
              <a:rPr lang="zh-CN" altLang="en-US" sz="3500" dirty="0"/>
              <a:t>是系统服务管理器命令，</a:t>
            </a:r>
            <a:r>
              <a:rPr lang="en-US" altLang="zh-CN" sz="3500" dirty="0"/>
              <a:t>systemctl</a:t>
            </a:r>
            <a:r>
              <a:rPr lang="zh-CN" altLang="en-US" sz="3500" dirty="0"/>
              <a:t>融合之前</a:t>
            </a:r>
            <a:r>
              <a:rPr lang="en-US" altLang="zh-CN" sz="3500" dirty="0"/>
              <a:t>service</a:t>
            </a:r>
            <a:r>
              <a:rPr lang="zh-CN" altLang="en-US" sz="3500" dirty="0"/>
              <a:t>和</a:t>
            </a:r>
            <a:r>
              <a:rPr lang="en-US" altLang="zh-CN" sz="3500" dirty="0" err="1"/>
              <a:t>chkconfig</a:t>
            </a:r>
            <a:r>
              <a:rPr lang="zh-CN" altLang="en-US" sz="3500" dirty="0"/>
              <a:t>的功能于一体。可以使用它永久性或只在当前会话中启用</a:t>
            </a:r>
            <a:r>
              <a:rPr lang="en-US" altLang="zh-CN" sz="3500" dirty="0"/>
              <a:t>/</a:t>
            </a:r>
            <a:r>
              <a:rPr lang="zh-CN" altLang="en-US" sz="3500" dirty="0"/>
              <a:t>禁用服务。</a:t>
            </a:r>
            <a:endParaRPr lang="en-US" altLang="zh-CN" sz="35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服务的控制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6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计划任务管理 </a:t>
            </a:r>
            <a:r>
              <a:rPr lang="en-US" altLang="zh-CN" smtClean="0"/>
              <a:t>—— crontab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管理</a:t>
            </a:r>
            <a:r>
              <a:rPr lang="en-US" altLang="zh-CN" smtClean="0"/>
              <a:t>cron</a:t>
            </a:r>
            <a:r>
              <a:rPr lang="zh-CN" altLang="en-US" smtClean="0"/>
              <a:t>计划任务</a:t>
            </a:r>
          </a:p>
          <a:p>
            <a:pPr lvl="1" eaLnBrk="1" hangingPunct="1"/>
            <a:r>
              <a:rPr lang="zh-CN" altLang="en-US" smtClean="0"/>
              <a:t>编辑计划任务：</a:t>
            </a:r>
            <a:r>
              <a:rPr lang="en-US" altLang="zh-CN" smtClean="0">
                <a:solidFill>
                  <a:srgbClr val="FF0000"/>
                </a:solidFill>
              </a:rPr>
              <a:t>crontab  -e  [-u  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 lvl="1" eaLnBrk="1" hangingPunct="1"/>
            <a:r>
              <a:rPr lang="zh-CN" altLang="en-US" smtClean="0"/>
              <a:t>查看计划任务：</a:t>
            </a:r>
            <a:r>
              <a:rPr lang="en-US" altLang="zh-CN" smtClean="0">
                <a:solidFill>
                  <a:srgbClr val="FF0000"/>
                </a:solidFill>
              </a:rPr>
              <a:t>crontab  -l  [-u  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 lvl="1" eaLnBrk="1" hangingPunct="1"/>
            <a:r>
              <a:rPr lang="zh-CN" altLang="en-US" smtClean="0"/>
              <a:t>删除计划任务：</a:t>
            </a:r>
            <a:r>
              <a:rPr lang="en-US" altLang="zh-CN" smtClean="0">
                <a:solidFill>
                  <a:srgbClr val="FF0000"/>
                </a:solidFill>
              </a:rPr>
              <a:t>crontab  -r  [-u  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 lvl="1" eaLnBrk="1" hangingPunct="1"/>
            <a:endParaRPr lang="en-US" altLang="zh-CN" smtClean="0"/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2411760" y="5157192"/>
            <a:ext cx="4465638" cy="684212"/>
          </a:xfrm>
          <a:prstGeom prst="wedgeRoundRectCallout">
            <a:avLst>
              <a:gd name="adj1" fmla="val 11716"/>
              <a:gd name="adj2" fmla="val -32454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sz="1800" b="1">
                <a:ea typeface="楷体_GB2312" pitchFamily="49" charset="-122"/>
              </a:rPr>
              <a:t>root</a:t>
            </a:r>
            <a:r>
              <a:rPr lang="zh-CN" altLang="en-US" sz="1800" b="1">
                <a:ea typeface="楷体_GB2312" pitchFamily="49" charset="-122"/>
              </a:rPr>
              <a:t>用户可以管理指定用户的计划任务</a:t>
            </a:r>
          </a:p>
          <a:p>
            <a:r>
              <a:rPr lang="zh-CN" altLang="en-US" sz="1800" b="1">
                <a:ea typeface="楷体_GB2312" pitchFamily="49" charset="-122"/>
              </a:rPr>
              <a:t>普通用户只能管理自己的计划任务</a:t>
            </a:r>
          </a:p>
        </p:txBody>
      </p:sp>
    </p:spTree>
    <p:extLst>
      <p:ext uri="{BB962C8B-B14F-4D97-AF65-F5344CB8AC3E}">
        <p14:creationId xmlns:p14="http://schemas.microsoft.com/office/powerpoint/2010/main" val="394859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crontab</a:t>
            </a:r>
            <a:r>
              <a:rPr lang="zh-CN" altLang="en-US" smtClean="0"/>
              <a:t>任务的配置格式 </a:t>
            </a:r>
          </a:p>
        </p:txBody>
      </p:sp>
      <p:sp>
        <p:nvSpPr>
          <p:cNvPr id="32772" name="Rectangle 37"/>
          <p:cNvSpPr>
            <a:spLocks noGrp="1" noChangeArrowheads="1"/>
          </p:cNvSpPr>
          <p:nvPr>
            <p:ph sz="quarter" idx="1"/>
          </p:nvPr>
        </p:nvSpPr>
        <p:spPr>
          <a:xfrm>
            <a:off x="1043608" y="1341438"/>
            <a:ext cx="7439025" cy="5397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50   3      2     1      0                      </a:t>
            </a:r>
            <a:r>
              <a:rPr lang="en-US" altLang="zh-CN" dirty="0" err="1" smtClean="0"/>
              <a:t>run_command</a:t>
            </a:r>
            <a:endParaRPr lang="en-US" altLang="zh-CN" dirty="0" smtClean="0"/>
          </a:p>
        </p:txBody>
      </p:sp>
      <p:graphicFrame>
        <p:nvGraphicFramePr>
          <p:cNvPr id="533559" name="Group 55"/>
          <p:cNvGraphicFramePr>
            <a:graphicFrameLocks noGrp="1"/>
          </p:cNvGraphicFramePr>
          <p:nvPr/>
        </p:nvGraphicFramePr>
        <p:xfrm>
          <a:off x="1046163" y="3068638"/>
          <a:ext cx="7162800" cy="2801938"/>
        </p:xfrm>
        <a:graphic>
          <a:graphicData uri="http://schemas.openxmlformats.org/drawingml/2006/table">
            <a:tbl>
              <a:tblPr/>
              <a:tblGrid>
                <a:gridCol w="1365250"/>
                <a:gridCol w="5797550"/>
              </a:tblGrid>
              <a:tr h="4572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字段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说明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04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分钟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59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小时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日期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月份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星期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代表星期日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命令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要执行的命令或程序脚本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251520" y="1989138"/>
            <a:ext cx="792162" cy="395287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分钟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1115120" y="1989138"/>
            <a:ext cx="792162" cy="395287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小时</a:t>
            </a: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1978720" y="1989138"/>
            <a:ext cx="792162" cy="395287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日期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2843907" y="1987550"/>
            <a:ext cx="792163" cy="395288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月份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707507" y="1989138"/>
            <a:ext cx="792163" cy="395287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星期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6084888" y="1987550"/>
            <a:ext cx="792162" cy="395288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命令</a:t>
            </a:r>
          </a:p>
        </p:txBody>
      </p:sp>
      <p:sp>
        <p:nvSpPr>
          <p:cNvPr id="533555" name="AutoShape 51"/>
          <p:cNvSpPr>
            <a:spLocks noChangeArrowheads="1"/>
          </p:cNvSpPr>
          <p:nvPr/>
        </p:nvSpPr>
        <p:spPr bwMode="auto">
          <a:xfrm>
            <a:off x="395536" y="1125538"/>
            <a:ext cx="4608512" cy="14573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黑体" pitchFamily="2" charset="-122"/>
            </a:endParaRPr>
          </a:p>
        </p:txBody>
      </p:sp>
      <p:sp>
        <p:nvSpPr>
          <p:cNvPr id="533556" name="AutoShape 52"/>
          <p:cNvSpPr>
            <a:spLocks noChangeArrowheads="1"/>
          </p:cNvSpPr>
          <p:nvPr/>
        </p:nvSpPr>
        <p:spPr bwMode="auto">
          <a:xfrm>
            <a:off x="1930400" y="925513"/>
            <a:ext cx="1471613" cy="395287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时间周期设置</a:t>
            </a:r>
          </a:p>
        </p:txBody>
      </p:sp>
      <p:sp>
        <p:nvSpPr>
          <p:cNvPr id="533557" name="AutoShape 53"/>
          <p:cNvSpPr>
            <a:spLocks noChangeArrowheads="1"/>
          </p:cNvSpPr>
          <p:nvPr/>
        </p:nvSpPr>
        <p:spPr bwMode="auto">
          <a:xfrm>
            <a:off x="5219700" y="1108075"/>
            <a:ext cx="2879725" cy="14573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黑体" pitchFamily="2" charset="-122"/>
            </a:endParaRPr>
          </a:p>
        </p:txBody>
      </p:sp>
      <p:sp>
        <p:nvSpPr>
          <p:cNvPr id="533558" name="AutoShape 54"/>
          <p:cNvSpPr>
            <a:spLocks noChangeArrowheads="1"/>
          </p:cNvSpPr>
          <p:nvPr/>
        </p:nvSpPr>
        <p:spPr bwMode="auto">
          <a:xfrm>
            <a:off x="6124575" y="908050"/>
            <a:ext cx="1471613" cy="395288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任务内容设置</a:t>
            </a:r>
          </a:p>
        </p:txBody>
      </p:sp>
    </p:spTree>
    <p:extLst>
      <p:ext uri="{BB962C8B-B14F-4D97-AF65-F5344CB8AC3E}">
        <p14:creationId xmlns:p14="http://schemas.microsoft.com/office/powerpoint/2010/main" val="337578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53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53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3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55" grpId="0" animBg="1"/>
      <p:bldP spid="533556" grpId="0" animBg="1"/>
      <p:bldP spid="533557" grpId="0" animBg="1"/>
      <p:bldP spid="53355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crontab</a:t>
            </a:r>
            <a:r>
              <a:rPr lang="zh-CN" altLang="en-US" smtClean="0"/>
              <a:t>任务的配置格式</a:t>
            </a:r>
          </a:p>
        </p:txBody>
      </p:sp>
      <p:sp>
        <p:nvSpPr>
          <p:cNvPr id="33796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 smtClean="0"/>
              <a:t>时间数值的特殊表示方法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zh-CN" altLang="en-US" dirty="0"/>
              <a:t> </a:t>
            </a:r>
            <a:r>
              <a:rPr lang="zh-CN" altLang="en-US" dirty="0" smtClean="0"/>
              <a:t>   表示该范围内的任意时间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表示间隔的多个不连续时间点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smtClean="0"/>
              <a:t>	   </a:t>
            </a:r>
            <a:r>
              <a:rPr lang="zh-CN" altLang="en-US" dirty="0" smtClean="0"/>
              <a:t>表示一个连续的时间范围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smtClean="0"/>
              <a:t>	   </a:t>
            </a:r>
            <a:r>
              <a:rPr lang="zh-CN" altLang="en-US" dirty="0" smtClean="0"/>
              <a:t>指定间隔的时间频率</a:t>
            </a:r>
          </a:p>
          <a:p>
            <a:pPr eaLnBrk="1" hangingPunct="1"/>
            <a:r>
              <a:rPr lang="zh-CN" altLang="en-US" dirty="0" smtClean="0"/>
              <a:t>应用示例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0  17  *  *  1-5	</a:t>
            </a:r>
            <a:r>
              <a:rPr lang="zh-CN" altLang="en-US" dirty="0" smtClean="0"/>
              <a:t>周一到周五每天</a:t>
            </a:r>
            <a:r>
              <a:rPr lang="en-US" altLang="zh-CN" dirty="0" smtClean="0"/>
              <a:t>17:00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30  8  *  *  1,3,5	</a:t>
            </a:r>
            <a:r>
              <a:rPr lang="zh-CN" altLang="en-US" dirty="0" smtClean="0"/>
              <a:t>每周一、三、五的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0  8-18/2  *  *  *	8</a:t>
            </a:r>
            <a:r>
              <a:rPr lang="zh-CN" altLang="en-US" dirty="0" smtClean="0"/>
              <a:t>点到</a:t>
            </a:r>
            <a:r>
              <a:rPr lang="en-US" altLang="zh-CN" dirty="0" smtClean="0"/>
              <a:t>18</a:t>
            </a:r>
            <a:r>
              <a:rPr lang="zh-CN" altLang="en-US" dirty="0" smtClean="0"/>
              <a:t>点之间每隔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小时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0  *  */3  *  *		</a:t>
            </a:r>
            <a:r>
              <a:rPr lang="zh-CN" altLang="en-US" dirty="0" smtClean="0"/>
              <a:t>每隔</a:t>
            </a:r>
            <a:r>
              <a:rPr lang="en-US" altLang="zh-CN" dirty="0" smtClean="0"/>
              <a:t>3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两个都有的话就是或的关系上一张图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Char char="ü"/>
            </a:pPr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70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crontab</a:t>
            </a:r>
            <a:r>
              <a:rPr lang="zh-CN" altLang="en-US" smtClean="0"/>
              <a:t>应用示例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0" y="764704"/>
            <a:ext cx="8820472" cy="3528392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dirty="0" smtClean="0"/>
              <a:t>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用户）：</a:t>
            </a:r>
          </a:p>
          <a:p>
            <a:pPr lvl="1" eaLnBrk="1" hangingPunct="1"/>
            <a:r>
              <a:rPr lang="zh-CN" altLang="en-US" dirty="0" smtClean="0"/>
              <a:t>每天早上</a:t>
            </a:r>
            <a:r>
              <a:rPr lang="en-US" altLang="zh-CN" dirty="0" smtClean="0"/>
              <a:t>7:50</a:t>
            </a:r>
            <a:r>
              <a:rPr lang="zh-CN" altLang="en-US" dirty="0" smtClean="0"/>
              <a:t>自动开启</a:t>
            </a:r>
            <a:r>
              <a:rPr lang="en-US" altLang="zh-CN" dirty="0" err="1" smtClean="0"/>
              <a:t>mysqld</a:t>
            </a:r>
            <a:r>
              <a:rPr lang="zh-CN" altLang="en-US" dirty="0" smtClean="0"/>
              <a:t>服务，</a:t>
            </a:r>
            <a:r>
              <a:rPr lang="en-US" altLang="zh-CN" dirty="0" smtClean="0"/>
              <a:t>22</a:t>
            </a:r>
            <a:r>
              <a:rPr lang="zh-CN" altLang="en-US" dirty="0" smtClean="0"/>
              <a:t>点</a:t>
            </a:r>
            <a:r>
              <a:rPr lang="en-US" altLang="zh-CN" dirty="0" smtClean="0"/>
              <a:t>50</a:t>
            </a:r>
            <a:r>
              <a:rPr lang="zh-CN" altLang="en-US" dirty="0" smtClean="0"/>
              <a:t>时关闭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50 7  * * 1-7  </a:t>
            </a:r>
            <a:r>
              <a:rPr lang="en-US" altLang="zh-CN" dirty="0" err="1" smtClean="0"/>
              <a:t>systemctl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mysqld.service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50 22 * * 1 1-7  </a:t>
            </a:r>
            <a:r>
              <a:rPr lang="en-US" altLang="zh-CN" dirty="0" err="1" smtClean="0"/>
              <a:t>systemctl</a:t>
            </a:r>
            <a:r>
              <a:rPr lang="en-US" altLang="zh-CN" dirty="0" smtClean="0"/>
              <a:t> stop </a:t>
            </a:r>
            <a:r>
              <a:rPr lang="en-US" altLang="zh-CN" dirty="0" err="1" smtClean="0"/>
              <a:t>mysql.service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每隔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天清空一次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服务器公共目录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/ftp/pub</a:t>
            </a:r>
          </a:p>
          <a:p>
            <a:pPr lvl="1" eaLnBrk="1" hangingPunct="1"/>
            <a:r>
              <a:rPr lang="en-US" altLang="zh-CN" dirty="0" smtClean="0"/>
              <a:t>0 * * -5 </a:t>
            </a:r>
          </a:p>
          <a:p>
            <a:pPr lvl="1" eaLnBrk="1" hangingPunct="1"/>
            <a:r>
              <a:rPr lang="zh-CN" altLang="en-US" dirty="0" smtClean="0"/>
              <a:t>每周六的</a:t>
            </a:r>
            <a:r>
              <a:rPr lang="en-US" altLang="zh-CN" dirty="0" smtClean="0"/>
              <a:t>7:30</a:t>
            </a:r>
            <a:r>
              <a:rPr lang="zh-CN" altLang="en-US" dirty="0" smtClean="0"/>
              <a:t>时，重新启动</a:t>
            </a:r>
            <a:r>
              <a:rPr lang="en-US" altLang="zh-CN" dirty="0" err="1" smtClean="0"/>
              <a:t>mysqld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30 7 * * 6 </a:t>
            </a:r>
            <a:r>
              <a:rPr lang="en-US" altLang="zh-CN" dirty="0" err="1" smtClean="0"/>
              <a:t>systemctl</a:t>
            </a:r>
            <a:r>
              <a:rPr lang="en-US" altLang="zh-CN" dirty="0" smtClean="0"/>
              <a:t> restart </a:t>
            </a:r>
            <a:r>
              <a:rPr lang="en-US" altLang="zh-CN" dirty="0" err="1" smtClean="0"/>
              <a:t>myaql.service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每周一、三、五的</a:t>
            </a:r>
            <a:r>
              <a:rPr lang="en-US" altLang="zh-CN" dirty="0" smtClean="0"/>
              <a:t>17:30</a:t>
            </a:r>
            <a:r>
              <a:rPr lang="zh-CN" altLang="en-US" dirty="0" smtClean="0"/>
              <a:t>时，打包备份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mysqld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30 17 * *  1,3,5</a:t>
            </a:r>
            <a:endParaRPr lang="zh-CN" altLang="en-US" dirty="0" smtClean="0"/>
          </a:p>
        </p:txBody>
      </p:sp>
      <p:sp>
        <p:nvSpPr>
          <p:cNvPr id="539660" name="Rectangle 12"/>
          <p:cNvSpPr>
            <a:spLocks noChangeArrowheads="1"/>
          </p:cNvSpPr>
          <p:nvPr/>
        </p:nvSpPr>
        <p:spPr bwMode="auto">
          <a:xfrm>
            <a:off x="449943" y="4706700"/>
            <a:ext cx="8229600" cy="2124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2700" dirty="0"/>
              <a:t>示例</a:t>
            </a:r>
            <a:r>
              <a:rPr lang="en-US" altLang="zh-CN" sz="2700" dirty="0"/>
              <a:t>2</a:t>
            </a:r>
            <a:r>
              <a:rPr lang="zh-CN" altLang="en-US" sz="2700" dirty="0"/>
              <a:t>（</a:t>
            </a:r>
            <a:r>
              <a:rPr lang="en-US" altLang="zh-CN" sz="2700" dirty="0"/>
              <a:t>jerry</a:t>
            </a:r>
            <a:r>
              <a:rPr lang="zh-CN" altLang="en-US" sz="2700" dirty="0"/>
              <a:t>用户）：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zh-CN" altLang="en-US" sz="2400" dirty="0"/>
              <a:t>每周日晚上</a:t>
            </a:r>
            <a:r>
              <a:rPr lang="en-US" altLang="zh-CN" sz="2400" dirty="0"/>
              <a:t>23:55</a:t>
            </a:r>
            <a:r>
              <a:rPr lang="zh-CN" altLang="en-US" sz="2400" dirty="0"/>
              <a:t>时将“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passwd</a:t>
            </a:r>
            <a:r>
              <a:rPr lang="en-US" altLang="zh-CN" sz="2400" dirty="0"/>
              <a:t>”</a:t>
            </a:r>
            <a:r>
              <a:rPr lang="zh-CN" altLang="en-US" sz="2400" dirty="0"/>
              <a:t>文件的内容复制到宿主目录中，保存为</a:t>
            </a:r>
            <a:r>
              <a:rPr lang="en-US" altLang="zh-CN" sz="2400" dirty="0"/>
              <a:t>pwd.txt</a:t>
            </a:r>
            <a:r>
              <a:rPr lang="zh-CN" altLang="en-US" sz="2400" dirty="0"/>
              <a:t>文件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904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crontab</a:t>
            </a:r>
            <a:r>
              <a:rPr lang="zh-CN" altLang="en-US" smtClean="0"/>
              <a:t>应用示例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示例</a:t>
            </a:r>
            <a:r>
              <a:rPr lang="en-US" altLang="zh-CN" smtClean="0"/>
              <a:t>3</a:t>
            </a:r>
            <a:r>
              <a:rPr lang="zh-CN" altLang="en-US" smtClean="0"/>
              <a:t>：</a:t>
            </a:r>
          </a:p>
          <a:p>
            <a:pPr lvl="1" eaLnBrk="1" hangingPunct="1"/>
            <a:r>
              <a:rPr lang="en-US" altLang="zh-CN" smtClean="0"/>
              <a:t>root</a:t>
            </a:r>
            <a:r>
              <a:rPr lang="zh-CN" altLang="en-US" smtClean="0"/>
              <a:t>用户查看自己的计划任务列表</a:t>
            </a:r>
          </a:p>
          <a:p>
            <a:pPr lvl="1" eaLnBrk="1" hangingPunct="1"/>
            <a:r>
              <a:rPr lang="zh-CN" altLang="en-US" smtClean="0"/>
              <a:t>查看并删除</a:t>
            </a:r>
            <a:r>
              <a:rPr lang="en-US" altLang="zh-CN" smtClean="0"/>
              <a:t>jerry</a:t>
            </a:r>
            <a:r>
              <a:rPr lang="zh-CN" altLang="en-US" smtClean="0"/>
              <a:t>用户设置的计划任务</a:t>
            </a:r>
          </a:p>
        </p:txBody>
      </p:sp>
    </p:spTree>
    <p:extLst>
      <p:ext uri="{BB962C8B-B14F-4D97-AF65-F5344CB8AC3E}">
        <p14:creationId xmlns:p14="http://schemas.microsoft.com/office/powerpoint/2010/main" val="12487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/>
          <a:lstStyle/>
          <a:p>
            <a:r>
              <a:rPr lang="en-US" altLang="zh-CN" dirty="0" smtClean="0"/>
              <a:t>-u t1(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9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680301"/>
              </p:ext>
            </p:extLst>
          </p:nvPr>
        </p:nvGraphicFramePr>
        <p:xfrm>
          <a:off x="179512" y="836712"/>
          <a:ext cx="8640960" cy="592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5328592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功能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命令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启动服务</a:t>
                      </a:r>
                    </a:p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systemctl start mysqld.service</a:t>
                      </a:r>
                    </a:p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008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停止服务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/>
                        <a:t>systemctl</a:t>
                      </a:r>
                      <a:r>
                        <a:rPr lang="en-US" altLang="zh-CN" sz="2000" dirty="0" smtClean="0"/>
                        <a:t> stop mysqld.service </a:t>
                      </a:r>
                    </a:p>
                    <a:p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重启服务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systemctl restart mysqld.service </a:t>
                      </a:r>
                    </a:p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开机启动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systemctl enable mysqld.service </a:t>
                      </a:r>
                    </a:p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开机不启动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systemctl disable mysqld.service </a:t>
                      </a:r>
                    </a:p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568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检查</a:t>
                      </a:r>
                      <a:r>
                        <a:rPr lang="en-US" altLang="zh-CN" sz="2000" dirty="0" smtClean="0"/>
                        <a:t>mysql</a:t>
                      </a:r>
                      <a:r>
                        <a:rPr lang="zh-CN" altLang="en-US" sz="2000" dirty="0" smtClean="0"/>
                        <a:t>状态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systemctl status mysqld.service</a:t>
                      </a:r>
                    </a:p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6856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查看服务是否开机启动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systemctl is-enabled mysqld.service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208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查看已启动的服务列表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systemctl list-unit-files|grep enabled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服务的控制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3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6.1 </a:t>
            </a:r>
            <a:r>
              <a:rPr lang="zh-CN" altLang="en-US" sz="3600" dirty="0" smtClean="0"/>
              <a:t>系统</a:t>
            </a:r>
            <a:r>
              <a:rPr lang="zh-CN" altLang="en-US" sz="3600" dirty="0"/>
              <a:t>服务的启动控制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6.2 </a:t>
            </a:r>
            <a:r>
              <a:rPr lang="zh-CN" altLang="en-US" sz="3600" dirty="0" smtClean="0">
                <a:solidFill>
                  <a:srgbClr val="FF0000"/>
                </a:solidFill>
              </a:rPr>
              <a:t>进程</a:t>
            </a:r>
            <a:r>
              <a:rPr lang="zh-CN" altLang="en-US" sz="3600" dirty="0">
                <a:solidFill>
                  <a:srgbClr val="FF0000"/>
                </a:solidFill>
              </a:rPr>
              <a:t>管理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6.3 </a:t>
            </a:r>
            <a:r>
              <a:rPr lang="zh-CN" altLang="en-US" sz="3600" dirty="0" smtClean="0"/>
              <a:t>工作</a:t>
            </a:r>
            <a:r>
              <a:rPr lang="zh-CN" altLang="en-US" sz="3600" dirty="0"/>
              <a:t>管理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6.4 </a:t>
            </a:r>
            <a:r>
              <a:rPr lang="zh-CN" altLang="en-US" sz="3600" dirty="0" smtClean="0"/>
              <a:t>系统</a:t>
            </a:r>
            <a:r>
              <a:rPr lang="zh-CN" altLang="en-US" sz="3600" dirty="0"/>
              <a:t>资源查看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6.5 </a:t>
            </a:r>
            <a:r>
              <a:rPr lang="zh-CN" altLang="en-US" sz="3600" dirty="0" smtClean="0"/>
              <a:t>系统</a:t>
            </a:r>
            <a:r>
              <a:rPr lang="zh-CN" altLang="en-US" sz="3600" dirty="0"/>
              <a:t>定时任务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0767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进程是正在执行的一个</a:t>
            </a:r>
            <a:r>
              <a:rPr lang="zh-CN" altLang="en-US" dirty="0" smtClean="0">
                <a:solidFill>
                  <a:srgbClr val="FF0000"/>
                </a:solidFill>
              </a:rPr>
              <a:t>程序或命令</a:t>
            </a:r>
            <a:r>
              <a:rPr lang="zh-CN" altLang="en-US" dirty="0" smtClean="0"/>
              <a:t>，每一个进程都是一个运行的实体，都有自己的地址空间，并占用一定的系统资源。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9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重要百度面试的！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28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500" dirty="0"/>
              <a:t>判断服务器健康状态</a:t>
            </a:r>
            <a:endParaRPr lang="en-US" altLang="zh-CN" sz="3500" dirty="0"/>
          </a:p>
          <a:p>
            <a:r>
              <a:rPr lang="zh-CN" altLang="en-US" sz="3500" dirty="0"/>
              <a:t>查看系统中所有进程</a:t>
            </a:r>
            <a:endParaRPr lang="en-US" altLang="zh-CN" sz="3500" dirty="0"/>
          </a:p>
          <a:p>
            <a:r>
              <a:rPr lang="zh-CN" altLang="en-US" sz="3500" dirty="0"/>
              <a:t>杀死进程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进程管理的作用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6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08721"/>
            <a:ext cx="8229600" cy="2376264"/>
          </a:xfrm>
        </p:spPr>
        <p:txBody>
          <a:bodyPr>
            <a:normAutofit lnSpcReduction="10000"/>
          </a:bodyPr>
          <a:lstStyle/>
          <a:p>
            <a:r>
              <a:rPr lang="en-US" altLang="zh-CN" sz="3500" dirty="0" err="1"/>
              <a:t>ps</a:t>
            </a:r>
            <a:r>
              <a:rPr lang="zh-CN" altLang="en-US" sz="3500" dirty="0"/>
              <a:t>命令</a:t>
            </a:r>
          </a:p>
          <a:p>
            <a:pPr lvl="1"/>
            <a:r>
              <a:rPr lang="zh-CN" altLang="en-US" sz="3000" dirty="0"/>
              <a:t>用途：查看静态的进程统计信息</a:t>
            </a:r>
          </a:p>
          <a:p>
            <a:pPr lvl="1"/>
            <a:r>
              <a:rPr lang="zh-CN" altLang="en-US" sz="3000" dirty="0"/>
              <a:t>格式：</a:t>
            </a:r>
            <a:r>
              <a:rPr lang="en-US" altLang="zh-CN" sz="3000" dirty="0" err="1">
                <a:solidFill>
                  <a:srgbClr val="FF0000"/>
                </a:solidFill>
              </a:rPr>
              <a:t>ps</a:t>
            </a:r>
            <a:r>
              <a:rPr lang="en-US" altLang="zh-CN" sz="3000" dirty="0">
                <a:solidFill>
                  <a:srgbClr val="FF0000"/>
                </a:solidFill>
              </a:rPr>
              <a:t> </a:t>
            </a:r>
            <a:r>
              <a:rPr lang="en-US" altLang="zh-CN" sz="3000" dirty="0" smtClean="0">
                <a:solidFill>
                  <a:srgbClr val="FF0000"/>
                </a:solidFill>
              </a:rPr>
              <a:t>–aux   </a:t>
            </a:r>
            <a:r>
              <a:rPr lang="zh-CN" altLang="en-US" sz="3000" dirty="0" smtClean="0">
                <a:solidFill>
                  <a:srgbClr val="FF0000"/>
                </a:solidFill>
              </a:rPr>
              <a:t>或者</a:t>
            </a:r>
            <a:r>
              <a:rPr lang="en-US" altLang="zh-CN" sz="3000" dirty="0" smtClean="0"/>
              <a:t>              </a:t>
            </a:r>
            <a:r>
              <a:rPr lang="en-US" altLang="zh-CN" sz="3000" dirty="0" err="1">
                <a:solidFill>
                  <a:srgbClr val="FF0000"/>
                </a:solidFill>
              </a:rPr>
              <a:t>ps</a:t>
            </a:r>
            <a:r>
              <a:rPr lang="en-US" altLang="zh-CN" sz="3000" dirty="0">
                <a:solidFill>
                  <a:srgbClr val="FF0000"/>
                </a:solidFill>
              </a:rPr>
              <a:t> –elf</a:t>
            </a: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3500" dirty="0"/>
              <a:t>常用命令选项</a:t>
            </a:r>
          </a:p>
          <a:p>
            <a:pPr lvl="1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265" y="89853"/>
            <a:ext cx="9022231" cy="818867"/>
          </a:xfrm>
        </p:spPr>
        <p:txBody>
          <a:bodyPr/>
          <a:lstStyle/>
          <a:p>
            <a:r>
              <a:rPr lang="zh-CN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查看进程信息</a:t>
            </a:r>
            <a:endParaRPr lang="zh-CN" altLang="en-US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36687"/>
              </p:ext>
            </p:extLst>
          </p:nvPr>
        </p:nvGraphicFramePr>
        <p:xfrm>
          <a:off x="1403648" y="3212976"/>
          <a:ext cx="655272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472608"/>
              </a:tblGrid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-a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显示当前终端下的所有进程信息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-u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使用以用户为主的格式输出进程信息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-x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显示当前用户在所有终端下的进程信息 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-e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显示系统内的所有进程信息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-l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使用长格式显示进程信息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-f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使用完整的格式显示进程信息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7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2489</TotalTime>
  <Words>1790</Words>
  <Application>Microsoft Office PowerPoint</Application>
  <PresentationFormat>全屏显示(4:3)</PresentationFormat>
  <Paragraphs>332</Paragraphs>
  <Slides>35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moban</vt:lpstr>
      <vt:lpstr>进程管理</vt:lpstr>
      <vt:lpstr>本章大纲</vt:lpstr>
      <vt:lpstr>服务的控制</vt:lpstr>
      <vt:lpstr>服务的控制</vt:lpstr>
      <vt:lpstr>本章大纲</vt:lpstr>
      <vt:lpstr>进程简介</vt:lpstr>
      <vt:lpstr>重要百度面试的！</vt:lpstr>
      <vt:lpstr>进程管理的作用</vt:lpstr>
      <vt:lpstr>查看进程信息</vt:lpstr>
      <vt:lpstr>查看进程信息</vt:lpstr>
      <vt:lpstr>查看进程信息</vt:lpstr>
      <vt:lpstr>查看进程信息</vt:lpstr>
      <vt:lpstr>查看进程信息</vt:lpstr>
      <vt:lpstr>查看进程信息</vt:lpstr>
      <vt:lpstr>本章大纲</vt:lpstr>
      <vt:lpstr>进程的不同启动方式</vt:lpstr>
      <vt:lpstr>进程的前后台调度</vt:lpstr>
      <vt:lpstr>进程的前后台调度</vt:lpstr>
      <vt:lpstr>终止进程</vt:lpstr>
      <vt:lpstr>终止进程的运行</vt:lpstr>
      <vt:lpstr>本章大纲</vt:lpstr>
      <vt:lpstr>查看系统资源</vt:lpstr>
      <vt:lpstr>查看系统资源</vt:lpstr>
      <vt:lpstr>查看系统资源</vt:lpstr>
      <vt:lpstr>本章大纲</vt:lpstr>
      <vt:lpstr>计划任务管理 —— at</vt:lpstr>
      <vt:lpstr>PowerPoint 演示文稿</vt:lpstr>
      <vt:lpstr>计划任务管理 —— crontab</vt:lpstr>
      <vt:lpstr>PowerPoint 演示文稿</vt:lpstr>
      <vt:lpstr>计划任务管理 —— crontab</vt:lpstr>
      <vt:lpstr>crontab任务的配置格式 </vt:lpstr>
      <vt:lpstr>crontab任务的配置格式</vt:lpstr>
      <vt:lpstr>crontab应用示例</vt:lpstr>
      <vt:lpstr>crontab应用示例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dell</cp:lastModifiedBy>
  <cp:revision>218</cp:revision>
  <dcterms:created xsi:type="dcterms:W3CDTF">2017-06-14T06:52:20Z</dcterms:created>
  <dcterms:modified xsi:type="dcterms:W3CDTF">2017-10-11T05:59:59Z</dcterms:modified>
</cp:coreProperties>
</file>