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61" r:id="rId3"/>
    <p:sldId id="262" r:id="rId4"/>
    <p:sldId id="269" r:id="rId5"/>
    <p:sldId id="268" r:id="rId6"/>
    <p:sldId id="270" r:id="rId7"/>
    <p:sldId id="267" r:id="rId8"/>
    <p:sldId id="264" r:id="rId9"/>
    <p:sldId id="265" r:id="rId10"/>
    <p:sldId id="266" r:id="rId11"/>
    <p:sldId id="272" r:id="rId12"/>
    <p:sldId id="302" r:id="rId13"/>
    <p:sldId id="310" r:id="rId14"/>
    <p:sldId id="274" r:id="rId15"/>
    <p:sldId id="286" r:id="rId16"/>
    <p:sldId id="290" r:id="rId17"/>
    <p:sldId id="287" r:id="rId18"/>
    <p:sldId id="311" r:id="rId19"/>
    <p:sldId id="300" r:id="rId20"/>
    <p:sldId id="304" r:id="rId21"/>
    <p:sldId id="320" r:id="rId22"/>
    <p:sldId id="305" r:id="rId23"/>
    <p:sldId id="306" r:id="rId24"/>
    <p:sldId id="298" r:id="rId25"/>
    <p:sldId id="297" r:id="rId26"/>
    <p:sldId id="314" r:id="rId27"/>
    <p:sldId id="315" r:id="rId28"/>
    <p:sldId id="312" r:id="rId29"/>
    <p:sldId id="316" r:id="rId30"/>
    <p:sldId id="317" r:id="rId31"/>
    <p:sldId id="313" r:id="rId32"/>
    <p:sldId id="319" r:id="rId33"/>
    <p:sldId id="31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5" autoAdjust="0"/>
  </p:normalViewPr>
  <p:slideViewPr>
    <p:cSldViewPr>
      <p:cViewPr varScale="1">
        <p:scale>
          <a:sx n="62" d="100"/>
          <a:sy n="6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7%A3%81%E7%9B%9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item/%E5%88%86%E5%8C%BA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一般不用它统计文件大小，用</a:t>
            </a:r>
            <a:r>
              <a:rPr lang="en-US" altLang="zh-CN" dirty="0" err="1" smtClean="0"/>
              <a:t>ll</a:t>
            </a:r>
            <a:r>
              <a:rPr lang="en-US" altLang="zh-CN" baseline="0" dirty="0" smtClean="0"/>
              <a:t>  -h</a:t>
            </a:r>
          </a:p>
          <a:p>
            <a:r>
              <a:rPr lang="zh-CN" altLang="en-US" baseline="0" dirty="0" smtClean="0"/>
              <a:t>不能用</a:t>
            </a:r>
            <a:r>
              <a:rPr lang="en-US" altLang="zh-CN" baseline="0" dirty="0" err="1" smtClean="0"/>
              <a:t>ll</a:t>
            </a:r>
            <a:r>
              <a:rPr lang="en-US" altLang="zh-CN" baseline="0" dirty="0" smtClean="0"/>
              <a:t> –h</a:t>
            </a:r>
            <a:r>
              <a:rPr lang="zh-CN" altLang="en-US" baseline="0" dirty="0" smtClean="0"/>
              <a:t>统计目录大小，</a:t>
            </a:r>
            <a:r>
              <a:rPr lang="en-US" altLang="zh-CN" baseline="0" dirty="0" err="1" smtClean="0"/>
              <a:t>ll</a:t>
            </a:r>
            <a:r>
              <a:rPr lang="en-US" altLang="zh-CN" baseline="0" dirty="0" smtClean="0"/>
              <a:t> –h /</a:t>
            </a:r>
            <a:r>
              <a:rPr lang="zh-CN" altLang="en-US" baseline="0" dirty="0" smtClean="0"/>
              <a:t>举例。</a:t>
            </a:r>
            <a:r>
              <a:rPr lang="en-US" altLang="zh-CN" baseline="0" dirty="0" err="1" smtClean="0"/>
              <a:t>etc</a:t>
            </a:r>
            <a:r>
              <a:rPr lang="zh-CN" altLang="en-US" baseline="0" dirty="0" smtClean="0"/>
              <a:t>目录只有几ＫＢ</a:t>
            </a:r>
            <a:r>
              <a:rPr lang="en-US" altLang="zh-CN" baseline="0" dirty="0" smtClean="0"/>
              <a:t>?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统计目录大小，只会统计这个子目录下一级子目录，子文件的文件名占用多大空间。而不会统计子目录的数据占用多大空间。这是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统计的局限性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必须使用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目录，统计所有的子目录占用了多大空间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/</a:t>
            </a:r>
            <a:r>
              <a:rPr lang="en-US" altLang="zh-CN" baseline="0" dirty="0" err="1" smtClean="0"/>
              <a:t>etc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–h /</a:t>
            </a:r>
            <a:r>
              <a:rPr lang="en-US" altLang="zh-CN" baseline="0" dirty="0" err="1" smtClean="0"/>
              <a:t>etc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–</a:t>
            </a:r>
            <a:r>
              <a:rPr lang="en-US" altLang="zh-CN" baseline="0" dirty="0" err="1" smtClean="0"/>
              <a:t>sh</a:t>
            </a:r>
            <a:r>
              <a:rPr lang="en-US" altLang="zh-CN" baseline="0" dirty="0" smtClean="0"/>
              <a:t> 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很多时候是查看大小，而不是列出子目录</a:t>
            </a:r>
            <a:endParaRPr lang="en-US" altLang="zh-CN" baseline="0" dirty="0" smtClean="0"/>
          </a:p>
          <a:p>
            <a:r>
              <a:rPr lang="en-US" altLang="zh-CN" baseline="0" dirty="0" smtClean="0"/>
              <a:t>-h </a:t>
            </a:r>
            <a:r>
              <a:rPr lang="zh-CN" altLang="en-US" baseline="0" dirty="0" smtClean="0"/>
              <a:t>人性化显示</a:t>
            </a:r>
            <a:endParaRPr lang="en-US" altLang="zh-CN" baseline="0" dirty="0" smtClean="0"/>
          </a:p>
          <a:p>
            <a:r>
              <a:rPr lang="zh-CN" altLang="en-US" baseline="0" dirty="0" smtClean="0"/>
              <a:t>举例： 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 -h</a:t>
            </a:r>
          </a:p>
          <a:p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–h </a:t>
            </a:r>
            <a:r>
              <a:rPr lang="zh-CN" altLang="en-US" baseline="0" dirty="0" smtClean="0"/>
              <a:t>区别  </a:t>
            </a:r>
            <a:r>
              <a:rPr lang="en-US" altLang="zh-CN" baseline="0" dirty="0" smtClean="0"/>
              <a:t>du –</a:t>
            </a:r>
            <a:r>
              <a:rPr lang="en-US" altLang="zh-CN" baseline="0" dirty="0" err="1" smtClean="0"/>
              <a:t>sh</a:t>
            </a:r>
            <a:r>
              <a:rPr lang="en-US" altLang="zh-CN" baseline="0" dirty="0" smtClean="0"/>
              <a:t> / </a:t>
            </a:r>
            <a:r>
              <a:rPr lang="zh-CN" altLang="en-US" baseline="0" dirty="0" smtClean="0"/>
              <a:t>注意：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命令统计分区，先扫描根分区下有哪些文件，大小做一个综合，比较慢，耗费资源。服务器高运行时段，不要轻易执行高负载的命令（大批量复制，大批量扫描）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统计结果小于</a:t>
            </a:r>
            <a:r>
              <a:rPr lang="en-US" altLang="zh-CN" baseline="0" dirty="0" err="1" smtClean="0"/>
              <a:t>df</a:t>
            </a:r>
            <a:endParaRPr lang="en-US" altLang="zh-CN" baseline="0" dirty="0" smtClean="0"/>
          </a:p>
          <a:p>
            <a:r>
              <a:rPr lang="zh-CN" altLang="en-US" baseline="0" dirty="0" smtClean="0"/>
              <a:t>按理说应该</a:t>
            </a:r>
            <a:r>
              <a:rPr lang="en-US" altLang="zh-CN" baseline="0" dirty="0" smtClean="0"/>
              <a:t>du</a:t>
            </a:r>
            <a:r>
              <a:rPr lang="zh-CN" altLang="en-US" baseline="0" dirty="0" smtClean="0"/>
              <a:t>应该大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06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看到的是根分区所有文件大小</a:t>
            </a:r>
            <a:endParaRPr lang="en-US" altLang="zh-CN" dirty="0" smtClean="0"/>
          </a:p>
          <a:p>
            <a:r>
              <a:rPr lang="en-US" altLang="zh-CN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除了所有文件大小，还有系统和进程占用的文件大小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df</a:t>
            </a:r>
            <a:r>
              <a:rPr lang="zh-CN" altLang="en-US" baseline="0" dirty="0" smtClean="0"/>
              <a:t>看到的才是真正的剩余空间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高负载服务器，游戏，下载，视频网站 每周重启一次，状态还原，网站每个月一次</a:t>
            </a:r>
            <a:endParaRPr lang="en-US" altLang="zh-CN" baseline="0" dirty="0" smtClean="0"/>
          </a:p>
          <a:p>
            <a:r>
              <a:rPr lang="zh-CN" altLang="en-US" baseline="0" dirty="0" smtClean="0"/>
              <a:t>低负载，网站，每个月重启一次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 </a:t>
            </a:r>
            <a:r>
              <a:rPr lang="zh-CN" altLang="en-US" baseline="0" dirty="0" smtClean="0"/>
              <a:t>目录  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分区的大小</a:t>
            </a:r>
            <a:endParaRPr lang="en-US" altLang="zh-CN" baseline="0" dirty="0" smtClean="0"/>
          </a:p>
          <a:p>
            <a:r>
              <a:rPr lang="en-US" altLang="zh-CN" baseline="0" dirty="0" smtClean="0"/>
              <a:t>du </a:t>
            </a:r>
            <a:r>
              <a:rPr lang="zh-CN" altLang="en-US" baseline="0" dirty="0" smtClean="0"/>
              <a:t>看文件大小更准确，</a:t>
            </a:r>
            <a:r>
              <a:rPr lang="en-US" altLang="zh-CN" baseline="0" dirty="0" err="1" smtClean="0"/>
              <a:t>df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看剩余空间更准确</a:t>
            </a:r>
            <a:endParaRPr lang="en-US" altLang="zh-CN" baseline="0" dirty="0" smtClean="0"/>
          </a:p>
          <a:p>
            <a:r>
              <a:rPr lang="zh-CN" altLang="en-US" baseline="0" dirty="0" smtClean="0"/>
              <a:t>删除的文件，被进程占用的空间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底层修复命令，有时候会造成问题，知道就好。除非需要手工执行，一般系统</a:t>
            </a:r>
            <a:endParaRPr lang="en-US" altLang="zh-CN" dirty="0" smtClean="0"/>
          </a:p>
          <a:p>
            <a:r>
              <a:rPr lang="zh-CN" altLang="en-US" dirty="0" smtClean="0"/>
              <a:t>异常，系统开机会自动执行，不主张大家手工执行</a:t>
            </a:r>
            <a:endParaRPr lang="en-US" altLang="zh-CN" dirty="0" smtClean="0"/>
          </a:p>
          <a:p>
            <a:r>
              <a:rPr lang="en-US" altLang="zh-CN" dirty="0" smtClean="0"/>
              <a:t>-a,-y</a:t>
            </a:r>
            <a:r>
              <a:rPr lang="zh-CN" altLang="en-US" dirty="0" smtClean="0"/>
              <a:t>都是自动修复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5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    第四字段：挂载参数，即</a:t>
            </a:r>
            <a:r>
              <a:rPr lang="en-US" altLang="zh-CN" dirty="0" smtClean="0">
                <a:ea typeface="宋体" charset="-122"/>
              </a:rPr>
              <a:t>mount</a:t>
            </a:r>
            <a:r>
              <a:rPr lang="zh-CN" altLang="en-US" dirty="0" smtClean="0">
                <a:ea typeface="宋体" charset="-122"/>
              </a:rPr>
              <a:t>命令“</a:t>
            </a:r>
            <a:r>
              <a:rPr lang="en-US" altLang="zh-CN" dirty="0" smtClean="0">
                <a:ea typeface="宋体" charset="-122"/>
              </a:rPr>
              <a:t>-o”</a:t>
            </a:r>
            <a:r>
              <a:rPr lang="zh-CN" altLang="en-US" dirty="0" smtClean="0">
                <a:ea typeface="宋体" charset="-122"/>
              </a:rPr>
              <a:t>选项后可使用的参数，如</a:t>
            </a:r>
            <a:r>
              <a:rPr lang="en-US" altLang="zh-CN" dirty="0" smtClean="0">
                <a:ea typeface="宋体" charset="-122"/>
              </a:rPr>
              <a:t>defaults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err="1" smtClean="0">
                <a:ea typeface="宋体" charset="-122"/>
              </a:rPr>
              <a:t>rw</a:t>
            </a:r>
            <a:r>
              <a:rPr lang="zh-CN" altLang="en-US" dirty="0" smtClean="0">
                <a:ea typeface="宋体" charset="-122"/>
              </a:rPr>
              <a:t>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    第五字段：表示文件系统是否需要</a:t>
            </a:r>
            <a:r>
              <a:rPr lang="en-US" altLang="zh-CN" dirty="0" smtClean="0">
                <a:ea typeface="宋体" charset="-122"/>
              </a:rPr>
              <a:t>dump</a:t>
            </a:r>
            <a:r>
              <a:rPr lang="zh-CN" altLang="en-US" dirty="0" smtClean="0">
                <a:ea typeface="宋体" charset="-122"/>
              </a:rPr>
              <a:t>备份（</a:t>
            </a:r>
            <a:r>
              <a:rPr lang="en-US" altLang="zh-CN" dirty="0" smtClean="0">
                <a:ea typeface="宋体" charset="-122"/>
              </a:rPr>
              <a:t>dump</a:t>
            </a:r>
            <a:r>
              <a:rPr lang="zh-CN" altLang="en-US" dirty="0" smtClean="0">
                <a:ea typeface="宋体" charset="-122"/>
              </a:rPr>
              <a:t>是一个备份工具），一般设为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时表示需要，设为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时将被</a:t>
            </a:r>
            <a:r>
              <a:rPr lang="en-US" altLang="zh-CN" dirty="0" smtClean="0">
                <a:ea typeface="宋体" charset="-122"/>
              </a:rPr>
              <a:t>dump</a:t>
            </a:r>
            <a:r>
              <a:rPr lang="zh-CN" altLang="en-US" dirty="0" smtClean="0">
                <a:ea typeface="宋体" charset="-122"/>
              </a:rPr>
              <a:t>所忽略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    第六字段：该数字用于决定在系统启动时进行磁盘检查的顺序，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不进行检查，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优先，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其次。对于根分区应设为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，其它分区设为</a:t>
            </a:r>
            <a:r>
              <a:rPr lang="en-US" altLang="zh-CN" dirty="0" smtClean="0">
                <a:ea typeface="宋体" charset="-122"/>
              </a:rPr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9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再看什么是分区</a:t>
            </a:r>
            <a:endParaRPr lang="en-US" altLang="zh-CN" dirty="0" smtClean="0"/>
          </a:p>
          <a:p>
            <a:r>
              <a:rPr lang="en-US" altLang="zh-CN" dirty="0" err="1" smtClean="0"/>
              <a:t>fidsk</a:t>
            </a:r>
            <a:r>
              <a:rPr lang="zh-CN" altLang="en-US" dirty="0" smtClean="0"/>
              <a:t>手工分区的方式，安装时图形界面进行分区，安装完成后，需要调整分区，或者新的硬盘需要分区，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什么是分区，文件系统的概念</a:t>
            </a:r>
            <a:r>
              <a:rPr lang="zh-CN" altLang="en-US" baseline="0" dirty="0" smtClean="0"/>
              <a:t> ，大硬盘按照需求，分成多个小的逻辑上的分区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为了突破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个的限制，需要拿出一个作为扩展分区，只能有一个，算</a:t>
            </a:r>
            <a:r>
              <a:rPr lang="en-US" altLang="zh-CN" baseline="0" dirty="0" smtClean="0"/>
              <a:t>---</a:t>
            </a:r>
          </a:p>
          <a:p>
            <a:r>
              <a:rPr lang="zh-CN" altLang="en-US" baseline="0" dirty="0" smtClean="0"/>
              <a:t>也就是说我分了一个扩展分区，主分区最多再分三个，</a:t>
            </a:r>
            <a:r>
              <a:rPr lang="zh-CN" altLang="en-US" dirty="0" smtClean="0"/>
              <a:t>但是扩展分区不能存储数据和格式化，唯一的作用是再分逻辑分区。举例柜子。注意：扩展分区不能写入数据，逻辑分区可以的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2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即使不够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个，逻辑分区也不能使用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必须格式化后才能使用。格式化</a:t>
            </a:r>
            <a:r>
              <a:rPr lang="en-US" altLang="zh-CN" dirty="0" smtClean="0"/>
              <a:t>(format)</a:t>
            </a:r>
            <a:r>
              <a:rPr lang="zh-CN" altLang="en-US" dirty="0" smtClean="0"/>
              <a:t>是指对</a:t>
            </a:r>
            <a:r>
              <a:rPr lang="zh-CN" altLang="en-US" dirty="0" smtClean="0">
                <a:hlinkClick r:id="rId3"/>
              </a:rPr>
              <a:t>磁盘</a:t>
            </a:r>
            <a:r>
              <a:rPr lang="zh-CN" altLang="en-US" dirty="0" smtClean="0"/>
              <a:t>或磁盘中的</a:t>
            </a:r>
            <a:r>
              <a:rPr lang="zh-CN" altLang="en-US" dirty="0" smtClean="0">
                <a:hlinkClick r:id="rId4"/>
              </a:rPr>
              <a:t>分区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）进行初始化的一种操作</a:t>
            </a:r>
            <a:endParaRPr lang="en-US" altLang="zh-CN" dirty="0" smtClean="0"/>
          </a:p>
          <a:p>
            <a:r>
              <a:rPr lang="zh-CN" altLang="en-US" dirty="0" smtClean="0"/>
              <a:t>格式化时为了写入文件系统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JFS</a:t>
            </a:r>
            <a:r>
              <a:rPr lang="zh-CN" altLang="en-US" dirty="0" smtClean="0"/>
              <a:t>文件系统多用于商业版本的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操作系统中，具有出色的性能表现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8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Centos6</a:t>
            </a:r>
            <a:r>
              <a:rPr lang="zh-CN" altLang="en-US" dirty="0" smtClean="0"/>
              <a:t>以后，扩展到了</a:t>
            </a:r>
            <a:r>
              <a:rPr lang="en-US" altLang="zh-CN" dirty="0" smtClean="0"/>
              <a:t>EXT3</a:t>
            </a:r>
          </a:p>
          <a:p>
            <a:r>
              <a:rPr lang="en-US" altLang="zh-CN" dirty="0" smtClean="0">
                <a:effectLst/>
              </a:rPr>
              <a:t>EXT3</a:t>
            </a:r>
            <a:r>
              <a:rPr lang="zh-CN" altLang="en-US" dirty="0" smtClean="0">
                <a:effectLst/>
              </a:rPr>
              <a:t>目前只支持</a:t>
            </a:r>
            <a:r>
              <a:rPr lang="en-US" altLang="zh-CN" dirty="0" smtClean="0">
                <a:effectLst/>
              </a:rPr>
              <a:t>32000</a:t>
            </a:r>
            <a:r>
              <a:rPr lang="zh-CN" altLang="en-US" dirty="0" smtClean="0">
                <a:effectLst/>
              </a:rPr>
              <a:t>个子目录，而</a:t>
            </a:r>
            <a:r>
              <a:rPr lang="en-US" altLang="zh-CN" dirty="0" smtClean="0">
                <a:effectLst/>
              </a:rPr>
              <a:t>EXT4</a:t>
            </a:r>
            <a:r>
              <a:rPr lang="zh-CN" altLang="en-US" dirty="0" smtClean="0">
                <a:effectLst/>
              </a:rPr>
              <a:t>取消了这一限制，理论上支持无限数量的子目录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7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REL7</a:t>
            </a:r>
            <a:r>
              <a:rPr lang="zh-CN" altLang="en-US" dirty="0" smtClean="0"/>
              <a:t>中默认</a:t>
            </a:r>
            <a:r>
              <a:rPr lang="zh-CN" altLang="en-US" i="1" dirty="0" smtClean="0"/>
              <a:t>文件系统</a:t>
            </a:r>
            <a:r>
              <a:rPr lang="zh-CN" altLang="en-US" dirty="0" smtClean="0"/>
              <a:t>已由以前的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xfs</a:t>
            </a:r>
            <a:r>
              <a:rPr lang="zh-CN" altLang="en-US" i="1" dirty="0" smtClean="0"/>
              <a:t>文件系统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 smtClean="0"/>
              <a:t>CENTOS 7</a:t>
            </a:r>
            <a:r>
              <a:rPr lang="en-US" altLang="zh-CN" dirty="0" smtClean="0"/>
              <a:t>.0</a:t>
            </a:r>
            <a:r>
              <a:rPr lang="zh-CN" altLang="en-US" dirty="0" smtClean="0"/>
              <a:t>开始选择</a:t>
            </a:r>
            <a:r>
              <a:rPr lang="en-US" altLang="zh-CN" dirty="0" err="1" smtClean="0"/>
              <a:t>XFS</a:t>
            </a:r>
            <a:r>
              <a:rPr lang="zh-CN" altLang="en-US" dirty="0" smtClean="0"/>
              <a:t>作为默认的</a:t>
            </a:r>
            <a:r>
              <a:rPr lang="zh-CN" altLang="en-US" i="1" dirty="0" smtClean="0"/>
              <a:t>文件系统</a:t>
            </a:r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1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再看什么是分区</a:t>
            </a:r>
            <a:endParaRPr lang="en-US" altLang="zh-CN" dirty="0" smtClean="0"/>
          </a:p>
          <a:p>
            <a:r>
              <a:rPr lang="en-US" altLang="zh-CN" dirty="0" err="1" smtClean="0"/>
              <a:t>fidsk</a:t>
            </a:r>
            <a:r>
              <a:rPr lang="zh-CN" altLang="en-US" dirty="0" smtClean="0"/>
              <a:t>手工分区的方式，安装时图形界面进行分区，安装完成后，需要调整分区，或者新的硬盘需要分区，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9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统计文件系统的占用情况，分区已经用了多大空间，还有多大空间</a:t>
            </a:r>
            <a:endParaRPr lang="en-US" altLang="zh-CN" dirty="0" smtClean="0"/>
          </a:p>
          <a:p>
            <a:r>
              <a:rPr lang="en-US" altLang="zh-CN" dirty="0" smtClean="0"/>
              <a:t>-a</a:t>
            </a:r>
            <a:r>
              <a:rPr lang="zh-CN" altLang="en-US" dirty="0" smtClean="0"/>
              <a:t>，除了显示默认的分区之外，隐藏的特殊分区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8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磁盘管理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EXT4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的升级版。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在性能、伸缩性和可靠性方面进行了大量改进。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的变化可以说是翻天覆地的，比如向下兼容</a:t>
            </a:r>
            <a:r>
              <a:rPr lang="en-US" altLang="zh-CN" dirty="0" smtClean="0"/>
              <a:t>EXT3</a:t>
            </a:r>
            <a:r>
              <a:rPr lang="zh-CN" altLang="en-US" dirty="0" smtClean="0"/>
              <a:t>、最大</a:t>
            </a:r>
            <a:r>
              <a:rPr lang="en-US" altLang="zh-CN" dirty="0" smtClean="0"/>
              <a:t>1EB</a:t>
            </a:r>
            <a:r>
              <a:rPr lang="zh-CN" altLang="en-US" dirty="0" smtClean="0"/>
              <a:t>文件系统和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文件、无限数量子目录、</a:t>
            </a:r>
            <a:r>
              <a:rPr lang="en-US" altLang="zh-CN" dirty="0" err="1" smtClean="0"/>
              <a:t>EXTends</a:t>
            </a:r>
            <a:r>
              <a:rPr lang="zh-CN" altLang="en-US" dirty="0" smtClean="0"/>
              <a:t>连续数据块概念、多块分配、延迟分配、持久预分配、快速</a:t>
            </a:r>
            <a:r>
              <a:rPr lang="en-US" altLang="zh-CN" dirty="0" err="1" smtClean="0"/>
              <a:t>FSCK</a:t>
            </a:r>
            <a:r>
              <a:rPr lang="zh-CN" altLang="en-US" dirty="0" smtClean="0"/>
              <a:t>、日志校验、无日志模式、在线碎片整理、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增强、默认启用</a:t>
            </a:r>
            <a:r>
              <a:rPr lang="en-US" altLang="zh-CN" dirty="0" smtClean="0"/>
              <a:t>barrier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1EB=1024PB=1024*1024TB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32018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XFS</a:t>
            </a:r>
            <a:r>
              <a:rPr lang="zh-CN" altLang="en-US" dirty="0"/>
              <a:t>是一个</a:t>
            </a:r>
            <a:r>
              <a:rPr lang="en-US" altLang="zh-CN" dirty="0"/>
              <a:t>64</a:t>
            </a:r>
            <a:r>
              <a:rPr lang="zh-CN" altLang="en-US" dirty="0"/>
              <a:t>位文件系统，最大支持</a:t>
            </a:r>
            <a:r>
              <a:rPr lang="en-US" altLang="zh-CN" dirty="0"/>
              <a:t>8EB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字节的单个文件系统，实际部署时取决于宿主操作系统的最大块限制。对于一个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系统，文件和文件系统的大小会被限制在</a:t>
            </a:r>
            <a:r>
              <a:rPr lang="en-US" altLang="zh-CN" dirty="0"/>
              <a:t>16TB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ext4</a:t>
            </a:r>
            <a:r>
              <a:rPr lang="zh-CN" altLang="en-US" dirty="0"/>
              <a:t>受限制于磁盘结构和兼容问题，可扩展性</a:t>
            </a:r>
            <a:r>
              <a:rPr lang="zh-CN" altLang="en-US" dirty="0" smtClean="0"/>
              <a:t>和可伸缩性确实</a:t>
            </a:r>
            <a:r>
              <a:rPr lang="zh-CN" altLang="en-US" dirty="0"/>
              <a:t>不如</a:t>
            </a:r>
            <a:r>
              <a:rPr lang="en-US" altLang="zh-CN" dirty="0" err="1"/>
              <a:t>xfs</a:t>
            </a:r>
            <a:r>
              <a:rPr lang="zh-CN" altLang="en-US" dirty="0"/>
              <a:t>，另外</a:t>
            </a:r>
            <a:r>
              <a:rPr lang="en-US" altLang="zh-CN" dirty="0" err="1"/>
              <a:t>xfs</a:t>
            </a:r>
            <a:r>
              <a:rPr lang="zh-CN" altLang="en-US" dirty="0"/>
              <a:t>经过很多年发展，各种锁的细化做的也比较</a:t>
            </a:r>
            <a:r>
              <a:rPr lang="zh-CN" altLang="en-US" dirty="0" smtClean="0"/>
              <a:t>好</a:t>
            </a:r>
            <a:r>
              <a:rPr lang="zh-CN" altLang="en-US" dirty="0" smtClean="0"/>
              <a:t>。（当前的文件系统）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32494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查看文件系统类型的命令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file -s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/sda1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/]# 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hT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4102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7.1  </a:t>
            </a:r>
            <a:r>
              <a:rPr lang="zh-CN" altLang="en-US" dirty="0" smtClean="0"/>
              <a:t>分区和文件系统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7.2 </a:t>
            </a:r>
            <a:r>
              <a:rPr lang="zh-CN" altLang="en-US" dirty="0">
                <a:solidFill>
                  <a:srgbClr val="FF0000"/>
                </a:solidFill>
              </a:rPr>
              <a:t>文件系统常用命令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7.3  </a:t>
            </a:r>
            <a:r>
              <a:rPr lang="en-US" altLang="zh-CN" dirty="0" err="1"/>
              <a:t>fdisk</a:t>
            </a:r>
            <a:r>
              <a:rPr lang="zh-CN" altLang="en-US" dirty="0"/>
              <a:t>分区过程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7.4  </a:t>
            </a:r>
            <a:r>
              <a:rPr lang="zh-CN" altLang="en-US" dirty="0"/>
              <a:t>挂载卸载文件系统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40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df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用途</a:t>
            </a:r>
            <a:r>
              <a:rPr lang="zh-CN" altLang="en-US" dirty="0" smtClean="0"/>
              <a:t>：查看</a:t>
            </a:r>
            <a:r>
              <a:rPr lang="zh-CN" altLang="zh-CN" dirty="0" smtClean="0"/>
              <a:t>文件系统</a:t>
            </a:r>
            <a:r>
              <a:rPr lang="zh-CN" altLang="zh-CN" dirty="0"/>
              <a:t>的磁盘空间占用情况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df</a:t>
            </a:r>
            <a:r>
              <a:rPr lang="en-US" altLang="zh-CN" dirty="0"/>
              <a:t> 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挂载点</a:t>
            </a:r>
            <a:r>
              <a:rPr lang="en-US" altLang="zh-CN" dirty="0"/>
              <a:t>]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3500" dirty="0" smtClean="0"/>
              <a:t>常用</a:t>
            </a:r>
            <a:r>
              <a:rPr lang="zh-CN" altLang="en-US" sz="3500" dirty="0"/>
              <a:t>命令</a:t>
            </a:r>
            <a:r>
              <a:rPr lang="zh-CN" altLang="en-US" sz="3500" dirty="0" smtClean="0"/>
              <a:t>选项</a:t>
            </a:r>
            <a:endParaRPr lang="zh-CN" altLang="en-US" sz="3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文件系统查看命令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32493"/>
              </p:ext>
            </p:extLst>
          </p:nvPr>
        </p:nvGraphicFramePr>
        <p:xfrm>
          <a:off x="611560" y="3645024"/>
          <a:ext cx="806489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6984776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显示所有文件的系统信息，包括特殊文件系统，如：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sysfs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-h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使用习惯单位显示容量，如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 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显示文件系统类型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为单位显示容量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-k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为单位显示容量，默认就是以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为单位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du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用途：统计目录及文件的空间占用情况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du  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目录或文件名</a:t>
            </a:r>
            <a:r>
              <a:rPr lang="en-US" altLang="zh-CN" dirty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统计目录或文件大小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80460"/>
              </p:ext>
            </p:extLst>
          </p:nvPr>
        </p:nvGraphicFramePr>
        <p:xfrm>
          <a:off x="611560" y="3933056"/>
          <a:ext cx="80648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7560840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显示每个子文件的磁盘占用量，默认只统计子目录的磁盘占用量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-h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使用习惯单位显示磁盘占用量，如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en-US" altLang="zh-CN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-s 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统计总占用量，而不列出子目录和子文件的占用量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df</a:t>
            </a:r>
            <a:r>
              <a:rPr lang="zh-CN" altLang="en-US" dirty="0" smtClean="0"/>
              <a:t>命令是从文件系统考虑，不光要考虑文件占用的空间，还要统计被命令或程序占用的空间（最常见的就是文件已经被删除，但是程序并没有释放空间）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du</a:t>
            </a:r>
            <a:r>
              <a:rPr lang="zh-CN" altLang="en-US" dirty="0" smtClean="0"/>
              <a:t>命令是面向文件，只会计算文件或目录占用的空间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zh-CN" altLang="en-US" dirty="0"/>
              <a:t>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3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628800"/>
            <a:ext cx="9227368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fsck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用途：检查文件系统并尝试修复错误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fsck</a:t>
            </a:r>
            <a:r>
              <a:rPr lang="en-US" altLang="zh-CN" dirty="0"/>
              <a:t>  [</a:t>
            </a:r>
            <a:r>
              <a:rPr lang="zh-CN" altLang="en-US" dirty="0"/>
              <a:t>选项</a:t>
            </a:r>
            <a:r>
              <a:rPr lang="en-US" altLang="zh-CN" dirty="0"/>
              <a:t>]  </a:t>
            </a:r>
            <a:r>
              <a:rPr lang="zh-CN" altLang="en-US" dirty="0"/>
              <a:t>分区设备文件名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文件系统修复命令</a:t>
            </a:r>
            <a:r>
              <a:rPr lang="en-US" altLang="zh-CN" dirty="0" err="1" smtClean="0"/>
              <a:t>fsck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62323"/>
              </p:ext>
            </p:extLst>
          </p:nvPr>
        </p:nvGraphicFramePr>
        <p:xfrm>
          <a:off x="683568" y="4509120"/>
          <a:ext cx="80648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7560840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不用显示用户提示，自动修复文件系统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-y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自动修复。和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作用一致，不过有些文件系统只支持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-y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1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7.1  </a:t>
            </a:r>
            <a:r>
              <a:rPr lang="zh-CN" altLang="en-US" dirty="0" smtClean="0"/>
              <a:t>分区和文件系统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7.2 </a:t>
            </a:r>
            <a:r>
              <a:rPr lang="zh-CN" altLang="en-US" dirty="0"/>
              <a:t>文件系统常用命令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7.3  </a:t>
            </a:r>
            <a:r>
              <a:rPr lang="en-US" altLang="zh-CN" dirty="0" err="1">
                <a:solidFill>
                  <a:srgbClr val="FF0000"/>
                </a:solidFill>
              </a:rPr>
              <a:t>fdisk</a:t>
            </a:r>
            <a:r>
              <a:rPr lang="zh-CN" altLang="en-US" dirty="0">
                <a:solidFill>
                  <a:srgbClr val="FF0000"/>
                </a:solidFill>
              </a:rPr>
              <a:t>分区过程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7.4  </a:t>
            </a:r>
            <a:r>
              <a:rPr lang="zh-CN" altLang="en-US" dirty="0"/>
              <a:t>挂载卸载文件系统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40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6088" y="836712"/>
            <a:ext cx="8229600" cy="4525963"/>
          </a:xfrm>
        </p:spPr>
        <p:txBody>
          <a:bodyPr/>
          <a:lstStyle/>
          <a:p>
            <a:r>
              <a:rPr lang="en-US" altLang="zh-CN" dirty="0" err="1"/>
              <a:t>fdisk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</a:t>
            </a:r>
            <a:r>
              <a:rPr lang="en-US" altLang="zh-CN" dirty="0" err="1"/>
              <a:t>fdisk</a:t>
            </a:r>
            <a:r>
              <a:rPr lang="en-US" altLang="zh-CN" dirty="0"/>
              <a:t> -l </a:t>
            </a:r>
            <a:r>
              <a:rPr lang="zh-CN" altLang="en-US" dirty="0"/>
              <a:t>查看硬盘及分区信息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fdisk</a:t>
            </a:r>
            <a:r>
              <a:rPr lang="en-US" altLang="zh-CN" dirty="0"/>
              <a:t>  -l  [</a:t>
            </a:r>
            <a:r>
              <a:rPr lang="zh-CN" altLang="en-US" dirty="0"/>
              <a:t>磁盘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err="1"/>
              <a:t>fdisk</a:t>
            </a:r>
            <a:r>
              <a:rPr lang="en-US" altLang="zh-CN" dirty="0"/>
              <a:t> –l  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sda</a:t>
            </a:r>
            <a:r>
              <a:rPr lang="en-US" altLang="zh-CN" dirty="0"/>
              <a:t> </a:t>
            </a:r>
            <a:r>
              <a:rPr lang="zh-CN" altLang="en-US" dirty="0"/>
              <a:t>查看第一块盘的分区情况</a:t>
            </a:r>
            <a:endParaRPr lang="zh-CN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查看硬盘及分区</a:t>
            </a:r>
            <a:endParaRPr lang="zh-CN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467544" y="3068960"/>
            <a:ext cx="8007350" cy="4176464"/>
          </a:xfrm>
          <a:prstGeom prst="roundRect">
            <a:avLst>
              <a:gd name="adj" fmla="val 44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[</a:t>
            </a:r>
            <a:r>
              <a:rPr lang="en-US" altLang="zh-CN" b="1" dirty="0" err="1">
                <a:solidFill>
                  <a:schemeClr val="tx2"/>
                </a:solidFill>
              </a:rPr>
              <a:t>root@localhost</a:t>
            </a:r>
            <a:r>
              <a:rPr lang="en-US" altLang="zh-CN" b="1" dirty="0">
                <a:solidFill>
                  <a:schemeClr val="tx2"/>
                </a:solidFill>
              </a:rPr>
              <a:t> boot]# </a:t>
            </a:r>
            <a:r>
              <a:rPr lang="en-US" altLang="zh-CN" b="1" dirty="0" err="1">
                <a:solidFill>
                  <a:srgbClr val="FF0000"/>
                </a:solidFill>
              </a:rPr>
              <a:t>fdisk</a:t>
            </a:r>
            <a:r>
              <a:rPr lang="en-US" altLang="zh-CN" b="1" dirty="0">
                <a:solidFill>
                  <a:srgbClr val="FF0000"/>
                </a:solidFill>
              </a:rPr>
              <a:t>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 smtClean="0">
                <a:solidFill>
                  <a:schemeClr val="tx2"/>
                </a:solidFill>
              </a:rPr>
              <a:t>磁盘 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dev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sda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en-US" altLang="zh-CN" b="1" dirty="0">
                <a:solidFill>
                  <a:schemeClr val="tx2"/>
                </a:solidFill>
              </a:rPr>
              <a:t>21.5 GB, 21474836480 </a:t>
            </a:r>
            <a:r>
              <a:rPr lang="zh-CN" altLang="en-US" b="1" dirty="0">
                <a:solidFill>
                  <a:schemeClr val="tx2"/>
                </a:solidFill>
              </a:rPr>
              <a:t>字节，</a:t>
            </a:r>
            <a:r>
              <a:rPr lang="en-US" altLang="zh-CN" b="1" dirty="0">
                <a:solidFill>
                  <a:schemeClr val="tx2"/>
                </a:solidFill>
              </a:rPr>
              <a:t>41943040 </a:t>
            </a:r>
            <a:r>
              <a:rPr lang="zh-CN" altLang="en-US" b="1" dirty="0">
                <a:solidFill>
                  <a:schemeClr val="tx2"/>
                </a:solidFill>
              </a:rPr>
              <a:t>个扇区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Units = </a:t>
            </a:r>
            <a:r>
              <a:rPr lang="zh-CN" altLang="en-US" b="1" dirty="0">
                <a:solidFill>
                  <a:schemeClr val="tx2"/>
                </a:solidFill>
              </a:rPr>
              <a:t>扇区 </a:t>
            </a:r>
            <a:r>
              <a:rPr lang="en-US" altLang="zh-CN" b="1" dirty="0">
                <a:solidFill>
                  <a:schemeClr val="tx2"/>
                </a:solidFill>
              </a:rPr>
              <a:t>of 1 * 512 = 512 bytes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>
                <a:solidFill>
                  <a:schemeClr val="tx2"/>
                </a:solidFill>
              </a:rPr>
              <a:t>扇区大小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逻辑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zh-CN" altLang="en-US" b="1" dirty="0">
                <a:solidFill>
                  <a:schemeClr val="tx2"/>
                </a:solidFill>
              </a:rPr>
              <a:t>物理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en-US" altLang="zh-CN" b="1" dirty="0">
                <a:solidFill>
                  <a:schemeClr val="tx2"/>
                </a:solidFill>
              </a:rPr>
              <a:t>512 </a:t>
            </a:r>
            <a:r>
              <a:rPr lang="zh-CN" altLang="en-US" b="1" dirty="0">
                <a:solidFill>
                  <a:schemeClr val="tx2"/>
                </a:solidFill>
              </a:rPr>
              <a:t>字节 </a:t>
            </a:r>
            <a:r>
              <a:rPr lang="en-US" altLang="zh-CN" b="1" dirty="0">
                <a:solidFill>
                  <a:schemeClr val="tx2"/>
                </a:solidFill>
              </a:rPr>
              <a:t>/ 512 </a:t>
            </a:r>
            <a:r>
              <a:rPr lang="zh-CN" altLang="en-US" b="1" dirty="0">
                <a:solidFill>
                  <a:schemeClr val="tx2"/>
                </a:solidFill>
              </a:rPr>
              <a:t>字节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I/O </a:t>
            </a:r>
            <a:r>
              <a:rPr lang="zh-CN" altLang="en-US" b="1" dirty="0">
                <a:solidFill>
                  <a:schemeClr val="tx2"/>
                </a:solidFill>
              </a:rPr>
              <a:t>大小</a:t>
            </a:r>
            <a:r>
              <a:rPr lang="en-US" altLang="zh-CN" b="1" dirty="0">
                <a:solidFill>
                  <a:schemeClr val="tx2"/>
                </a:solidFill>
              </a:rPr>
              <a:t>(</a:t>
            </a:r>
            <a:r>
              <a:rPr lang="zh-CN" altLang="en-US" b="1" dirty="0">
                <a:solidFill>
                  <a:schemeClr val="tx2"/>
                </a:solidFill>
              </a:rPr>
              <a:t>最小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zh-CN" altLang="en-US" b="1" dirty="0">
                <a:solidFill>
                  <a:schemeClr val="tx2"/>
                </a:solidFill>
              </a:rPr>
              <a:t>最佳</a:t>
            </a:r>
            <a:r>
              <a:rPr lang="en-US" altLang="zh-CN" b="1" dirty="0">
                <a:solidFill>
                  <a:schemeClr val="tx2"/>
                </a:solidFill>
              </a:rPr>
              <a:t>)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en-US" altLang="zh-CN" b="1" dirty="0">
                <a:solidFill>
                  <a:schemeClr val="tx2"/>
                </a:solidFill>
              </a:rPr>
              <a:t>512 </a:t>
            </a:r>
            <a:r>
              <a:rPr lang="zh-CN" altLang="en-US" b="1" dirty="0">
                <a:solidFill>
                  <a:schemeClr val="tx2"/>
                </a:solidFill>
              </a:rPr>
              <a:t>字节 </a:t>
            </a:r>
            <a:r>
              <a:rPr lang="en-US" altLang="zh-CN" b="1" dirty="0">
                <a:solidFill>
                  <a:schemeClr val="tx2"/>
                </a:solidFill>
              </a:rPr>
              <a:t>/ 512 </a:t>
            </a:r>
            <a:r>
              <a:rPr lang="zh-CN" altLang="en-US" b="1" dirty="0">
                <a:solidFill>
                  <a:schemeClr val="tx2"/>
                </a:solidFill>
              </a:rPr>
              <a:t>字节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>
                <a:solidFill>
                  <a:schemeClr val="tx2"/>
                </a:solidFill>
              </a:rPr>
              <a:t>磁盘标签类型：</a:t>
            </a:r>
            <a:r>
              <a:rPr lang="en-US" altLang="zh-CN" b="1" dirty="0">
                <a:solidFill>
                  <a:schemeClr val="tx2"/>
                </a:solidFill>
              </a:rPr>
              <a:t>dos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zh-CN" altLang="en-US" b="1" dirty="0">
                <a:solidFill>
                  <a:schemeClr val="tx2"/>
                </a:solidFill>
              </a:rPr>
              <a:t>磁盘标识符：</a:t>
            </a:r>
            <a:r>
              <a:rPr lang="en-US" altLang="zh-CN" b="1" dirty="0">
                <a:solidFill>
                  <a:schemeClr val="tx2"/>
                </a:solidFill>
              </a:rPr>
              <a:t>0x000997a1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 smtClean="0">
                <a:solidFill>
                  <a:schemeClr val="tx2"/>
                </a:solidFill>
              </a:rPr>
              <a:t>   </a:t>
            </a:r>
            <a:r>
              <a:rPr lang="zh-CN" altLang="en-US" b="1" dirty="0">
                <a:solidFill>
                  <a:schemeClr val="tx2"/>
                </a:solidFill>
              </a:rPr>
              <a:t>设备 </a:t>
            </a:r>
            <a:r>
              <a:rPr lang="en-US" altLang="zh-CN" b="1" dirty="0">
                <a:solidFill>
                  <a:schemeClr val="tx2"/>
                </a:solidFill>
              </a:rPr>
              <a:t>Boot      Start         End      Blocks   Id  System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dev</a:t>
            </a:r>
            <a:r>
              <a:rPr lang="en-US" altLang="zh-CN" b="1" dirty="0">
                <a:solidFill>
                  <a:schemeClr val="tx2"/>
                </a:solidFill>
              </a:rPr>
              <a:t>/sda1   *        2048     2099199     1048576   83  Linux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dev</a:t>
            </a:r>
            <a:r>
              <a:rPr lang="en-US" altLang="zh-CN" b="1" dirty="0">
                <a:solidFill>
                  <a:schemeClr val="tx2"/>
                </a:solidFill>
              </a:rPr>
              <a:t>/sda2         2099200    41943039    19921920   8e  Linux </a:t>
            </a:r>
            <a:r>
              <a:rPr lang="en-US" altLang="zh-CN" b="1" dirty="0" err="1">
                <a:solidFill>
                  <a:schemeClr val="tx2"/>
                </a:solidFill>
              </a:rPr>
              <a:t>LVM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7.1  </a:t>
            </a:r>
            <a:r>
              <a:rPr lang="zh-CN" altLang="en-US" dirty="0" smtClean="0">
                <a:solidFill>
                  <a:srgbClr val="FF0000"/>
                </a:solidFill>
              </a:rPr>
              <a:t>分区和文件系统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7.2 </a:t>
            </a:r>
            <a:r>
              <a:rPr lang="zh-CN" altLang="en-US" dirty="0"/>
              <a:t>文件系统常用命令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7.3  </a:t>
            </a:r>
            <a:r>
              <a:rPr lang="en-US" altLang="zh-CN" dirty="0" err="1"/>
              <a:t>fdisk</a:t>
            </a:r>
            <a:r>
              <a:rPr lang="zh-CN" altLang="en-US" dirty="0"/>
              <a:t>分区过程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7.4  </a:t>
            </a:r>
            <a:r>
              <a:rPr lang="zh-CN" altLang="en-US" dirty="0"/>
              <a:t>挂载卸载文件系统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3500" dirty="0" err="1"/>
              <a:t>fdisk</a:t>
            </a:r>
            <a:r>
              <a:rPr lang="en-US" altLang="zh-CN" sz="3500" dirty="0"/>
              <a:t>  /</a:t>
            </a:r>
            <a:r>
              <a:rPr lang="en-US" altLang="zh-CN" sz="3500" dirty="0" err="1" smtClean="0"/>
              <a:t>dev</a:t>
            </a:r>
            <a:r>
              <a:rPr lang="en-US" altLang="zh-CN" sz="3500" dirty="0" smtClean="0"/>
              <a:t>/</a:t>
            </a:r>
            <a:r>
              <a:rPr lang="en-US" altLang="zh-CN" sz="3500" dirty="0" err="1" smtClean="0"/>
              <a:t>sdb</a:t>
            </a:r>
            <a:endParaRPr lang="zh-CN" altLang="zh-CN" sz="3500" dirty="0"/>
          </a:p>
          <a:p>
            <a:pPr marL="0" indent="0">
              <a:buNone/>
            </a:pPr>
            <a:r>
              <a:rPr lang="en-US" altLang="zh-CN" sz="2800" dirty="0" smtClean="0"/>
              <a:t>  cat  </a:t>
            </a:r>
            <a:r>
              <a:rPr lang="en-US" altLang="zh-CN" sz="2800" dirty="0"/>
              <a:t>/</a:t>
            </a:r>
            <a:r>
              <a:rPr lang="en-US" altLang="zh-CN" sz="2800" dirty="0" err="1"/>
              <a:t>proc</a:t>
            </a:r>
            <a:r>
              <a:rPr lang="en-US" altLang="zh-CN" sz="2800" dirty="0"/>
              <a:t>/partitions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创建分区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58954"/>
              </p:ext>
            </p:extLst>
          </p:nvPr>
        </p:nvGraphicFramePr>
        <p:xfrm>
          <a:off x="2051720" y="2348880"/>
          <a:ext cx="496855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816424"/>
              </a:tblGrid>
              <a:tr h="28803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列表查看</a:t>
                      </a: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endParaRPr lang="zh-CN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创建的新的分区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扩展分区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主分区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删除分区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变更分区类型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 </a:t>
                      </a: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保存退出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5152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不保存退出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9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断开电源添加硬盘</a:t>
            </a:r>
            <a:r>
              <a:rPr lang="en-US" altLang="zh-CN" dirty="0" err="1" smtClean="0"/>
              <a:t>fdisk</a:t>
            </a:r>
            <a:r>
              <a:rPr lang="zh-CN" altLang="en-US" dirty="0" smtClean="0"/>
              <a:t>是一个分区工具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</a:t>
            </a:r>
            <a:r>
              <a:rPr lang="zh-CN" altLang="en-US" dirty="0" smtClean="0"/>
              <a:t>查看硬盘</a:t>
            </a:r>
            <a:endParaRPr lang="en-US" altLang="zh-CN" dirty="0" smtClean="0"/>
          </a:p>
          <a:p>
            <a:r>
              <a:rPr lang="en-US" altLang="zh-CN" dirty="0" err="1" smtClean="0"/>
              <a:t>Fdisk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sdb</a:t>
            </a:r>
            <a:endParaRPr lang="en-US" altLang="zh-CN" dirty="0" smtClean="0"/>
          </a:p>
          <a:p>
            <a:r>
              <a:rPr lang="zh-CN" altLang="en-US" dirty="0"/>
              <a:t>各种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格式化 </a:t>
            </a:r>
            <a:r>
              <a:rPr lang="en-US" altLang="zh-CN" dirty="0" err="1" smtClean="0"/>
              <a:t>mkfs</a:t>
            </a:r>
            <a:r>
              <a:rPr lang="en-US" altLang="zh-CN" dirty="0" smtClean="0"/>
              <a:t>  –t  </a:t>
            </a:r>
            <a:r>
              <a:rPr lang="en-US" altLang="zh-CN" dirty="0" err="1" smtClean="0"/>
              <a:t>xfs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添加硬盘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16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96752"/>
            <a:ext cx="8507288" cy="4525963"/>
          </a:xfrm>
        </p:spPr>
        <p:txBody>
          <a:bodyPr>
            <a:normAutofit fontScale="92500"/>
          </a:bodyPr>
          <a:lstStyle/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+mn-ea"/>
              </a:rPr>
              <a:t>为</a:t>
            </a:r>
            <a:r>
              <a:rPr lang="zh-CN" altLang="en-US" b="1" dirty="0">
                <a:latin typeface="+mn-ea"/>
              </a:rPr>
              <a:t>主机新增一块</a:t>
            </a:r>
            <a:r>
              <a:rPr lang="en-US" altLang="zh-CN" b="1" dirty="0" smtClean="0">
                <a:latin typeface="+mn-ea"/>
              </a:rPr>
              <a:t>1GB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SCSI</a:t>
            </a:r>
            <a:r>
              <a:rPr lang="zh-CN" altLang="en-US" b="1" dirty="0">
                <a:latin typeface="+mn-ea"/>
              </a:rPr>
              <a:t>硬盘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+mn-ea"/>
              </a:rPr>
              <a:t>对该硬盘进行分区：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 </a:t>
            </a:r>
            <a:r>
              <a:rPr lang="zh-CN" altLang="en-US" sz="2600" b="1" dirty="0">
                <a:latin typeface="+mn-ea"/>
              </a:rPr>
              <a:t>划分</a:t>
            </a: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个主分区，</a:t>
            </a:r>
            <a:r>
              <a:rPr lang="zh-CN" altLang="en-US" sz="2600" b="1" dirty="0" smtClean="0">
                <a:latin typeface="+mn-ea"/>
              </a:rPr>
              <a:t>各</a:t>
            </a:r>
            <a:r>
              <a:rPr lang="en-US" altLang="zh-CN" sz="2600" b="1" dirty="0" smtClean="0">
                <a:latin typeface="+mn-ea"/>
              </a:rPr>
              <a:t>200MB</a:t>
            </a:r>
            <a:r>
              <a:rPr lang="zh-CN" altLang="en-US" sz="2600" b="1" dirty="0">
                <a:latin typeface="+mn-ea"/>
              </a:rPr>
              <a:t>，剩余空间作为扩展分区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sz="2600" b="1" dirty="0">
                <a:latin typeface="+mn-ea"/>
              </a:rPr>
              <a:t> 在扩展分区中建立</a:t>
            </a: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个逻辑分区，容量分别</a:t>
            </a:r>
            <a:r>
              <a:rPr lang="zh-CN" altLang="en-US" sz="2600" b="1" dirty="0" smtClean="0">
                <a:latin typeface="+mn-ea"/>
              </a:rPr>
              <a:t>为</a:t>
            </a:r>
            <a:r>
              <a:rPr lang="en-US" altLang="zh-CN" sz="2600" b="1" dirty="0" smtClean="0">
                <a:latin typeface="+mn-ea"/>
              </a:rPr>
              <a:t>300MB</a:t>
            </a:r>
            <a:endParaRPr lang="en-US" altLang="zh-CN" sz="2600" b="1" dirty="0">
              <a:latin typeface="+mn-ea"/>
            </a:endParaRPr>
          </a:p>
          <a:p>
            <a:pPr lvl="2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600" b="1" dirty="0">
                <a:latin typeface="+mn-ea"/>
              </a:rPr>
              <a:t> </a:t>
            </a:r>
            <a:r>
              <a:rPr lang="zh-CN" altLang="en-US" sz="2600" b="1" dirty="0">
                <a:latin typeface="+mn-ea"/>
              </a:rPr>
              <a:t>将第</a:t>
            </a: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个逻辑分区的类型改为</a:t>
            </a:r>
            <a:r>
              <a:rPr lang="en-US" altLang="zh-CN" sz="2600" b="1" dirty="0">
                <a:latin typeface="+mn-ea"/>
              </a:rPr>
              <a:t>swap</a:t>
            </a:r>
          </a:p>
          <a:p>
            <a:pPr lvl="2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sz="2600" b="1" dirty="0">
                <a:latin typeface="+mn-ea"/>
              </a:rPr>
              <a:t> </a:t>
            </a:r>
            <a:r>
              <a:rPr lang="zh-CN" altLang="en-US" sz="2600" b="1" dirty="0">
                <a:latin typeface="+mn-ea"/>
              </a:rPr>
              <a:t>确认分区设置情况，保存退出</a:t>
            </a:r>
          </a:p>
          <a:p>
            <a:pPr lvl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 err="1">
                <a:latin typeface="+mn-ea"/>
              </a:rPr>
              <a:t>partprobe</a:t>
            </a:r>
            <a:r>
              <a:rPr lang="zh-CN" altLang="en-US" b="1" dirty="0">
                <a:latin typeface="+mn-ea"/>
              </a:rPr>
              <a:t>探测硬盘分区的变化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硬盘规划示例</a:t>
            </a:r>
          </a:p>
        </p:txBody>
      </p:sp>
    </p:spTree>
    <p:extLst>
      <p:ext uri="{BB962C8B-B14F-4D97-AF65-F5344CB8AC3E}">
        <p14:creationId xmlns:p14="http://schemas.microsoft.com/office/powerpoint/2010/main" val="8996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42034"/>
            <a:ext cx="8579296" cy="4525963"/>
          </a:xfrm>
        </p:spPr>
        <p:txBody>
          <a:bodyPr/>
          <a:lstStyle/>
          <a:p>
            <a:r>
              <a:rPr lang="en-US" altLang="zh-CN" dirty="0" err="1"/>
              <a:t>mkfs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用途：</a:t>
            </a:r>
            <a:r>
              <a:rPr lang="en-US" altLang="zh-CN" dirty="0"/>
              <a:t>Make </a:t>
            </a:r>
            <a:r>
              <a:rPr lang="en-US" altLang="zh-CN" dirty="0" err="1"/>
              <a:t>Filesystem</a:t>
            </a:r>
            <a:r>
              <a:rPr lang="zh-CN" altLang="en-US" dirty="0"/>
              <a:t>，创建文件系统（格式化）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>
                <a:solidFill>
                  <a:srgbClr val="FF0000"/>
                </a:solidFill>
              </a:rPr>
              <a:t>mkfs</a:t>
            </a:r>
            <a:r>
              <a:rPr lang="en-US" altLang="zh-CN" dirty="0">
                <a:solidFill>
                  <a:srgbClr val="FF0000"/>
                </a:solidFill>
              </a:rPr>
              <a:t> -t </a:t>
            </a:r>
            <a:r>
              <a:rPr lang="zh-CN" altLang="en-US" dirty="0">
                <a:solidFill>
                  <a:srgbClr val="FF0000"/>
                </a:solidFill>
              </a:rPr>
              <a:t>文件系统类型 分区设备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在分区中创建文件系统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52326" y="3501008"/>
            <a:ext cx="8007350" cy="1366838"/>
          </a:xfrm>
          <a:prstGeom prst="roundRect">
            <a:avLst>
              <a:gd name="adj" fmla="val 102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ls</a:t>
            </a:r>
            <a:r>
              <a:rPr lang="en-US" altLang="zh-CN" sz="1800" b="1" dirty="0"/>
              <a:t>  /</a:t>
            </a:r>
            <a:r>
              <a:rPr lang="en-US" altLang="zh-CN" sz="1800" b="1" dirty="0" err="1"/>
              <a:t>sbin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mkfs</a:t>
            </a:r>
            <a:r>
              <a:rPr lang="en-US" altLang="zh-CN" sz="1800" b="1" dirty="0"/>
              <a:t>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//</a:t>
            </a:r>
            <a:r>
              <a:rPr lang="en-US" altLang="zh-CN" b="1" dirty="0" err="1"/>
              <a:t>sbin</a:t>
            </a:r>
            <a:r>
              <a:rPr lang="en-US" altLang="zh-CN" b="1" dirty="0"/>
              <a:t>/</a:t>
            </a:r>
            <a:r>
              <a:rPr lang="en-US" altLang="zh-CN" b="1" dirty="0" err="1"/>
              <a:t>mkfs</a:t>
            </a:r>
            <a:r>
              <a:rPr lang="en-US" altLang="zh-CN" b="1" dirty="0"/>
              <a:t>        /</a:t>
            </a:r>
            <a:r>
              <a:rPr lang="en-US" altLang="zh-CN" b="1" dirty="0" err="1"/>
              <a:t>sbin</a:t>
            </a:r>
            <a:r>
              <a:rPr lang="en-US" altLang="zh-CN" b="1" dirty="0"/>
              <a:t>/</a:t>
            </a:r>
            <a:r>
              <a:rPr lang="en-US" altLang="zh-CN" b="1" dirty="0" err="1"/>
              <a:t>mkfs.cramfs</a:t>
            </a:r>
            <a:r>
              <a:rPr lang="en-US" altLang="zh-CN" b="1" dirty="0"/>
              <a:t>  /</a:t>
            </a:r>
            <a:r>
              <a:rPr lang="en-US" altLang="zh-CN" b="1" dirty="0" err="1"/>
              <a:t>sbin</a:t>
            </a:r>
            <a:r>
              <a:rPr lang="en-US" altLang="zh-CN" b="1" dirty="0"/>
              <a:t>/mkfs.ext3  /</a:t>
            </a:r>
            <a:r>
              <a:rPr lang="en-US" altLang="zh-CN" b="1" dirty="0" err="1"/>
              <a:t>sbin</a:t>
            </a:r>
            <a:r>
              <a:rPr lang="en-US" altLang="zh-CN" b="1" dirty="0"/>
              <a:t>/</a:t>
            </a:r>
            <a:r>
              <a:rPr lang="en-US" altLang="zh-CN" b="1" dirty="0" err="1"/>
              <a:t>mkfs.minix</a:t>
            </a:r>
            <a:endParaRPr lang="en-US" altLang="zh-CN" b="1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 dirty="0"/>
              <a:t>/</a:t>
            </a:r>
            <a:r>
              <a:rPr lang="en-US" altLang="zh-CN" b="1" dirty="0" err="1"/>
              <a:t>sbin</a:t>
            </a:r>
            <a:r>
              <a:rPr lang="en-US" altLang="zh-CN" b="1" dirty="0"/>
              <a:t>/</a:t>
            </a:r>
            <a:r>
              <a:rPr lang="en-US" altLang="zh-CN" b="1" dirty="0" err="1"/>
              <a:t>mkfs.btrfs</a:t>
            </a:r>
            <a:r>
              <a:rPr lang="en-US" altLang="zh-CN" b="1" dirty="0"/>
              <a:t>  /</a:t>
            </a:r>
            <a:r>
              <a:rPr lang="en-US" altLang="zh-CN" b="1" dirty="0" err="1"/>
              <a:t>sbin</a:t>
            </a:r>
            <a:r>
              <a:rPr lang="en-US" altLang="zh-CN" b="1" dirty="0"/>
              <a:t>/mkfs.ext2    /</a:t>
            </a:r>
            <a:r>
              <a:rPr lang="en-US" altLang="zh-CN" b="1" dirty="0" err="1"/>
              <a:t>sbin</a:t>
            </a:r>
            <a:r>
              <a:rPr lang="en-US" altLang="zh-CN" b="1" dirty="0"/>
              <a:t>/mkfs.ext4  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sbin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mkfs.xfs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527675" y="2965844"/>
            <a:ext cx="3616325" cy="854918"/>
          </a:xfrm>
          <a:prstGeom prst="wedgeRoundRectCallout">
            <a:avLst>
              <a:gd name="adj1" fmla="val -82941"/>
              <a:gd name="adj2" fmla="val 423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作为其他几个分区命令的前端工具，通过“</a:t>
            </a:r>
            <a:r>
              <a:rPr lang="en-US" altLang="zh-CN" sz="1800" b="1" dirty="0">
                <a:ea typeface="楷体_GB2312" pitchFamily="49" charset="-122"/>
              </a:rPr>
              <a:t>-t ...”</a:t>
            </a:r>
            <a:r>
              <a:rPr lang="zh-CN" altLang="en-US" sz="1800" b="1" dirty="0">
                <a:ea typeface="楷体_GB2312" pitchFamily="49" charset="-122"/>
              </a:rPr>
              <a:t>选项指定文件系统类型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39750" y="5013325"/>
            <a:ext cx="8007350" cy="576263"/>
          </a:xfrm>
          <a:prstGeom prst="roundRect">
            <a:avLst>
              <a:gd name="adj" fmla="val 212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/>
              <a:t>mkfs</a:t>
            </a:r>
            <a:r>
              <a:rPr lang="en-US" altLang="zh-CN" sz="1800" b="1" dirty="0"/>
              <a:t> -t </a:t>
            </a:r>
            <a:r>
              <a:rPr lang="en-US" altLang="zh-CN" b="1" dirty="0" err="1" smtClean="0"/>
              <a:t>xfs</a:t>
            </a:r>
            <a:r>
              <a:rPr lang="en-US" altLang="zh-CN" b="1" dirty="0" smtClean="0"/>
              <a:t> </a:t>
            </a:r>
            <a:r>
              <a:rPr lang="en-US" altLang="zh-CN" sz="1800" b="1" dirty="0" smtClean="0"/>
              <a:t>/</a:t>
            </a:r>
            <a:r>
              <a:rPr lang="en-US" altLang="zh-CN" sz="1800" b="1" dirty="0" err="1" smtClean="0"/>
              <a:t>dev</a:t>
            </a:r>
            <a:r>
              <a:rPr lang="en-US" altLang="zh-CN" sz="1800" b="1" dirty="0" smtClean="0"/>
              <a:t>/sdb1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6828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US" altLang="zh-CN" dirty="0" err="1"/>
              <a:t>mkswap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用途：</a:t>
            </a:r>
            <a:r>
              <a:rPr lang="en-US" altLang="zh-CN" dirty="0"/>
              <a:t>Make Swap</a:t>
            </a:r>
            <a:r>
              <a:rPr lang="zh-CN" altLang="en-US" dirty="0"/>
              <a:t>，创建交换文件系统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>
                <a:solidFill>
                  <a:srgbClr val="FF0000"/>
                </a:solidFill>
              </a:rPr>
              <a:t>mkswap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分区设备</a:t>
            </a:r>
          </a:p>
          <a:p>
            <a:endParaRPr lang="zh-CN" altLang="en-US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39750" y="2492375"/>
            <a:ext cx="8007350" cy="3241675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>
                <a:solidFill>
                  <a:srgbClr val="FF0000"/>
                </a:solidFill>
              </a:rPr>
              <a:t>mkswap</a:t>
            </a:r>
            <a:r>
              <a:rPr lang="en-US" altLang="zh-CN" sz="1800" b="1" dirty="0">
                <a:solidFill>
                  <a:srgbClr val="FF0000"/>
                </a:solidFill>
              </a:rPr>
              <a:t> /</a:t>
            </a:r>
            <a:r>
              <a:rPr lang="en-US" altLang="zh-CN" sz="1800" b="1" dirty="0" err="1">
                <a:solidFill>
                  <a:srgbClr val="FF0000"/>
                </a:solidFill>
              </a:rPr>
              <a:t>dev</a:t>
            </a:r>
            <a:r>
              <a:rPr lang="en-US" altLang="zh-CN" sz="1800" b="1" dirty="0">
                <a:solidFill>
                  <a:srgbClr val="FF0000"/>
                </a:solidFill>
              </a:rPr>
              <a:t>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Setting up </a:t>
            </a:r>
            <a:r>
              <a:rPr lang="en-US" altLang="zh-CN" sz="1800" b="1" dirty="0" err="1"/>
              <a:t>swapspace</a:t>
            </a:r>
            <a:r>
              <a:rPr lang="en-US" altLang="zh-CN" sz="1800" b="1" dirty="0"/>
              <a:t> version 1, size = 2006929 </a:t>
            </a:r>
            <a:r>
              <a:rPr lang="en-US" altLang="zh-CN" sz="1800" b="1" dirty="0" err="1"/>
              <a:t>kB</a:t>
            </a:r>
            <a:r>
              <a:rPr lang="en-US" altLang="zh-CN" sz="1800" b="1" dirty="0"/>
              <a:t> 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>
                <a:solidFill>
                  <a:srgbClr val="FF0000"/>
                </a:solidFill>
              </a:rPr>
              <a:t>swapon</a:t>
            </a:r>
            <a:r>
              <a:rPr lang="en-US" altLang="zh-CN" sz="1800" b="1" dirty="0"/>
              <a:t>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>
                <a:solidFill>
                  <a:srgbClr val="FF0000"/>
                </a:solidFill>
              </a:rPr>
              <a:t>free</a:t>
            </a:r>
            <a:r>
              <a:rPr lang="en-US" altLang="zh-CN" sz="1800" b="1" dirty="0"/>
              <a:t> | </a:t>
            </a:r>
            <a:r>
              <a:rPr lang="en-US" altLang="zh-CN" sz="1800" b="1" dirty="0" err="1"/>
              <a:t>grep</a:t>
            </a:r>
            <a:r>
              <a:rPr lang="en-US" altLang="zh-CN" sz="1800" b="1" dirty="0"/>
              <a:t>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Swap:      3008456          0    3008456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 err="1">
                <a:solidFill>
                  <a:srgbClr val="FF0000"/>
                </a:solidFill>
              </a:rPr>
              <a:t>swapoff</a:t>
            </a:r>
            <a:r>
              <a:rPr lang="en-US" altLang="zh-CN" sz="1800" b="1" dirty="0"/>
              <a:t> /</a:t>
            </a:r>
            <a:r>
              <a:rPr lang="en-US" altLang="zh-CN" sz="1800" b="1" dirty="0" err="1"/>
              <a:t>dev</a:t>
            </a:r>
            <a:r>
              <a:rPr lang="en-US" altLang="zh-CN" sz="1800" b="1" dirty="0"/>
              <a:t>/sdb5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[</a:t>
            </a:r>
            <a:r>
              <a:rPr lang="en-US" altLang="zh-CN" sz="1800" b="1" dirty="0" err="1"/>
              <a:t>root@localhost</a:t>
            </a:r>
            <a:r>
              <a:rPr lang="en-US" altLang="zh-CN" sz="1800" b="1" dirty="0"/>
              <a:t> ~]# </a:t>
            </a:r>
            <a:r>
              <a:rPr lang="en-US" altLang="zh-CN" sz="1800" b="1" dirty="0">
                <a:solidFill>
                  <a:srgbClr val="FF0000"/>
                </a:solidFill>
              </a:rPr>
              <a:t>free</a:t>
            </a:r>
            <a:r>
              <a:rPr lang="en-US" altLang="zh-CN" sz="1800" b="1" dirty="0"/>
              <a:t> | </a:t>
            </a:r>
            <a:r>
              <a:rPr lang="en-US" altLang="zh-CN" sz="1800" b="1" dirty="0" err="1"/>
              <a:t>grep</a:t>
            </a:r>
            <a:r>
              <a:rPr lang="en-US" altLang="zh-CN" sz="1800" b="1" dirty="0"/>
              <a:t> -i swap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Swap:      1048568          0    1048568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292725" y="2133600"/>
            <a:ext cx="1943100" cy="468313"/>
          </a:xfrm>
          <a:prstGeom prst="wedgeRoundRectCallout">
            <a:avLst>
              <a:gd name="adj1" fmla="val -40278"/>
              <a:gd name="adj2" fmla="val 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格式化交换分区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219700" y="3716338"/>
            <a:ext cx="1727200" cy="468312"/>
          </a:xfrm>
          <a:prstGeom prst="wedgeRoundRectCallout">
            <a:avLst>
              <a:gd name="adj1" fmla="val -43657"/>
              <a:gd name="adj2" fmla="val -900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启用交换分区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79712" y="5895181"/>
            <a:ext cx="1727200" cy="468313"/>
          </a:xfrm>
          <a:prstGeom prst="wedgeRoundRectCallout">
            <a:avLst>
              <a:gd name="adj1" fmla="val -41122"/>
              <a:gd name="adj2" fmla="val -12254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查看交换空间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364163" y="4868863"/>
            <a:ext cx="1727200" cy="468312"/>
          </a:xfrm>
          <a:prstGeom prst="wedgeRoundRectCallout">
            <a:avLst>
              <a:gd name="adj1" fmla="val -100937"/>
              <a:gd name="adj2" fmla="val -765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 dirty="0">
                <a:ea typeface="楷体_GB2312" pitchFamily="49" charset="-122"/>
              </a:rPr>
              <a:t>停用交换分区</a:t>
            </a:r>
          </a:p>
        </p:txBody>
      </p:sp>
    </p:spTree>
    <p:extLst>
      <p:ext uri="{BB962C8B-B14F-4D97-AF65-F5344CB8AC3E}">
        <p14:creationId xmlns:p14="http://schemas.microsoft.com/office/powerpoint/2010/main" val="28084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断电添加新硬盘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查看新磁盘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</a:t>
            </a:r>
            <a:r>
              <a:rPr lang="en-US" altLang="zh-CN" dirty="0" err="1"/>
              <a:t>fdisk</a:t>
            </a:r>
            <a:r>
              <a:rPr lang="en-US" altLang="zh-CN" dirty="0"/>
              <a:t> –l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fdisk</a:t>
            </a:r>
            <a:r>
              <a:rPr lang="zh-CN" altLang="en-US" dirty="0"/>
              <a:t>命令分区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</a:t>
            </a:r>
            <a:r>
              <a:rPr lang="en-US" altLang="zh-CN" dirty="0" err="1"/>
              <a:t>fdisk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sdb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重新读取分区表信息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</a:t>
            </a:r>
            <a:r>
              <a:rPr lang="en-US" altLang="zh-CN" dirty="0" err="1"/>
              <a:t>partprobe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格式化：</a:t>
            </a: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</a:t>
            </a:r>
            <a:r>
              <a:rPr lang="en-US" altLang="zh-CN" dirty="0" err="1"/>
              <a:t>mkfs</a:t>
            </a:r>
            <a:r>
              <a:rPr lang="en-US" altLang="zh-CN" dirty="0"/>
              <a:t> –t </a:t>
            </a:r>
            <a:r>
              <a:rPr lang="en-US" altLang="zh-CN" dirty="0" err="1"/>
              <a:t>xfs</a:t>
            </a:r>
            <a:r>
              <a:rPr lang="en-US" altLang="zh-CN" dirty="0"/>
              <a:t>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</a:t>
            </a:r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sdb</a:t>
            </a:r>
            <a:r>
              <a:rPr lang="zh-CN" altLang="en-US" dirty="0" smtClean="0"/>
              <a:t>查看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fdisk</a:t>
            </a:r>
            <a:r>
              <a:rPr lang="zh-CN" altLang="en-US" dirty="0" smtClean="0"/>
              <a:t>分区过程总结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5012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dirty="0" smtClean="0"/>
              <a:t>Free</a:t>
            </a:r>
            <a:r>
              <a:rPr lang="zh-CN" altLang="en-US" sz="3800" dirty="0" smtClean="0"/>
              <a:t>看都有多大</a:t>
            </a:r>
            <a:endParaRPr lang="en-US" altLang="zh-CN" sz="3800" dirty="0" smtClean="0"/>
          </a:p>
          <a:p>
            <a:pPr marL="0" indent="0">
              <a:buNone/>
            </a:pPr>
            <a:r>
              <a:rPr lang="en-US" altLang="zh-CN" sz="3800" dirty="0" smtClean="0"/>
              <a:t>1</a:t>
            </a:r>
            <a:r>
              <a:rPr lang="en-US" altLang="zh-CN" sz="3800" dirty="0"/>
              <a:t>.</a:t>
            </a:r>
            <a:r>
              <a:rPr lang="zh-CN" altLang="en-US" sz="3800" dirty="0"/>
              <a:t>断电添加新</a:t>
            </a:r>
            <a:r>
              <a:rPr lang="zh-CN" altLang="en-US" sz="3800" dirty="0" smtClean="0"/>
              <a:t>硬盘</a:t>
            </a:r>
            <a:endParaRPr lang="en-US" altLang="zh-CN" sz="3800" dirty="0" smtClean="0"/>
          </a:p>
          <a:p>
            <a:pPr marL="0" indent="0">
              <a:buNone/>
            </a:pPr>
            <a:r>
              <a:rPr lang="en-US" altLang="zh-CN" sz="3800" dirty="0" smtClean="0"/>
              <a:t>2</a:t>
            </a:r>
            <a:r>
              <a:rPr lang="en-US" altLang="zh-CN" sz="3800" dirty="0"/>
              <a:t>.</a:t>
            </a:r>
            <a:r>
              <a:rPr lang="zh-CN" altLang="en-US" sz="3800" dirty="0"/>
              <a:t>查看新磁盘 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~]#</a:t>
            </a:r>
            <a:r>
              <a:rPr lang="en-US" altLang="zh-CN" sz="3800" dirty="0" err="1"/>
              <a:t>fdisk</a:t>
            </a:r>
            <a:r>
              <a:rPr lang="en-US" altLang="zh-CN" sz="3800" dirty="0"/>
              <a:t> –l</a:t>
            </a:r>
          </a:p>
          <a:p>
            <a:pPr marL="0" indent="0">
              <a:buNone/>
            </a:pPr>
            <a:r>
              <a:rPr lang="en-US" altLang="zh-CN" sz="3800" dirty="0"/>
              <a:t>3.</a:t>
            </a:r>
            <a:r>
              <a:rPr lang="zh-CN" altLang="en-US" sz="3800" dirty="0"/>
              <a:t>使用</a:t>
            </a:r>
            <a:r>
              <a:rPr lang="en-US" altLang="zh-CN" sz="3800" dirty="0" err="1"/>
              <a:t>fdisk</a:t>
            </a:r>
            <a:r>
              <a:rPr lang="zh-CN" altLang="en-US" sz="3800" dirty="0"/>
              <a:t>命令分区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~]#</a:t>
            </a:r>
            <a:r>
              <a:rPr lang="en-US" altLang="zh-CN" sz="3800" dirty="0" err="1"/>
              <a:t>fdisk</a:t>
            </a:r>
            <a:r>
              <a:rPr lang="en-US" altLang="zh-CN" sz="3800" dirty="0"/>
              <a:t> </a:t>
            </a:r>
            <a:r>
              <a:rPr lang="zh-CN" altLang="en-US" sz="3800" dirty="0"/>
              <a:t> </a:t>
            </a:r>
            <a:r>
              <a:rPr lang="en-US" altLang="zh-CN" sz="3800" dirty="0"/>
              <a:t>/</a:t>
            </a:r>
            <a:r>
              <a:rPr lang="en-US" altLang="zh-CN" sz="3800" dirty="0" err="1" smtClean="0"/>
              <a:t>dev</a:t>
            </a:r>
            <a:r>
              <a:rPr lang="en-US" altLang="zh-CN" sz="3800" dirty="0" smtClean="0"/>
              <a:t>/</a:t>
            </a:r>
            <a:r>
              <a:rPr lang="en-US" altLang="zh-CN" sz="3800" dirty="0" err="1" smtClean="0"/>
              <a:t>sdb</a:t>
            </a:r>
            <a:r>
              <a:rPr lang="zh-CN" altLang="en-US" sz="3800" dirty="0" smtClean="0"/>
              <a:t>，使用</a:t>
            </a:r>
            <a:r>
              <a:rPr lang="en-US" altLang="zh-CN" sz="3800" dirty="0" smtClean="0"/>
              <a:t>t</a:t>
            </a:r>
            <a:r>
              <a:rPr lang="zh-CN" altLang="en-US" sz="3800" dirty="0" smtClean="0"/>
              <a:t>修改分区</a:t>
            </a:r>
            <a:r>
              <a:rPr lang="en-US" altLang="zh-CN" sz="3800" dirty="0" smtClean="0"/>
              <a:t>ID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82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4.</a:t>
            </a:r>
            <a:r>
              <a:rPr lang="zh-CN" altLang="en-US" sz="3800" dirty="0"/>
              <a:t>重新读取分区表信息：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~]#</a:t>
            </a:r>
            <a:r>
              <a:rPr lang="en-US" altLang="zh-CN" sz="3800" dirty="0" err="1"/>
              <a:t>partprobe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5.</a:t>
            </a:r>
            <a:r>
              <a:rPr lang="zh-CN" altLang="en-US" sz="3800" dirty="0" smtClean="0"/>
              <a:t>格式化</a:t>
            </a:r>
            <a:r>
              <a:rPr lang="en-US" altLang="zh-CN" sz="3800" dirty="0" smtClean="0"/>
              <a:t>swap</a:t>
            </a:r>
            <a:r>
              <a:rPr lang="zh-CN" altLang="en-US" sz="3800" dirty="0" smtClean="0"/>
              <a:t>：</a:t>
            </a:r>
            <a:r>
              <a:rPr lang="en-US" altLang="zh-CN" sz="3800" dirty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~]#</a:t>
            </a:r>
            <a:r>
              <a:rPr lang="en-US" altLang="zh-CN" sz="3800" dirty="0" err="1" smtClean="0"/>
              <a:t>mkswap</a:t>
            </a:r>
            <a:r>
              <a:rPr lang="en-US" altLang="zh-CN" sz="3800" dirty="0" smtClean="0"/>
              <a:t>  /</a:t>
            </a:r>
            <a:r>
              <a:rPr lang="en-US" altLang="zh-CN" sz="3800" dirty="0" err="1" smtClean="0"/>
              <a:t>dev</a:t>
            </a:r>
            <a:r>
              <a:rPr lang="en-US" altLang="zh-CN" sz="3800" dirty="0" smtClean="0"/>
              <a:t>/sdb6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 smtClean="0"/>
              <a:t>6.</a:t>
            </a:r>
            <a:r>
              <a:rPr lang="zh-CN" altLang="en-US" sz="3800" dirty="0" smtClean="0"/>
              <a:t>启用</a:t>
            </a:r>
            <a:r>
              <a:rPr lang="en-US" altLang="zh-CN" sz="3800" dirty="0" smtClean="0"/>
              <a:t>swap</a:t>
            </a:r>
            <a:r>
              <a:rPr lang="zh-CN" altLang="en-US" sz="3800" dirty="0" smtClean="0"/>
              <a:t>分区</a:t>
            </a:r>
            <a:r>
              <a:rPr lang="zh-CN" altLang="en-US" sz="3800" dirty="0" smtClean="0"/>
              <a:t>：</a:t>
            </a:r>
            <a:endParaRPr lang="en-US" altLang="zh-CN" sz="3800" dirty="0" smtClean="0"/>
          </a:p>
          <a:p>
            <a:pPr marL="0" indent="0">
              <a:buNone/>
            </a:pPr>
            <a:r>
              <a:rPr lang="en-US" altLang="zh-CN" sz="3800" dirty="0"/>
              <a:t>free</a:t>
            </a:r>
            <a:endParaRPr lang="en-US" altLang="zh-CN" sz="3800" dirty="0"/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en-US" altLang="zh-CN" sz="3800" dirty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~]#</a:t>
            </a:r>
            <a:r>
              <a:rPr lang="en-US" altLang="zh-CN" sz="3800" dirty="0" err="1"/>
              <a:t>swapon</a:t>
            </a:r>
            <a:r>
              <a:rPr lang="en-US" altLang="zh-CN" sz="3800" dirty="0"/>
              <a:t> /</a:t>
            </a:r>
            <a:r>
              <a:rPr lang="en-US" altLang="zh-CN" sz="3800" dirty="0" err="1" smtClean="0"/>
              <a:t>dev</a:t>
            </a:r>
            <a:r>
              <a:rPr lang="en-US" altLang="zh-CN" sz="3800" dirty="0" smtClean="0"/>
              <a:t>/sdb5</a:t>
            </a:r>
          </a:p>
          <a:p>
            <a:pPr>
              <a:lnSpc>
                <a:spcPct val="120000"/>
              </a:lnSpc>
              <a:buClr>
                <a:srgbClr val="006600"/>
              </a:buClr>
              <a:buSzPct val="80000"/>
              <a:buNone/>
            </a:pPr>
            <a:r>
              <a:rPr lang="en-US" altLang="zh-CN" sz="3800" dirty="0" smtClean="0"/>
              <a:t>7.</a:t>
            </a:r>
            <a:r>
              <a:rPr lang="zh-CN" altLang="en-US" sz="3800" dirty="0" smtClean="0"/>
              <a:t>查看</a:t>
            </a:r>
            <a:r>
              <a:rPr lang="en-US" altLang="zh-CN" sz="3800" dirty="0" smtClean="0"/>
              <a:t>swap</a:t>
            </a:r>
            <a:r>
              <a:rPr lang="zh-CN" altLang="en-US" sz="3800" dirty="0" smtClean="0"/>
              <a:t>的变化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 smtClean="0"/>
              <a:t>[</a:t>
            </a:r>
            <a:r>
              <a:rPr lang="en-US" altLang="zh-CN" sz="3800" dirty="0" err="1"/>
              <a:t>root@localhost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~]#free</a:t>
            </a:r>
            <a:endParaRPr lang="en-US" altLang="zh-CN" sz="3800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分区过程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7.1  </a:t>
            </a:r>
            <a:r>
              <a:rPr lang="zh-CN" altLang="en-US" dirty="0" smtClean="0"/>
              <a:t>分区和文件系统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7.2 </a:t>
            </a:r>
            <a:r>
              <a:rPr lang="zh-CN" altLang="en-US" dirty="0"/>
              <a:t>文件系统常用命令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7.3  </a:t>
            </a:r>
            <a:r>
              <a:rPr lang="en-US" altLang="zh-CN" dirty="0" err="1"/>
              <a:t>fdisk</a:t>
            </a:r>
            <a:r>
              <a:rPr lang="zh-CN" altLang="en-US" dirty="0"/>
              <a:t>分区过程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7.4  </a:t>
            </a:r>
            <a:r>
              <a:rPr lang="zh-CN" altLang="en-US" dirty="0">
                <a:solidFill>
                  <a:srgbClr val="FF0000"/>
                </a:solidFill>
              </a:rPr>
              <a:t>挂载卸载文件系统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52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r>
              <a:rPr lang="en-US" altLang="zh-CN" dirty="0"/>
              <a:t>mount</a:t>
            </a:r>
            <a:r>
              <a:rPr lang="zh-CN" altLang="en-US" dirty="0"/>
              <a:t>命令</a:t>
            </a:r>
          </a:p>
          <a:p>
            <a:pPr lvl="1"/>
            <a:r>
              <a:rPr lang="zh-CN" altLang="en-US" dirty="0"/>
              <a:t>用途：挂载文件系统、</a:t>
            </a:r>
            <a:r>
              <a:rPr lang="en-US" altLang="zh-CN" dirty="0"/>
              <a:t>ISO</a:t>
            </a:r>
            <a:r>
              <a:rPr lang="zh-CN" altLang="en-US" dirty="0"/>
              <a:t>镜像到指定文件夹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mount  [ -t </a:t>
            </a:r>
            <a:r>
              <a:rPr lang="zh-CN" altLang="en-US" dirty="0">
                <a:solidFill>
                  <a:srgbClr val="FF0000"/>
                </a:solidFill>
              </a:rPr>
              <a:t>类型 </a:t>
            </a:r>
            <a:r>
              <a:rPr lang="en-US" altLang="zh-CN" dirty="0">
                <a:solidFill>
                  <a:srgbClr val="FF0000"/>
                </a:solidFill>
              </a:rPr>
              <a:t>]  </a:t>
            </a:r>
            <a:r>
              <a:rPr lang="zh-CN" altLang="en-US" dirty="0">
                <a:solidFill>
                  <a:srgbClr val="FF0000"/>
                </a:solidFill>
              </a:rPr>
              <a:t>存储设备  挂载点</a:t>
            </a:r>
            <a:r>
              <a:rPr lang="zh-CN" altLang="en-US" dirty="0" smtClean="0">
                <a:solidFill>
                  <a:srgbClr val="FF0000"/>
                </a:solidFill>
              </a:rPr>
              <a:t>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/*/*mount –t iso9690 /</a:t>
            </a:r>
            <a:r>
              <a:rPr lang="en-US" altLang="zh-CN" dirty="0" err="1" smtClean="0">
                <a:solidFill>
                  <a:srgbClr val="FF0000"/>
                </a:solidFill>
              </a:rPr>
              <a:t>dev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cdrom</a:t>
            </a:r>
            <a:r>
              <a:rPr lang="en-US" altLang="zh-CN" dirty="0" smtClean="0">
                <a:solidFill>
                  <a:srgbClr val="FF0000"/>
                </a:solidFill>
              </a:rPr>
              <a:t> /</a:t>
            </a:r>
            <a:r>
              <a:rPr lang="en-US" altLang="zh-CN" dirty="0" err="1" smtClean="0">
                <a:solidFill>
                  <a:srgbClr val="FF0000"/>
                </a:solidFill>
              </a:rPr>
              <a:t>mnt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cdrom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类型：</a:t>
            </a:r>
            <a:r>
              <a:rPr lang="en-US" altLang="zh-CN" dirty="0">
                <a:solidFill>
                  <a:srgbClr val="FF0000"/>
                </a:solidFill>
              </a:rPr>
              <a:t>swap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iso9660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vfat</a:t>
            </a:r>
            <a:r>
              <a:rPr lang="zh-CN" altLang="en-US" dirty="0" smtClean="0">
                <a:solidFill>
                  <a:srgbClr val="FF0000"/>
                </a:solidFill>
              </a:rPr>
              <a:t>、等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>
                <a:solidFill>
                  <a:srgbClr val="FF0000"/>
                </a:solidFill>
              </a:rPr>
              <a:t>mount  -o loop  ISO</a:t>
            </a:r>
            <a:r>
              <a:rPr lang="zh-CN" altLang="en-US" dirty="0">
                <a:solidFill>
                  <a:srgbClr val="FF0000"/>
                </a:solidFill>
              </a:rPr>
              <a:t>镜像文件  挂载点目录</a:t>
            </a:r>
          </a:p>
          <a:p>
            <a:r>
              <a:rPr lang="en-US" altLang="zh-CN" dirty="0" err="1" smtClean="0"/>
              <a:t>umount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buClr>
                <a:schemeClr val="tx1"/>
              </a:buClr>
            </a:pPr>
            <a:r>
              <a:rPr lang="zh-CN" altLang="en-US" dirty="0"/>
              <a:t>用途：卸载已挂载的文件系统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zh-CN" altLang="en-US" dirty="0"/>
              <a:t>格式：</a:t>
            </a:r>
            <a:r>
              <a:rPr lang="en-US" altLang="zh-CN" dirty="0" err="1"/>
              <a:t>umount</a:t>
            </a:r>
            <a:r>
              <a:rPr lang="en-US" altLang="zh-CN" dirty="0"/>
              <a:t>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存储设备</a:t>
            </a:r>
            <a:r>
              <a:rPr lang="zh-CN" altLang="en-US" dirty="0"/>
              <a:t>文件名或者挂载</a:t>
            </a:r>
            <a:r>
              <a:rPr lang="zh-CN" altLang="en-US" dirty="0" smtClean="0"/>
              <a:t>点</a:t>
            </a:r>
            <a:r>
              <a:rPr lang="en-US" altLang="zh-CN" dirty="0" smtClean="0"/>
              <a:t>】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 smtClean="0"/>
              <a:t>/*/*</a:t>
            </a:r>
            <a:r>
              <a:rPr lang="en-US" altLang="zh-CN" dirty="0" err="1" smtClean="0"/>
              <a:t>Umount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(/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在根目录下或者上级目录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挂载卸载文件系统</a:t>
            </a:r>
          </a:p>
        </p:txBody>
      </p:sp>
    </p:spTree>
    <p:extLst>
      <p:ext uri="{BB962C8B-B14F-4D97-AF65-F5344CB8AC3E}">
        <p14:creationId xmlns:p14="http://schemas.microsoft.com/office/powerpoint/2010/main" val="20002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r>
              <a:rPr lang="zh-CN" altLang="en-US" dirty="0"/>
              <a:t>硬盘分区挂载、卸载示例</a:t>
            </a:r>
          </a:p>
          <a:p>
            <a:pPr lvl="1"/>
            <a:r>
              <a:rPr lang="zh-CN" altLang="en-US" dirty="0"/>
              <a:t>建立挂载点目录：</a:t>
            </a:r>
            <a:r>
              <a:rPr lang="en-US" altLang="zh-CN" dirty="0"/>
              <a:t>/mailbox </a:t>
            </a:r>
          </a:p>
          <a:p>
            <a:pPr lvl="1"/>
            <a:r>
              <a:rPr lang="zh-CN" altLang="en-US" dirty="0"/>
              <a:t>挂载分区设备：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/sdb1</a:t>
            </a:r>
          </a:p>
          <a:p>
            <a:pPr lvl="1"/>
            <a:r>
              <a:rPr lang="zh-CN" altLang="en-US" dirty="0"/>
              <a:t>访问分区设备：</a:t>
            </a:r>
          </a:p>
          <a:p>
            <a:pPr lvl="2"/>
            <a:r>
              <a:rPr lang="zh-CN" altLang="en-US" dirty="0"/>
              <a:t> 挂载点目录</a:t>
            </a:r>
            <a:r>
              <a:rPr lang="en-US" altLang="zh-CN" dirty="0"/>
              <a:t>/mailbox</a:t>
            </a:r>
            <a:r>
              <a:rPr lang="zh-CN" altLang="en-US" dirty="0"/>
              <a:t>中创建文件进行测试</a:t>
            </a:r>
          </a:p>
          <a:p>
            <a:pPr lvl="2"/>
            <a:r>
              <a:rPr lang="zh-CN" altLang="en-US" dirty="0"/>
              <a:t> 查看</a:t>
            </a:r>
            <a:r>
              <a:rPr lang="en-US" altLang="zh-CN" dirty="0"/>
              <a:t>/mailbox</a:t>
            </a:r>
            <a:r>
              <a:rPr lang="zh-CN" altLang="en-US" dirty="0"/>
              <a:t>目录中的内容 </a:t>
            </a:r>
          </a:p>
          <a:p>
            <a:pPr lvl="1"/>
            <a:r>
              <a:rPr lang="zh-CN" altLang="en-US" dirty="0"/>
              <a:t>查看已挂载分区的使用情况（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en-US" altLang="zh-CN" dirty="0">
                <a:solidFill>
                  <a:srgbClr val="FF0000"/>
                </a:solidFill>
              </a:rPr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hT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卸载分区设备：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/sdb1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挂载硬盘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主分区：最多只能分四个</a:t>
            </a:r>
            <a:endParaRPr lang="en-US" altLang="zh-CN" dirty="0" smtClean="0"/>
          </a:p>
          <a:p>
            <a:r>
              <a:rPr lang="zh-CN" altLang="en-US" dirty="0" smtClean="0"/>
              <a:t>扩展分区：只能有一个，也算作主分区的一种，也就是说</a:t>
            </a:r>
            <a:r>
              <a:rPr lang="zh-CN" altLang="en-US" dirty="0" smtClean="0">
                <a:solidFill>
                  <a:srgbClr val="FF0000"/>
                </a:solidFill>
              </a:rPr>
              <a:t>主分区加扩展分区最多有四个</a:t>
            </a:r>
            <a:r>
              <a:rPr lang="zh-CN" altLang="en-US" dirty="0" smtClean="0"/>
              <a:t>，但是扩展分区不能存储数据和格式化，必须划分成逻辑分区才能使用</a:t>
            </a:r>
            <a:endParaRPr lang="en-US" altLang="zh-CN" dirty="0" smtClean="0"/>
          </a:p>
          <a:p>
            <a:r>
              <a:rPr lang="zh-CN" altLang="en-US" dirty="0" smtClean="0"/>
              <a:t>逻辑分区：逻辑分区是在扩展分区中划分的，如果是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最多支持</a:t>
            </a:r>
            <a:r>
              <a:rPr lang="en-US" altLang="zh-CN" dirty="0" smtClean="0"/>
              <a:t>59</a:t>
            </a:r>
            <a:r>
              <a:rPr lang="zh-CN" altLang="en-US" dirty="0" smtClean="0"/>
              <a:t>个逻辑分区，如果是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硬盘，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最多支持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个逻辑分区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7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光盘设备挂载、卸载示例</a:t>
            </a:r>
          </a:p>
          <a:p>
            <a:pPr lvl="1"/>
            <a:r>
              <a:rPr lang="zh-CN" altLang="en-US" dirty="0"/>
              <a:t>建立挂载点目录：</a:t>
            </a:r>
            <a:r>
              <a:rPr lang="en-US" altLang="zh-CN" dirty="0"/>
              <a:t>/media/</a:t>
            </a:r>
            <a:r>
              <a:rPr lang="en-US" altLang="zh-CN" dirty="0" err="1"/>
              <a:t>cdrom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挂载光盘设备：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/sr0</a:t>
            </a:r>
            <a:endParaRPr lang="en-US" altLang="zh-CN" dirty="0"/>
          </a:p>
          <a:p>
            <a:pPr lvl="1"/>
            <a:r>
              <a:rPr lang="zh-CN" altLang="en-US" dirty="0"/>
              <a:t>访问光盘设备：</a:t>
            </a:r>
          </a:p>
          <a:p>
            <a:pPr lvl="2"/>
            <a:r>
              <a:rPr lang="zh-CN" altLang="en-US" dirty="0"/>
              <a:t>  查看挂载点目录</a:t>
            </a:r>
            <a:r>
              <a:rPr lang="en-US" altLang="zh-CN" dirty="0"/>
              <a:t>/media/</a:t>
            </a:r>
            <a:r>
              <a:rPr lang="en-US" altLang="zh-CN" dirty="0" err="1"/>
              <a:t>cdrom</a:t>
            </a:r>
            <a:r>
              <a:rPr lang="zh-CN" altLang="en-US" dirty="0"/>
              <a:t>中的内容</a:t>
            </a:r>
          </a:p>
          <a:p>
            <a:pPr lvl="1"/>
            <a:r>
              <a:rPr lang="zh-CN" altLang="en-US" dirty="0"/>
              <a:t>卸载光盘设备：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</a:t>
            </a:r>
            <a:r>
              <a:rPr lang="en-US" altLang="zh-CN" dirty="0" err="1"/>
              <a:t>cdrom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挂载光盘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4653136"/>
            <a:ext cx="6264696" cy="22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</a:rPr>
              <a:t>Linux</a:t>
            </a:r>
            <a:r>
              <a:rPr lang="zh-CN" altLang="en-US" sz="2000" dirty="0" smtClean="0">
                <a:solidFill>
                  <a:srgbClr val="FF0000"/>
                </a:solidFill>
              </a:rPr>
              <a:t>默认不支持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NTFS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文件系统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首先要进入官网下载</a:t>
            </a:r>
            <a:r>
              <a:rPr lang="en-US" altLang="zh-CN" sz="2000" dirty="0"/>
              <a:t>NTFS-3G</a:t>
            </a:r>
            <a:r>
              <a:rPr lang="zh-CN" altLang="en-US" sz="2000" dirty="0" smtClean="0"/>
              <a:t>工具，安装后在执行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mount -t ntfs-3g /</a:t>
            </a:r>
            <a:r>
              <a:rPr lang="en-US" altLang="zh-CN" sz="2000" dirty="0" err="1"/>
              <a:t>dev</a:t>
            </a:r>
            <a:r>
              <a:rPr lang="en-US" altLang="zh-CN" sz="2000" dirty="0"/>
              <a:t>/sda2  /</a:t>
            </a:r>
            <a:r>
              <a:rPr lang="en-US" altLang="zh-CN" sz="2000" dirty="0" err="1" smtClean="0"/>
              <a:t>mnt</a:t>
            </a:r>
            <a:r>
              <a:rPr lang="en-US" altLang="zh-CN" sz="2000" dirty="0" smtClean="0"/>
              <a:t>/Windows</a:t>
            </a:r>
          </a:p>
          <a:p>
            <a:pPr marL="0" indent="0">
              <a:buNone/>
            </a:pPr>
            <a:r>
              <a:rPr lang="en-US" altLang="zh-CN" sz="2000" dirty="0" err="1" smtClean="0"/>
              <a:t>Vfat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是必须要有的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挂载</a:t>
            </a:r>
            <a:r>
              <a:rPr lang="en-US" altLang="zh-CN" dirty="0"/>
              <a:t>U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836713"/>
            <a:ext cx="914400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/>
              <a:t>U</a:t>
            </a:r>
            <a:r>
              <a:rPr lang="zh-CN" altLang="en-US" sz="3200" dirty="0" smtClean="0"/>
              <a:t>盘</a:t>
            </a:r>
            <a:r>
              <a:rPr lang="zh-CN" altLang="en-US" sz="3200" dirty="0"/>
              <a:t>设备挂载、卸载示例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/>
              <a:t>建立挂载点目录：</a:t>
            </a:r>
            <a:r>
              <a:rPr lang="en-US" altLang="zh-CN" sz="2800" dirty="0"/>
              <a:t>/media/</a:t>
            </a:r>
            <a:r>
              <a:rPr lang="en-US" altLang="zh-CN" sz="2800" dirty="0" err="1"/>
              <a:t>usb</a:t>
            </a:r>
            <a:endParaRPr lang="en-US" altLang="zh-CN" sz="28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挂载</a:t>
            </a:r>
            <a:r>
              <a:rPr lang="en-US" altLang="zh-CN" sz="2800" dirty="0"/>
              <a:t>U</a:t>
            </a:r>
            <a:r>
              <a:rPr lang="zh-CN" altLang="en-US" sz="2800" dirty="0" smtClean="0"/>
              <a:t>盘</a:t>
            </a:r>
            <a:r>
              <a:rPr lang="zh-CN" altLang="en-US" sz="2800" dirty="0"/>
              <a:t>设备：</a:t>
            </a:r>
            <a:r>
              <a:rPr lang="en-US" altLang="zh-CN" sz="2800" dirty="0" err="1"/>
              <a:t>fdisk</a:t>
            </a:r>
            <a:r>
              <a:rPr lang="en-US" altLang="zh-CN" sz="2800" dirty="0"/>
              <a:t> –</a:t>
            </a:r>
            <a:r>
              <a:rPr lang="en-US" altLang="zh-CN" sz="2800" dirty="0" smtClean="0"/>
              <a:t>l(</a:t>
            </a:r>
            <a:r>
              <a:rPr lang="zh-CN" altLang="en-US" sz="2800" dirty="0"/>
              <a:t>查看</a:t>
            </a:r>
            <a:r>
              <a:rPr lang="en-US" altLang="zh-CN" sz="2800" dirty="0"/>
              <a:t>U</a:t>
            </a:r>
            <a:r>
              <a:rPr lang="zh-CN" altLang="en-US" sz="2800" dirty="0"/>
              <a:t>盘设备</a:t>
            </a:r>
            <a:r>
              <a:rPr lang="zh-CN" altLang="en-US" sz="2800" dirty="0" smtClean="0"/>
              <a:t>文件名</a:t>
            </a:r>
            <a:r>
              <a:rPr lang="en-US" altLang="zh-CN" sz="2800" dirty="0" smtClean="0"/>
              <a:t>)</a:t>
            </a:r>
          </a:p>
          <a:p>
            <a:pPr lvl="1">
              <a:spcBef>
                <a:spcPct val="20000"/>
              </a:spcBef>
            </a:pPr>
            <a:r>
              <a:rPr lang="en-US" altLang="zh-CN" sz="2800" dirty="0"/>
              <a:t>mount –t </a:t>
            </a:r>
            <a:r>
              <a:rPr lang="en-US" altLang="zh-CN" sz="2800" dirty="0" err="1"/>
              <a:t>vfat</a:t>
            </a:r>
            <a:r>
              <a:rPr lang="en-US" altLang="zh-CN" sz="2800" dirty="0"/>
              <a:t> /</a:t>
            </a:r>
            <a:r>
              <a:rPr lang="en-US" altLang="zh-CN" sz="2800" dirty="0" err="1" smtClean="0"/>
              <a:t>dev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sdc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/media/</a:t>
            </a:r>
            <a:r>
              <a:rPr lang="en-US" altLang="zh-CN" sz="2800" dirty="0" err="1"/>
              <a:t>usb</a:t>
            </a:r>
            <a:endParaRPr lang="en-US" altLang="zh-CN" sz="2800" dirty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 smtClean="0"/>
              <a:t>访问</a:t>
            </a:r>
            <a:r>
              <a:rPr lang="en-US" altLang="zh-CN" sz="2800" dirty="0"/>
              <a:t>U</a:t>
            </a:r>
            <a:r>
              <a:rPr lang="zh-CN" altLang="en-US" sz="2800" dirty="0" smtClean="0"/>
              <a:t>盘</a:t>
            </a:r>
            <a:r>
              <a:rPr lang="zh-CN" altLang="en-US" sz="2800" dirty="0"/>
              <a:t>设备：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  </a:t>
            </a:r>
            <a:r>
              <a:rPr lang="zh-CN" altLang="en-US" sz="2400" dirty="0"/>
              <a:t>查看挂载点目录</a:t>
            </a:r>
            <a:r>
              <a:rPr lang="en-US" altLang="zh-CN" sz="2400" dirty="0"/>
              <a:t>/media/</a:t>
            </a:r>
            <a:r>
              <a:rPr lang="en-US" altLang="zh-CN" sz="2400" dirty="0" err="1"/>
              <a:t>usb</a:t>
            </a:r>
            <a:r>
              <a:rPr lang="zh-CN" altLang="en-US" sz="2400" dirty="0"/>
              <a:t>中的内容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/>
              <a:t>卸载光盘设备：</a:t>
            </a:r>
            <a:r>
              <a:rPr lang="en-US" altLang="zh-CN" sz="2800" dirty="0"/>
              <a:t>/media/</a:t>
            </a:r>
            <a:r>
              <a:rPr lang="en-US" altLang="zh-CN" sz="2800" dirty="0" err="1"/>
              <a:t>usb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99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77500" lnSpcReduction="20000"/>
          </a:bodyPr>
          <a:lstStyle/>
          <a:p>
            <a:endParaRPr lang="zh-CN" altLang="en-US" dirty="0"/>
          </a:p>
          <a:p>
            <a:r>
              <a:rPr lang="zh-CN" altLang="en-US" sz="3800" dirty="0"/>
              <a:t>挂装点目录必须存在</a:t>
            </a:r>
          </a:p>
          <a:p>
            <a:r>
              <a:rPr lang="zh-CN" altLang="en-US" sz="3800" dirty="0" smtClean="0"/>
              <a:t>应该</a:t>
            </a:r>
            <a:r>
              <a:rPr lang="zh-CN" altLang="en-US" sz="3800" dirty="0"/>
              <a:t>在挂装目录的上级目录下进行挂装操作</a:t>
            </a:r>
          </a:p>
          <a:p>
            <a:r>
              <a:rPr lang="zh-CN" altLang="en-US" sz="3800" dirty="0" smtClean="0"/>
              <a:t>不该</a:t>
            </a:r>
            <a:r>
              <a:rPr lang="zh-CN" altLang="en-US" sz="3800" dirty="0"/>
              <a:t>在同一个挂装点目录下挂装两个文件系统</a:t>
            </a:r>
          </a:p>
          <a:p>
            <a:r>
              <a:rPr lang="zh-CN" altLang="en-US" sz="3800" dirty="0" smtClean="0"/>
              <a:t>当</a:t>
            </a:r>
            <a:r>
              <a:rPr lang="zh-CN" altLang="en-US" sz="3800" dirty="0"/>
              <a:t>文件系统处于“</a:t>
            </a:r>
            <a:r>
              <a:rPr lang="en-US" altLang="zh-CN" sz="3800" dirty="0"/>
              <a:t>busy”</a:t>
            </a:r>
            <a:r>
              <a:rPr lang="zh-CN" altLang="en-US" sz="3800" dirty="0"/>
              <a:t>状态时不能进行卸装</a:t>
            </a:r>
          </a:p>
          <a:p>
            <a:r>
              <a:rPr lang="zh-CN" altLang="en-US" sz="3800" dirty="0" smtClean="0"/>
              <a:t>文件系统</a:t>
            </a:r>
            <a:r>
              <a:rPr lang="zh-CN" altLang="en-US" sz="3800" dirty="0"/>
              <a:t>何时处于“</a:t>
            </a:r>
            <a:r>
              <a:rPr lang="en-US" altLang="zh-CN" sz="3800" dirty="0"/>
              <a:t>busy”</a:t>
            </a:r>
            <a:r>
              <a:rPr lang="zh-CN" altLang="en-US" sz="3800" dirty="0"/>
              <a:t>状态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文件系统</a:t>
            </a:r>
            <a:r>
              <a:rPr lang="zh-CN" altLang="en-US" sz="3400" dirty="0"/>
              <a:t>上面有打开的文件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某个</a:t>
            </a:r>
            <a:r>
              <a:rPr lang="zh-CN" altLang="en-US" sz="3400" dirty="0"/>
              <a:t>进程的工作目录在此文件系统上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文件系统</a:t>
            </a:r>
            <a:r>
              <a:rPr lang="zh-CN" altLang="en-US" sz="3400" dirty="0"/>
              <a:t>上面的缓存文件正在被</a:t>
            </a:r>
            <a:r>
              <a:rPr lang="zh-CN" altLang="en-US" sz="3400" dirty="0" smtClean="0"/>
              <a:t>使用</a:t>
            </a:r>
            <a:endParaRPr lang="en-US" altLang="zh-CN" sz="3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3400" dirty="0" smtClean="0"/>
              <a:t>正在当前目录下</a:t>
            </a:r>
            <a:endParaRPr lang="zh-CN" altLang="en-US" sz="3400" dirty="0"/>
          </a:p>
          <a:p>
            <a:endParaRPr lang="zh-CN" altLang="en-US" sz="3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挂载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卸载文件系统的注意事项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36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867328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fstab</a:t>
            </a:r>
            <a:r>
              <a:rPr lang="zh-CN" altLang="en-US" dirty="0"/>
              <a:t>配置文件 </a:t>
            </a:r>
          </a:p>
          <a:p>
            <a:pPr lvl="1"/>
            <a:r>
              <a:rPr lang="zh-CN" altLang="en-US" dirty="0"/>
              <a:t>包含了需要开机后自动挂载的文件系统记录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一行说明一个文件系统的挂载信息</a:t>
            </a:r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一行由</a:t>
            </a:r>
            <a:r>
              <a:rPr lang="en-US" altLang="zh-CN" dirty="0"/>
              <a:t>6 </a:t>
            </a:r>
            <a:r>
              <a:rPr lang="zh-CN" altLang="en-US" dirty="0"/>
              <a:t>列信息组成，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列与列之间用</a:t>
            </a:r>
            <a:r>
              <a:rPr lang="en-US" altLang="zh-C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 </a:t>
            </a:r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键隔开</a:t>
            </a:r>
            <a:r>
              <a:rPr lang="zh-CN" altLang="en-US" dirty="0"/>
              <a:t>，一般格式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设备名，挂载点，文件系统类型，挂载时选项列。</a:t>
            </a:r>
            <a:r>
              <a:rPr lang="zh-CN" altLang="en-US" dirty="0">
                <a:ea typeface="宋体" charset="-122"/>
              </a:rPr>
              <a:t>是否需要</a:t>
            </a:r>
            <a:r>
              <a:rPr lang="en-US" altLang="zh-CN" dirty="0">
                <a:ea typeface="宋体" charset="-122"/>
              </a:rPr>
              <a:t>dump</a:t>
            </a:r>
            <a:r>
              <a:rPr lang="zh-CN" altLang="en-US" dirty="0">
                <a:ea typeface="宋体" charset="-122"/>
              </a:rPr>
              <a:t>备份</a:t>
            </a:r>
            <a:r>
              <a:rPr lang="zh-CN" altLang="en-US" dirty="0" smtClean="0"/>
              <a:t>表，</a:t>
            </a:r>
            <a:r>
              <a:rPr lang="zh-CN" altLang="en-US" dirty="0">
                <a:ea typeface="宋体" charset="-122"/>
              </a:rPr>
              <a:t>系统启动时进行磁盘检查的顺序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设置文件系统的自动挂载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467544" y="4509120"/>
            <a:ext cx="8007350" cy="2016224"/>
          </a:xfrm>
          <a:prstGeom prst="roundRect">
            <a:avLst>
              <a:gd name="adj" fmla="val 475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chemeClr val="tx2"/>
                </a:solidFill>
              </a:rPr>
              <a:t>[</a:t>
            </a:r>
            <a:r>
              <a:rPr lang="en-US" altLang="zh-CN" sz="1800" b="1" dirty="0" err="1" smtClean="0">
                <a:solidFill>
                  <a:schemeClr val="tx2"/>
                </a:solidFill>
              </a:rPr>
              <a:t>root@localhost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~]# vi  /</a:t>
            </a:r>
            <a:r>
              <a:rPr lang="en-US" altLang="zh-CN" sz="1800" b="1" dirty="0" err="1" smtClean="0">
                <a:solidFill>
                  <a:schemeClr val="tx2"/>
                </a:solidFill>
              </a:rPr>
              <a:t>etc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/</a:t>
            </a:r>
            <a:r>
              <a:rPr lang="en-US" altLang="zh-CN" sz="1800" b="1" dirty="0" err="1" smtClean="0">
                <a:solidFill>
                  <a:schemeClr val="tx2"/>
                </a:solidFill>
              </a:rPr>
              <a:t>fstab</a:t>
            </a:r>
            <a:endParaRPr lang="en-US" altLang="zh-CN" sz="1800" b="1" dirty="0" smtClean="0">
              <a:solidFill>
                <a:schemeClr val="tx2"/>
              </a:solidFill>
            </a:endParaRPr>
          </a:p>
          <a:p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/mapper/cl-root     /                       </a:t>
            </a:r>
            <a:r>
              <a:rPr lang="en-US" altLang="zh-CN" dirty="0" err="1"/>
              <a:t>xfs</a:t>
            </a:r>
            <a:r>
              <a:rPr lang="en-US" altLang="zh-CN" dirty="0"/>
              <a:t>     defaults        0 0</a:t>
            </a:r>
          </a:p>
          <a:p>
            <a:r>
              <a:rPr lang="en-US" altLang="zh-CN" dirty="0" err="1"/>
              <a:t>UUID</a:t>
            </a:r>
            <a:r>
              <a:rPr lang="en-US" altLang="zh-CN" dirty="0"/>
              <a:t>=85da5dd3-a474-4b35-85f6-7453a8172cd8 /boot                   </a:t>
            </a:r>
            <a:r>
              <a:rPr lang="en-US" altLang="zh-CN" dirty="0" err="1"/>
              <a:t>xfs</a:t>
            </a:r>
            <a:r>
              <a:rPr lang="en-US" altLang="zh-CN" dirty="0"/>
              <a:t>     defaults        0 0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/mapper/cl-swap     swap                    </a:t>
            </a:r>
            <a:r>
              <a:rPr lang="en-US" altLang="zh-CN" dirty="0" err="1"/>
              <a:t>swap</a:t>
            </a:r>
            <a:r>
              <a:rPr lang="en-US" altLang="zh-CN" dirty="0"/>
              <a:t>    defaults        0 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/*/*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/sdb1	/test/testabd1	</a:t>
            </a:r>
            <a:r>
              <a:rPr lang="en-US" altLang="zh-CN" dirty="0" err="1" smtClean="0"/>
              <a:t>xfs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defaluts</a:t>
            </a:r>
            <a:r>
              <a:rPr lang="en-US" altLang="zh-CN" dirty="0"/>
              <a:t>	</a:t>
            </a:r>
            <a:r>
              <a:rPr lang="en-US" altLang="zh-CN" dirty="0" smtClean="0"/>
              <a:t>0	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3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797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分区的设备文件名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/sda2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/sda3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扩展分区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/sda4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/sda5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/sda6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/sda7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01065" y="2789033"/>
            <a:ext cx="8329928" cy="1422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3073" y="3316093"/>
            <a:ext cx="3034831" cy="749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41728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主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766029" y="2918182"/>
            <a:ext cx="4118186" cy="11471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932041" y="3272360"/>
            <a:ext cx="1337216" cy="533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32041" y="3373550"/>
            <a:ext cx="15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sz="2000" dirty="0" smtClean="0"/>
              <a:t>分区</a:t>
            </a:r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372200" y="3262450"/>
            <a:ext cx="1136833" cy="5868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372200" y="3377214"/>
            <a:ext cx="1265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sz="2000" dirty="0" smtClean="0"/>
              <a:t>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663309" y="3250946"/>
            <a:ext cx="1157163" cy="598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668344" y="3382658"/>
            <a:ext cx="126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逻辑分区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椭圆形标注 20"/>
          <p:cNvSpPr/>
          <p:nvPr/>
        </p:nvSpPr>
        <p:spPr>
          <a:xfrm>
            <a:off x="7164288" y="1470445"/>
            <a:ext cx="1769388" cy="151216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99683" y="1853051"/>
            <a:ext cx="1298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扩展分区</a:t>
            </a:r>
            <a:endParaRPr lang="en-US" altLang="zh-CN" sz="2000" dirty="0" smtClean="0"/>
          </a:p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dev</a:t>
            </a:r>
            <a:r>
              <a:rPr lang="en-US" altLang="zh-CN" sz="2000" dirty="0" smtClean="0"/>
              <a:t>/sda2</a:t>
            </a:r>
            <a:endParaRPr lang="zh-CN" altLang="en-US" sz="2000" dirty="0"/>
          </a:p>
        </p:txBody>
      </p:sp>
      <p:sp>
        <p:nvSpPr>
          <p:cNvPr id="23" name="圆角矩形标注 22"/>
          <p:cNvSpPr/>
          <p:nvPr/>
        </p:nvSpPr>
        <p:spPr>
          <a:xfrm>
            <a:off x="97458" y="1895487"/>
            <a:ext cx="1923449" cy="782634"/>
          </a:xfrm>
          <a:prstGeom prst="wedgeRoundRectCallout">
            <a:avLst>
              <a:gd name="adj1" fmla="val 17264"/>
              <a:gd name="adj2" fmla="val 1231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1895487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/sda1</a:t>
            </a:r>
            <a:endParaRPr lang="zh-CN" altLang="en-US" sz="3200" dirty="0"/>
          </a:p>
        </p:txBody>
      </p:sp>
      <p:sp>
        <p:nvSpPr>
          <p:cNvPr id="29" name="圆角矩形标注 28"/>
          <p:cNvSpPr/>
          <p:nvPr/>
        </p:nvSpPr>
        <p:spPr>
          <a:xfrm>
            <a:off x="4705320" y="4582274"/>
            <a:ext cx="1923449" cy="864096"/>
          </a:xfrm>
          <a:prstGeom prst="wedgeRoundRectCallout">
            <a:avLst>
              <a:gd name="adj1" fmla="val -1752"/>
              <a:gd name="adj2" fmla="val -14677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664597" y="4776725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/sda5</a:t>
            </a:r>
            <a:endParaRPr lang="zh-CN" altLang="en-US" sz="3200" dirty="0"/>
          </a:p>
        </p:txBody>
      </p:sp>
      <p:sp>
        <p:nvSpPr>
          <p:cNvPr id="31" name="圆角矩形标注 30"/>
          <p:cNvSpPr/>
          <p:nvPr/>
        </p:nvSpPr>
        <p:spPr>
          <a:xfrm>
            <a:off x="7164288" y="4717808"/>
            <a:ext cx="1923449" cy="864096"/>
          </a:xfrm>
          <a:prstGeom prst="wedgeRoundRectCallout">
            <a:avLst>
              <a:gd name="adj1" fmla="val -54046"/>
              <a:gd name="adj2" fmla="val -15735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23565" y="4912259"/>
            <a:ext cx="188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dev</a:t>
            </a:r>
            <a:r>
              <a:rPr lang="en-US" altLang="zh-CN" sz="3200" dirty="0" smtClean="0"/>
              <a:t>/sda6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1065" y="5805264"/>
            <a:ext cx="62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1,2,3,4</a:t>
            </a:r>
            <a:r>
              <a:rPr lang="zh-CN" altLang="en-US" dirty="0" smtClean="0">
                <a:solidFill>
                  <a:srgbClr val="FF0000"/>
                </a:solidFill>
              </a:rPr>
              <a:t>分区号只能留给主分区或扩展分区使用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592439"/>
              </p:ext>
            </p:extLst>
          </p:nvPr>
        </p:nvGraphicFramePr>
        <p:xfrm>
          <a:off x="539552" y="126876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分区的设备文件名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主分区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扩展分区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/sda2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/sda5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/sda6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逻辑分区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/sda7</a:t>
                      </a:r>
                      <a:endParaRPr lang="zh-CN" altLang="en-US" sz="3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5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中默认使用的文件系统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EXT4</a:t>
            </a:r>
            <a:r>
              <a:rPr lang="zh-CN" altLang="en-US" dirty="0"/>
              <a:t>：是</a:t>
            </a:r>
            <a:r>
              <a:rPr lang="en-US" altLang="zh-CN" dirty="0"/>
              <a:t>EXT3</a:t>
            </a:r>
            <a:r>
              <a:rPr lang="zh-CN" altLang="en-US" dirty="0"/>
              <a:t>的升级版</a:t>
            </a:r>
            <a:endParaRPr lang="en-US" altLang="zh-CN" dirty="0"/>
          </a:p>
          <a:p>
            <a:pPr lvl="1"/>
            <a:r>
              <a:rPr lang="en-US" altLang="zh-CN" dirty="0" smtClean="0"/>
              <a:t>EXT2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EXT</a:t>
            </a:r>
            <a:r>
              <a:rPr lang="zh-CN" altLang="en-US" dirty="0" smtClean="0"/>
              <a:t>文件系统的升级版本</a:t>
            </a:r>
            <a:endParaRPr lang="zh-CN" altLang="en-US" dirty="0"/>
          </a:p>
          <a:p>
            <a:pPr lvl="1"/>
            <a:r>
              <a:rPr lang="en-US" altLang="zh-CN" dirty="0" smtClean="0"/>
              <a:t>EXT3</a:t>
            </a:r>
            <a:r>
              <a:rPr lang="zh-CN" altLang="en-US" dirty="0"/>
              <a:t>， 第</a:t>
            </a:r>
            <a:r>
              <a:rPr lang="en-US" altLang="zh-CN" dirty="0"/>
              <a:t>3</a:t>
            </a:r>
            <a:r>
              <a:rPr lang="zh-CN" altLang="en-US" dirty="0"/>
              <a:t>代扩展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EXTended</a:t>
            </a:r>
            <a:r>
              <a:rPr lang="zh-CN" altLang="en-US" dirty="0"/>
              <a:t>）文件系统</a:t>
            </a:r>
          </a:p>
          <a:p>
            <a:pPr lvl="1"/>
            <a:r>
              <a:rPr lang="en-US" altLang="zh-CN" dirty="0"/>
              <a:t>SWAP</a:t>
            </a:r>
            <a:r>
              <a:rPr lang="zh-CN" altLang="en-US" dirty="0"/>
              <a:t>，交换文件系统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支持的其它文件系统类型</a:t>
            </a:r>
          </a:p>
          <a:p>
            <a:pPr lvl="1"/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 err="1"/>
              <a:t>NTFS</a:t>
            </a:r>
            <a:endParaRPr lang="en-US" altLang="zh-CN" dirty="0"/>
          </a:p>
          <a:p>
            <a:pPr lvl="1"/>
            <a:r>
              <a:rPr lang="en-US" altLang="en-US" dirty="0" err="1">
                <a:ea typeface="华文新魏" pitchFamily="2" charset="-122"/>
              </a:rPr>
              <a:t>XFS、JFS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en-US" altLang="zh-CN" dirty="0" err="1" smtClean="0"/>
              <a:t>Ls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mkfs</a:t>
            </a:r>
            <a:r>
              <a:rPr lang="en-US" altLang="zh-CN" dirty="0" smtClean="0"/>
              <a:t>*(</a:t>
            </a:r>
            <a:r>
              <a:rPr lang="zh-CN" altLang="en-US" dirty="0" smtClean="0"/>
              <a:t>查看支持哪些文件系统类型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0795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EXT</a:t>
            </a:r>
            <a:r>
              <a:rPr lang="zh-CN" altLang="en-US" dirty="0" smtClean="0"/>
              <a:t>文件系统的升级版本，</a:t>
            </a:r>
            <a:r>
              <a:rPr lang="en-US" altLang="zh-CN" dirty="0" smtClean="0"/>
              <a:t>Red Hat Linux7.2</a:t>
            </a:r>
            <a:r>
              <a:rPr lang="zh-CN" altLang="en-US" dirty="0" smtClean="0"/>
              <a:t>版本以前的系统默认都是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文件系统。</a:t>
            </a:r>
            <a:r>
              <a:rPr lang="en-US" altLang="zh-CN" dirty="0" smtClean="0"/>
              <a:t>1993</a:t>
            </a:r>
            <a:r>
              <a:rPr lang="zh-CN" altLang="en-US" dirty="0" smtClean="0"/>
              <a:t>年发布，最大支持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的分区和最大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1TB=1024GB=1024*1024KB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4256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EXT3</a:t>
            </a:r>
            <a:r>
              <a:rPr lang="zh-CN" altLang="en-US" dirty="0" smtClean="0"/>
              <a:t>：是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的升级版本，最大的区别就是带</a:t>
            </a:r>
            <a:r>
              <a:rPr lang="zh-CN" altLang="en-US" dirty="0" smtClean="0">
                <a:solidFill>
                  <a:srgbClr val="FF0000"/>
                </a:solidFill>
              </a:rPr>
              <a:t>日志功能</a:t>
            </a:r>
            <a:r>
              <a:rPr lang="zh-CN" altLang="en-US" dirty="0" smtClean="0"/>
              <a:t>，以在系统突然停止时提高文件系统的可靠性。支持最大</a:t>
            </a:r>
            <a:r>
              <a:rPr lang="en-US" altLang="zh-CN" dirty="0" smtClean="0"/>
              <a:t>16TB</a:t>
            </a:r>
            <a:r>
              <a:rPr lang="zh-CN" altLang="en-US" dirty="0" smtClean="0"/>
              <a:t>的分区和最大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3368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1623</TotalTime>
  <Words>2617</Words>
  <Application>Microsoft Office PowerPoint</Application>
  <PresentationFormat>全屏显示(4:3)</PresentationFormat>
  <Paragraphs>339</Paragraphs>
  <Slides>33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磁盘管理</vt:lpstr>
      <vt:lpstr>本章大纲</vt:lpstr>
      <vt:lpstr>分区类型</vt:lpstr>
      <vt:lpstr>PowerPoint 演示文稿</vt:lpstr>
      <vt:lpstr>PowerPoint 演示文稿</vt:lpstr>
      <vt:lpstr>PowerPoint 演示文稿</vt:lpstr>
      <vt:lpstr>文件系统类型</vt:lpstr>
      <vt:lpstr>文件系统类型</vt:lpstr>
      <vt:lpstr>文件系统类型</vt:lpstr>
      <vt:lpstr>文件系统类型</vt:lpstr>
      <vt:lpstr>文件系统类型</vt:lpstr>
      <vt:lpstr>文件系统类型</vt:lpstr>
      <vt:lpstr>本章大纲</vt:lpstr>
      <vt:lpstr>文件系统查看命令</vt:lpstr>
      <vt:lpstr>统计目录或文件大小</vt:lpstr>
      <vt:lpstr>du和df的区别</vt:lpstr>
      <vt:lpstr>文件系统修复命令fsck</vt:lpstr>
      <vt:lpstr>本章大纲</vt:lpstr>
      <vt:lpstr>查看硬盘及分区</vt:lpstr>
      <vt:lpstr>创建分区Fdisk</vt:lpstr>
      <vt:lpstr>添加硬盘</vt:lpstr>
      <vt:lpstr>硬盘规划示例</vt:lpstr>
      <vt:lpstr>在分区中创建文件系统</vt:lpstr>
      <vt:lpstr>PowerPoint 演示文稿</vt:lpstr>
      <vt:lpstr>fdisk分区过程总结</vt:lpstr>
      <vt:lpstr>扩展swap分区过程</vt:lpstr>
      <vt:lpstr>本章大纲</vt:lpstr>
      <vt:lpstr>挂载卸载文件系统</vt:lpstr>
      <vt:lpstr>挂载硬盘</vt:lpstr>
      <vt:lpstr>挂载光盘</vt:lpstr>
      <vt:lpstr>挂载U盘</vt:lpstr>
      <vt:lpstr>挂载/卸载文件系统的注意事项</vt:lpstr>
      <vt:lpstr>设置文件系统的自动挂载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204</cp:revision>
  <dcterms:created xsi:type="dcterms:W3CDTF">2017-06-14T06:52:20Z</dcterms:created>
  <dcterms:modified xsi:type="dcterms:W3CDTF">2017-09-26T02:50:11Z</dcterms:modified>
</cp:coreProperties>
</file>