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64" r:id="rId6"/>
    <p:sldId id="294" r:id="rId7"/>
    <p:sldId id="297" r:id="rId8"/>
    <p:sldId id="305" r:id="rId9"/>
    <p:sldId id="322" r:id="rId10"/>
    <p:sldId id="299" r:id="rId11"/>
    <p:sldId id="300" r:id="rId12"/>
    <p:sldId id="301" r:id="rId13"/>
    <p:sldId id="307" r:id="rId14"/>
    <p:sldId id="308" r:id="rId15"/>
    <p:sldId id="309" r:id="rId16"/>
    <p:sldId id="311" r:id="rId17"/>
    <p:sldId id="312" r:id="rId18"/>
    <p:sldId id="315" r:id="rId19"/>
    <p:sldId id="310" r:id="rId20"/>
    <p:sldId id="316" r:id="rId21"/>
    <p:sldId id="317" r:id="rId22"/>
    <p:sldId id="313" r:id="rId23"/>
    <p:sldId id="314" r:id="rId24"/>
    <p:sldId id="318" r:id="rId25"/>
    <p:sldId id="303" r:id="rId26"/>
    <p:sldId id="319" r:id="rId27"/>
    <p:sldId id="321" r:id="rId28"/>
    <p:sldId id="32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4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5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2755468-D147-4CF6-8ABF-B0A144C1F16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1D5849F-E043-4403-BB45-2024416CB99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E59517A-87C3-4149-B5B4-658D81FA7D0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513879F-9CCD-4A61-B9B4-12106DF89E1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1FD6CB-4078-4385-994A-A21743E8B21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smtClean="0"/>
              <a:t>基本功能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的命令历史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F4F755-9003-4F45-B151-7DCFE44F44D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命令历史</a:t>
            </a:r>
          </a:p>
          <a:p>
            <a:pPr lvl="1" eaLnBrk="1" hangingPunct="1"/>
            <a:r>
              <a:rPr lang="zh-CN" altLang="pt-BR" dirty="0" smtClean="0"/>
              <a:t>保存用户曾经执行过的命令操作</a:t>
            </a:r>
          </a:p>
          <a:p>
            <a:pPr lvl="1" eaLnBrk="1" hangingPunct="1"/>
            <a:r>
              <a:rPr lang="zh-CN" altLang="pt-BR" dirty="0" smtClean="0"/>
              <a:t>存放位置：</a:t>
            </a:r>
            <a:r>
              <a:rPr lang="pt-BR" altLang="zh-CN" dirty="0" smtClean="0">
                <a:solidFill>
                  <a:srgbClr val="FF0000"/>
                </a:solidFill>
              </a:rPr>
              <a:t>~/.bash_history</a:t>
            </a:r>
            <a:r>
              <a:rPr lang="pt-BR" altLang="zh-CN" dirty="0" smtClean="0"/>
              <a:t> </a:t>
            </a:r>
            <a:r>
              <a:rPr lang="zh-CN" altLang="pt-BR" dirty="0" smtClean="0"/>
              <a:t>文件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查看历史命令 </a:t>
            </a:r>
          </a:p>
          <a:p>
            <a:pPr lvl="1" eaLnBrk="1" hangingPunct="1"/>
            <a:r>
              <a:rPr lang="zh-CN" altLang="en-US" dirty="0" smtClean="0"/>
              <a:t>使用↑、↓按键逐条翻看，允许编辑并重复执行</a:t>
            </a:r>
          </a:p>
          <a:p>
            <a:pPr lvl="1" eaLnBrk="1" hangingPunct="1"/>
            <a:r>
              <a:rPr lang="zh-CN" altLang="en-US" dirty="0" smtClean="0"/>
              <a:t>执行：</a:t>
            </a:r>
            <a:r>
              <a:rPr lang="en-US" altLang="zh-CN" dirty="0" smtClean="0">
                <a:solidFill>
                  <a:srgbClr val="FF0000"/>
                </a:solidFill>
              </a:rPr>
              <a:t>history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清除历史命令</a:t>
            </a:r>
          </a:p>
          <a:p>
            <a:pPr lvl="1" eaLnBrk="1" hangingPunct="1"/>
            <a:r>
              <a:rPr lang="zh-CN" altLang="en-US" dirty="0" smtClean="0"/>
              <a:t>执行：</a:t>
            </a:r>
            <a:r>
              <a:rPr lang="en-US" altLang="zh-CN" dirty="0" smtClean="0">
                <a:solidFill>
                  <a:srgbClr val="FF0000"/>
                </a:solidFill>
              </a:rPr>
              <a:t>history -c</a:t>
            </a:r>
            <a:endParaRPr lang="pt-B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8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的命令历史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6642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EC7CAFC-0490-487B-ABB9-B604F6EE589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调用历史命令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!n</a:t>
            </a:r>
            <a:r>
              <a:rPr lang="zh-CN" altLang="en-US" dirty="0" smtClean="0"/>
              <a:t>：</a:t>
            </a:r>
            <a:r>
              <a:rPr lang="zh-CN" altLang="en-US" sz="2800" dirty="0"/>
              <a:t>执行历史记录中的第</a:t>
            </a:r>
            <a:r>
              <a:rPr lang="en-US" altLang="zh-CN" sz="2800" dirty="0"/>
              <a:t>n</a:t>
            </a:r>
            <a:r>
              <a:rPr lang="zh-CN" altLang="en-US" sz="2800" dirty="0"/>
              <a:t>条命令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</a:rPr>
              <a:t>!</a:t>
            </a:r>
            <a:r>
              <a:rPr lang="en-US" altLang="zh-CN" sz="2800" dirty="0" err="1">
                <a:solidFill>
                  <a:srgbClr val="FF0000"/>
                </a:solidFill>
              </a:rPr>
              <a:t>str</a:t>
            </a:r>
            <a:r>
              <a:rPr lang="zh-CN" altLang="en-US" sz="2800" dirty="0"/>
              <a:t>：执行历史记录中以“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”</a:t>
            </a:r>
            <a:r>
              <a:rPr lang="zh-CN" altLang="en-US" sz="2800" dirty="0"/>
              <a:t>开头的命令</a:t>
            </a:r>
          </a:p>
          <a:p>
            <a:pPr eaLnBrk="1" hangingPunct="1"/>
            <a:r>
              <a:rPr lang="zh-CN" altLang="en-US" dirty="0" smtClean="0"/>
              <a:t>设置记录历史命令的条数</a:t>
            </a:r>
          </a:p>
          <a:p>
            <a:pPr lvl="1" eaLnBrk="1" hangingPunct="1"/>
            <a:r>
              <a:rPr lang="zh-CN" altLang="en-US" dirty="0" smtClean="0"/>
              <a:t>修改 </a:t>
            </a:r>
            <a:r>
              <a:rPr lang="pt-BR" altLang="zh-CN" dirty="0" smtClean="0"/>
              <a:t>HISTSIZE </a:t>
            </a:r>
            <a:r>
              <a:rPr lang="zh-CN" altLang="pt-BR" dirty="0" smtClean="0"/>
              <a:t>参数（默认为</a:t>
            </a:r>
            <a:r>
              <a:rPr lang="pt-BR" altLang="zh-CN" dirty="0" smtClean="0"/>
              <a:t>1000</a:t>
            </a:r>
            <a:r>
              <a:rPr lang="zh-CN" altLang="pt-BR" dirty="0" smtClean="0"/>
              <a:t>条）</a:t>
            </a:r>
            <a:endParaRPr lang="zh-CN" altLang="en-US" dirty="0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60388" y="4077072"/>
            <a:ext cx="8007350" cy="2089150"/>
          </a:xfrm>
          <a:prstGeom prst="roundRect">
            <a:avLst>
              <a:gd name="adj" fmla="val 75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/]#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!</a:t>
            </a:r>
            <a:r>
              <a:rPr lang="en-US" altLang="zh-CN" sz="1800" b="1" dirty="0">
                <a:solidFill>
                  <a:srgbClr val="FF0000"/>
                </a:solidFill>
              </a:rPr>
              <a:t>562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crontab</a:t>
            </a:r>
            <a:r>
              <a:rPr lang="en-US" altLang="zh-CN" sz="1800" b="1" dirty="0"/>
              <a:t> -l -u jerry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no </a:t>
            </a:r>
            <a:r>
              <a:rPr lang="en-US" altLang="zh-CN" sz="1800" b="1" dirty="0" err="1"/>
              <a:t>crontab</a:t>
            </a:r>
            <a:r>
              <a:rPr lang="en-US" altLang="zh-CN" sz="1800" b="1" dirty="0"/>
              <a:t>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/]vi 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etc</a:t>
            </a:r>
            <a:r>
              <a:rPr lang="en-US" altLang="zh-CN" sz="1800" b="1" dirty="0">
                <a:solidFill>
                  <a:srgbClr val="FF0000"/>
                </a:solidFill>
              </a:rPr>
              <a:t>/profile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HISTSIZE</a:t>
            </a:r>
            <a:r>
              <a:rPr lang="en-US" altLang="zh-CN" sz="1800" b="1" dirty="0">
                <a:solidFill>
                  <a:srgbClr val="0000FF"/>
                </a:solidFill>
              </a:rPr>
              <a:t>=200</a:t>
            </a:r>
          </a:p>
        </p:txBody>
      </p:sp>
    </p:spTree>
    <p:extLst>
      <p:ext uri="{BB962C8B-B14F-4D97-AF65-F5344CB8AC3E}">
        <p14:creationId xmlns:p14="http://schemas.microsoft.com/office/powerpoint/2010/main" val="8701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的命令别名 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95395B0-75C3-4426-835A-90EF7A184C9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命令别名</a:t>
            </a:r>
          </a:p>
          <a:p>
            <a:pPr lvl="1" eaLnBrk="1" hangingPunct="1"/>
            <a:r>
              <a:rPr lang="zh-CN" altLang="en-US" dirty="0" smtClean="0"/>
              <a:t>为使用频率较高的复杂命令行设置简短的调用名称</a:t>
            </a:r>
          </a:p>
          <a:p>
            <a:pPr lvl="1" eaLnBrk="1" hangingPunct="1"/>
            <a:r>
              <a:rPr lang="zh-CN" altLang="en-US" dirty="0" smtClean="0"/>
              <a:t>存放位置：</a:t>
            </a:r>
            <a:r>
              <a:rPr lang="en-US" altLang="zh-CN" dirty="0" smtClean="0">
                <a:solidFill>
                  <a:srgbClr val="FF0000"/>
                </a:solidFill>
              </a:rPr>
              <a:t>~/.</a:t>
            </a:r>
            <a:r>
              <a:rPr lang="en-US" altLang="zh-CN" dirty="0" err="1" smtClean="0">
                <a:solidFill>
                  <a:srgbClr val="FF0000"/>
                </a:solidFill>
              </a:rPr>
              <a:t>bashrc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查看命令别名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alias  [</a:t>
            </a:r>
            <a:r>
              <a:rPr lang="zh-CN" altLang="en-US" dirty="0" smtClean="0">
                <a:solidFill>
                  <a:srgbClr val="FF0000"/>
                </a:solidFill>
              </a:rPr>
              <a:t>别名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设置命令别名</a:t>
            </a:r>
          </a:p>
          <a:p>
            <a:pPr lvl="1" eaLnBrk="1" hangingPunct="1"/>
            <a:r>
              <a:rPr lang="zh-CN" altLang="pt-BR" dirty="0" smtClean="0"/>
              <a:t>执行：</a:t>
            </a:r>
            <a:r>
              <a:rPr lang="pt-BR" altLang="zh-CN" dirty="0" smtClean="0">
                <a:solidFill>
                  <a:srgbClr val="FF0000"/>
                </a:solidFill>
              </a:rPr>
              <a:t>alias  </a:t>
            </a:r>
            <a:r>
              <a:rPr lang="zh-CN" altLang="pt-BR" dirty="0" smtClean="0">
                <a:solidFill>
                  <a:srgbClr val="FF0000"/>
                </a:solidFill>
              </a:rPr>
              <a:t>别名</a:t>
            </a:r>
            <a:r>
              <a:rPr lang="pt-BR" altLang="zh-CN" dirty="0" smtClean="0">
                <a:solidFill>
                  <a:srgbClr val="FF0000"/>
                </a:solidFill>
              </a:rPr>
              <a:t>='</a:t>
            </a:r>
            <a:r>
              <a:rPr lang="zh-CN" altLang="pt-BR" dirty="0" smtClean="0">
                <a:solidFill>
                  <a:srgbClr val="FF0000"/>
                </a:solidFill>
              </a:rPr>
              <a:t>实际执行的命令</a:t>
            </a:r>
            <a:r>
              <a:rPr lang="pt-BR" altLang="zh-CN" dirty="0" smtClean="0">
                <a:solidFill>
                  <a:srgbClr val="FF0000"/>
                </a:solidFill>
              </a:rPr>
              <a:t>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取消已设置的命令别名 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unalias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pt-BR" dirty="0" smtClean="0">
                <a:solidFill>
                  <a:srgbClr val="FF0000"/>
                </a:solidFill>
              </a:rPr>
              <a:t>别名</a:t>
            </a:r>
          </a:p>
          <a:p>
            <a:pPr lvl="1" eaLnBrk="1" hangingPunct="1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unalias</a:t>
            </a:r>
            <a:r>
              <a:rPr lang="en-US" altLang="zh-CN" dirty="0" smtClean="0">
                <a:solidFill>
                  <a:srgbClr val="FF0000"/>
                </a:solidFill>
              </a:rPr>
              <a:t>  -a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940425" y="3284538"/>
            <a:ext cx="3059113" cy="3168650"/>
          </a:xfrm>
          <a:prstGeom prst="roundRect">
            <a:avLst>
              <a:gd name="adj" fmla="val 546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rgbClr val="FF0000"/>
                </a:solidFill>
              </a:rPr>
              <a:t>alias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/>
              <a:t>alias cp='cp -i'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l.='ls -d .*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ll='ls -l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ls='ls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mv='mv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rm='rm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027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命令执行时接收输入数据，命令执行后将产生的数据结果输出</a:t>
            </a:r>
          </a:p>
          <a:p>
            <a:r>
              <a:rPr lang="en-US" altLang="zh-CN" dirty="0" smtClean="0"/>
              <a:t>Linux</a:t>
            </a:r>
            <a:r>
              <a:rPr lang="zh-CN" altLang="en-US" dirty="0"/>
              <a:t>的大部分命令都具有标准的输入</a:t>
            </a:r>
            <a:r>
              <a:rPr lang="en-US" altLang="zh-CN" dirty="0"/>
              <a:t>/</a:t>
            </a:r>
            <a:r>
              <a:rPr lang="zh-CN" altLang="en-US" dirty="0"/>
              <a:t>输出设备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 smtClean="0"/>
              <a:t>输出设备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31026"/>
              </p:ext>
            </p:extLst>
          </p:nvPr>
        </p:nvGraphicFramePr>
        <p:xfrm>
          <a:off x="827584" y="3284984"/>
          <a:ext cx="79928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353344"/>
                <a:gridCol w="1219200"/>
                <a:gridCol w="31160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文件描述符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设备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标准输入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键盘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命令执行时需要的输入由它来提供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标准输出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显示器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命令执行后的输出结果从该端口送出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STDERR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标准错误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显示器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命令执行后的错误信息从该端口送出</a:t>
                      </a: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标准输入和输出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cat</a:t>
            </a:r>
          </a:p>
          <a:p>
            <a:pPr marL="0" indent="0">
              <a:buNone/>
            </a:pPr>
            <a:r>
              <a:rPr lang="en-US" altLang="zh-CN" dirty="0"/>
              <a:t>hello</a:t>
            </a:r>
          </a:p>
          <a:p>
            <a:pPr marL="0" indent="0">
              <a:buNone/>
            </a:pPr>
            <a:r>
              <a:rPr lang="en-US" altLang="zh-CN" dirty="0"/>
              <a:t>hello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标准错误输出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cat 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cat: x: </a:t>
            </a:r>
            <a:r>
              <a:rPr lang="zh-CN" altLang="en-US" dirty="0">
                <a:solidFill>
                  <a:srgbClr val="FF0000"/>
                </a:solidFill>
              </a:rPr>
              <a:t>没有那个文件或目录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 smtClean="0"/>
              <a:t>输出</a:t>
            </a:r>
            <a:r>
              <a:rPr lang="zh-CN" altLang="en-US" dirty="0"/>
              <a:t>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5436096" y="1700808"/>
            <a:ext cx="230425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命令等待标准输入</a:t>
            </a: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 flipV="1">
            <a:off x="4355976" y="1934834"/>
            <a:ext cx="1080120" cy="4860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96308" y="3284984"/>
            <a:ext cx="230425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标准输出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1547664" y="3519010"/>
            <a:ext cx="23486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03848" y="2654914"/>
            <a:ext cx="230425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标准输入的屏幕回显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1547664" y="2888940"/>
            <a:ext cx="1656184" cy="1080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重定向</a:t>
            </a:r>
            <a:r>
              <a:rPr lang="zh-CN" altLang="en-US" dirty="0"/>
              <a:t>：不使用系统的标准输入输出端口或标准错误端口，而进行重新的指定，所以重定向分为输出重定向、输入重定向和错误重定向。通常情况下重定向到一个文件</a:t>
            </a:r>
          </a:p>
          <a:p>
            <a:r>
              <a:rPr lang="zh-CN" altLang="en-US" dirty="0" smtClean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中通过</a:t>
            </a:r>
            <a:r>
              <a:rPr lang="zh-CN" altLang="en-US" dirty="0">
                <a:solidFill>
                  <a:srgbClr val="FF0000"/>
                </a:solidFill>
              </a:rPr>
              <a:t>重定向符</a:t>
            </a:r>
            <a:r>
              <a:rPr lang="zh-CN" altLang="en-US" dirty="0"/>
              <a:t>实现重定向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重定向（</a:t>
            </a:r>
            <a:r>
              <a:rPr lang="en-US" altLang="zh-CN" dirty="0"/>
              <a:t>Redirection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6594"/>
              </p:ext>
            </p:extLst>
          </p:nvPr>
        </p:nvGraphicFramePr>
        <p:xfrm>
          <a:off x="467544" y="1124744"/>
          <a:ext cx="8208912" cy="502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28952"/>
                <a:gridCol w="4579760"/>
              </a:tblGrid>
              <a:tr h="99011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110">
                <a:tc row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标准输出重定向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覆盖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的方式，把命令的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正确输出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，输出到指定的文件或设备中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110"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文件</a:t>
                      </a:r>
                    </a:p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追加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的方式，把命令的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正确输出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，输出到指定的文件或设备中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211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标准错误输出重定向</a:t>
                      </a: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错误命令 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2&gt;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覆盖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的方式，把命令的</a:t>
                      </a:r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错误输出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，输出到指定的文件或设备中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110"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错误命令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2&gt;&gt;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追加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的方式，把命令的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错误输出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，输出到指定的文件或设备中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08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46324"/>
              </p:ext>
            </p:extLst>
          </p:nvPr>
        </p:nvGraphicFramePr>
        <p:xfrm>
          <a:off x="467544" y="1124744"/>
          <a:ext cx="8208912" cy="48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592288"/>
                <a:gridCol w="3816424"/>
              </a:tblGrid>
              <a:tr h="99011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0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标准输出和错误输出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重定向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记住这种就行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文件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2&gt;&amp;1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覆盖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的方式，把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正确输出和错误输出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，都保存到一个文件当中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68"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文件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2&gt;&amp;1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追加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的方式，把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正确输出和错误输出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，都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保存到一个文件当中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2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&amp;&gt;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覆盖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的方式，把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正确输出和错误输出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，都保存到一个文件当中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102"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&amp;&gt;&gt;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追加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的方式，把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正确输出和错误输出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，都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保存到一个文件当中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11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文件 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2&gt;&gt;</a:t>
                      </a:r>
                      <a:r>
                        <a:rPr lang="en-US" altLang="zh-CN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文件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把正确输出追加到文件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中，把错误的输出追加到文件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3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/>
              <a:t>wc</a:t>
            </a:r>
            <a:r>
              <a:rPr lang="en-US" altLang="zh-CN" dirty="0"/>
              <a:t> </a:t>
            </a:r>
            <a:r>
              <a:rPr lang="en-US" altLang="zh-CN" dirty="0" smtClean="0"/>
              <a:t>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/>
              <a:t>统计指定文件中的字节数、字数、行数，并将统计结果显示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/>
              <a:t>常用命令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-c      </a:t>
            </a:r>
            <a:r>
              <a:rPr lang="zh-CN" altLang="en-US" dirty="0" smtClean="0"/>
              <a:t>统计字节数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-w     </a:t>
            </a:r>
            <a:r>
              <a:rPr lang="zh-CN" altLang="en-US" dirty="0" smtClean="0"/>
              <a:t>统计单词数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-l 	</a:t>
            </a:r>
            <a:r>
              <a:rPr lang="zh-CN" altLang="en-US" dirty="0" smtClean="0"/>
              <a:t>统计行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将键盘的输入改成文件的输入也可以这样来用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</a:t>
            </a:r>
            <a:r>
              <a:rPr lang="zh-CN" altLang="en-US" dirty="0" smtClean="0"/>
              <a:t>省略掉那个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输入重定向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9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-l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&gt;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-l /</a:t>
            </a:r>
            <a:r>
              <a:rPr lang="en-US" altLang="zh-CN" dirty="0" err="1"/>
              <a:t>etc</a:t>
            </a:r>
            <a:r>
              <a:rPr lang="en-US" altLang="zh-CN" dirty="0"/>
              <a:t> &gt;&gt;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 smtClean="0"/>
              <a:t>myprogram</a:t>
            </a:r>
            <a:r>
              <a:rPr lang="en-US" altLang="zh-CN" dirty="0" smtClean="0"/>
              <a:t> 2</a:t>
            </a:r>
            <a:r>
              <a:rPr lang="en-US" altLang="zh-CN" dirty="0"/>
              <a:t>&gt; </a:t>
            </a:r>
            <a:r>
              <a:rPr lang="en-US" altLang="zh-CN" dirty="0" err="1"/>
              <a:t>err_file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 smtClean="0"/>
              <a:t>myprogram</a:t>
            </a:r>
            <a:r>
              <a:rPr lang="en-US" altLang="zh-CN" dirty="0" smtClean="0"/>
              <a:t> &amp;&gt; </a:t>
            </a:r>
            <a:r>
              <a:rPr lang="en-US" altLang="zh-CN" dirty="0" err="1"/>
              <a:t>output_and_err_file</a:t>
            </a:r>
            <a:endParaRPr lang="en-US" altLang="zh-CN" dirty="0"/>
          </a:p>
          <a:p>
            <a:r>
              <a:rPr lang="en-US" altLang="zh-CN" dirty="0"/>
              <a:t>$ find  ~  -name *.mp3 &gt; ~/</a:t>
            </a:r>
            <a:r>
              <a:rPr lang="en-US" altLang="zh-CN" dirty="0" err="1"/>
              <a:t>cd.play.list</a:t>
            </a:r>
            <a:endParaRPr lang="en-US" altLang="zh-CN" dirty="0"/>
          </a:p>
          <a:p>
            <a:r>
              <a:rPr lang="en-US" altLang="zh-CN" dirty="0"/>
              <a:t>$ echo “Please call me : 68800000”&gt;message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6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8.1  Shell</a:t>
            </a:r>
            <a:r>
              <a:rPr lang="zh-CN" altLang="en-US" sz="2800" dirty="0" smtClean="0">
                <a:solidFill>
                  <a:srgbClr val="FF0000"/>
                </a:solidFill>
              </a:rPr>
              <a:t>概述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/>
              <a:t>8.2   Shell</a:t>
            </a:r>
            <a:r>
              <a:rPr lang="zh-CN" altLang="en-US" sz="2800" dirty="0" smtClean="0"/>
              <a:t>的基本功能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命令历史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命令别名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标准输入输出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多命令顺序执行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重定向操作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管道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通配符和其他特殊符号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98938"/>
              </p:ext>
            </p:extLst>
          </p:nvPr>
        </p:nvGraphicFramePr>
        <p:xfrm>
          <a:off x="467544" y="1196752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2448272"/>
                <a:gridCol w="36827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多命令执行符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；命令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多个命令顺序执行，命令之间</a:t>
                      </a:r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没有任何逻辑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联系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1&amp;&amp;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正确执行，命令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才会执行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执行不正确，则命令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不会执行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1||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执行不正确，命令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才会执行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执行正确，则命令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不会执行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多命令顺序执行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8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 smtClean="0"/>
              <a:t>ls;cd</a:t>
            </a:r>
            <a:r>
              <a:rPr lang="en-US" altLang="zh-CN" dirty="0" smtClean="0"/>
              <a:t> /q123;date;pwd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/>
              <a:t>ls</a:t>
            </a:r>
            <a:r>
              <a:rPr lang="en-US" altLang="zh-CN" dirty="0"/>
              <a:t> abc.txt  &amp;&amp; echo yes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qq</a:t>
            </a:r>
            <a:r>
              <a:rPr lang="en-US" altLang="zh-CN" dirty="0"/>
              <a:t> || echo </a:t>
            </a:r>
            <a:r>
              <a:rPr lang="en-US" altLang="zh-CN" dirty="0" smtClean="0"/>
              <a:t>no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zh-CN" altLang="en-US" dirty="0" smtClean="0"/>
              <a:t>命令 </a:t>
            </a:r>
            <a:r>
              <a:rPr lang="en-US" altLang="zh-CN" dirty="0"/>
              <a:t>&amp;&amp; echo yes</a:t>
            </a:r>
            <a:r>
              <a:rPr lang="en-US" altLang="zh-CN" dirty="0" smtClean="0"/>
              <a:t>|| </a:t>
            </a:r>
            <a:r>
              <a:rPr lang="en-US" altLang="zh-CN" dirty="0"/>
              <a:t>echo no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多命令顺序</a:t>
            </a:r>
            <a:r>
              <a:rPr lang="zh-CN" altLang="en-US" dirty="0" smtClean="0"/>
              <a:t>执行举例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66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36302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UNIX </a:t>
            </a:r>
            <a:r>
              <a:rPr lang="zh-CN" altLang="en-US" dirty="0"/>
              <a:t>系统的一个基本哲学是：一连串的小命令能够解决大问题。其中每个小命令都能够很好地完成一项单一的工作。现在需要有一些东西能够将这些简单的命令连接起来，这样管道就应运而生。</a:t>
            </a:r>
          </a:p>
          <a:p>
            <a:r>
              <a:rPr lang="en-US" altLang="zh-CN" dirty="0" smtClean="0"/>
              <a:t>Linux</a:t>
            </a:r>
            <a:r>
              <a:rPr lang="zh-CN" altLang="en-US" dirty="0"/>
              <a:t>命令具有过滤特性，即一条命令通过标准输入端口接受一个文件中的数据，命令执行后产生的结果数据又通过标准输出端口送给后一条命令，作为该命令的输入数据。后一条命令也是通过标准输入端口而接受输入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管道的引入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733256"/>
            <a:ext cx="62484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32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000" dirty="0" smtClean="0"/>
              <a:t>管道</a:t>
            </a:r>
            <a:r>
              <a:rPr lang="zh-CN" altLang="en-US" sz="3000" dirty="0"/>
              <a:t>（使用符号“</a:t>
            </a:r>
            <a:r>
              <a:rPr lang="en-US" altLang="zh-CN" sz="3000" dirty="0"/>
              <a:t>|”</a:t>
            </a:r>
            <a:r>
              <a:rPr lang="zh-CN" altLang="en-US" sz="3000" dirty="0"/>
              <a:t>表示）用来连接命令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命令</a:t>
            </a:r>
            <a:r>
              <a:rPr lang="en-US" altLang="zh-CN" sz="2600" dirty="0"/>
              <a:t>1 | </a:t>
            </a:r>
            <a:r>
              <a:rPr lang="zh-CN" altLang="en-US" sz="2600" dirty="0"/>
              <a:t>命令</a:t>
            </a:r>
            <a:r>
              <a:rPr lang="en-US" altLang="zh-CN" sz="2600" dirty="0"/>
              <a:t>2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将</a:t>
            </a:r>
            <a:r>
              <a:rPr lang="zh-CN" altLang="en-US" sz="2600" dirty="0"/>
              <a:t>命令</a:t>
            </a:r>
            <a:r>
              <a:rPr lang="en-US" altLang="zh-CN" sz="2600" dirty="0"/>
              <a:t>1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STDOUT</a:t>
            </a:r>
            <a:r>
              <a:rPr lang="zh-CN" altLang="en-US" sz="2600" dirty="0"/>
              <a:t>发送给命令</a:t>
            </a:r>
            <a:r>
              <a:rPr lang="en-US" altLang="zh-CN" sz="2600" dirty="0"/>
              <a:t>2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STDIN</a:t>
            </a:r>
            <a:r>
              <a:rPr lang="en-US" altLang="zh-CN" sz="26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 smtClean="0"/>
              <a:t>STDERR</a:t>
            </a:r>
            <a:r>
              <a:rPr lang="zh-CN" altLang="en-US" sz="2600" dirty="0"/>
              <a:t>不能通过管道转发</a:t>
            </a:r>
          </a:p>
          <a:p>
            <a:r>
              <a:rPr lang="zh-CN" altLang="pl-PL" sz="3000" dirty="0" smtClean="0"/>
              <a:t>例如</a:t>
            </a:r>
            <a:r>
              <a:rPr lang="zh-CN" altLang="pl-PL" sz="3000" dirty="0"/>
              <a:t>：</a:t>
            </a:r>
            <a:r>
              <a:rPr lang="pl-PL" altLang="zh-CN" sz="3000" dirty="0"/>
              <a:t>ls| tr'a-z' 'A-Z‘ | wc-w</a:t>
            </a:r>
          </a:p>
          <a:p>
            <a:r>
              <a:rPr lang="zh-CN" altLang="en-US" sz="3000" dirty="0"/>
              <a:t>由于管道线中的命令总是从左到右顺</a:t>
            </a:r>
            <a:r>
              <a:rPr lang="zh-CN" altLang="en-US" dirty="0"/>
              <a:t>序执行的，因此管道线是单向的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Pipe </a:t>
            </a:r>
            <a:r>
              <a:rPr lang="zh-CN" altLang="en-US" dirty="0"/>
              <a:t>）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467544" y="4652218"/>
            <a:ext cx="8007350" cy="1657102"/>
          </a:xfrm>
          <a:prstGeom prst="roundRect">
            <a:avLst>
              <a:gd name="adj" fmla="val 9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test]# </a:t>
            </a:r>
            <a:r>
              <a:rPr lang="en-US" altLang="zh-CN" b="1" dirty="0" err="1"/>
              <a:t>ll</a:t>
            </a:r>
            <a:r>
              <a:rPr lang="en-US" altLang="zh-CN" b="1" dirty="0"/>
              <a:t> -a /</a:t>
            </a:r>
            <a:r>
              <a:rPr lang="en-US" altLang="zh-CN" b="1" dirty="0" err="1"/>
              <a:t>etc</a:t>
            </a:r>
            <a:r>
              <a:rPr lang="en-US" altLang="zh-CN" b="1" dirty="0"/>
              <a:t>/ |</a:t>
            </a:r>
            <a:r>
              <a:rPr lang="en-US" altLang="zh-CN" b="1" dirty="0" smtClean="0"/>
              <a:t>more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test]# </a:t>
            </a:r>
            <a:r>
              <a:rPr lang="en-US" altLang="zh-CN" b="1" dirty="0" err="1"/>
              <a:t>netstat</a:t>
            </a:r>
            <a:r>
              <a:rPr lang="en-US" altLang="zh-CN" b="1" dirty="0"/>
              <a:t> -an |</a:t>
            </a:r>
            <a:r>
              <a:rPr lang="en-US" altLang="zh-CN" b="1" dirty="0" err="1"/>
              <a:t>grep</a:t>
            </a:r>
            <a:r>
              <a:rPr lang="en-US" altLang="zh-CN" b="1" dirty="0"/>
              <a:t> 'ESTABLISH'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err="1"/>
              <a:t>tcp</a:t>
            </a:r>
            <a:r>
              <a:rPr lang="en-US" altLang="zh-CN" b="1" dirty="0"/>
              <a:t>        0      0 192.168.154.122:22      192.168.154.1:10308     </a:t>
            </a:r>
            <a:r>
              <a:rPr lang="en-US" altLang="zh-CN" b="1" dirty="0" smtClean="0"/>
              <a:t>ESTABLISHED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577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[</a:t>
            </a:r>
            <a:r>
              <a:rPr lang="en-US" altLang="zh-CN" sz="3000" dirty="0" err="1"/>
              <a:t>root@localhost</a:t>
            </a:r>
            <a:r>
              <a:rPr lang="en-US" altLang="zh-CN" sz="3000" dirty="0"/>
              <a:t> test]# </a:t>
            </a:r>
            <a:r>
              <a:rPr lang="en-US" altLang="zh-CN" sz="3000" dirty="0" err="1"/>
              <a:t>grep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 [</a:t>
            </a:r>
            <a:r>
              <a:rPr lang="zh-CN" altLang="en-US" sz="3000" dirty="0" smtClean="0"/>
              <a:t>选项</a:t>
            </a:r>
            <a:r>
              <a:rPr lang="en-US" altLang="zh-CN" sz="3000" dirty="0"/>
              <a:t>] </a:t>
            </a:r>
            <a:r>
              <a:rPr lang="en-US" altLang="zh-CN" sz="3000" dirty="0" smtClean="0"/>
              <a:t>  “</a:t>
            </a:r>
            <a:r>
              <a:rPr lang="zh-CN" altLang="en-US" sz="3000" dirty="0"/>
              <a:t>搜索内容</a:t>
            </a:r>
            <a:r>
              <a:rPr lang="en-US" altLang="zh-CN" sz="3000" dirty="0" smtClean="0"/>
              <a:t>”   </a:t>
            </a:r>
            <a:r>
              <a:rPr lang="zh-CN" altLang="en-US" sz="3000" dirty="0" smtClean="0"/>
              <a:t>文件名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//***</a:t>
            </a:r>
            <a:r>
              <a:rPr lang="zh-CN" altLang="en-US" sz="3000" dirty="0" smtClean="0"/>
              <a:t>在文件中查找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Find</a:t>
            </a:r>
            <a:r>
              <a:rPr lang="zh-CN" altLang="en-US" sz="3000" dirty="0" smtClean="0"/>
              <a:t>是在某一个目录下查找符合条件的文件或者是目录</a:t>
            </a:r>
            <a:endParaRPr lang="en-US" altLang="zh-CN" sz="3000" dirty="0"/>
          </a:p>
          <a:p>
            <a:r>
              <a:rPr lang="zh-CN" altLang="en-US" sz="3000" dirty="0"/>
              <a:t>常用命令选项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-i	</a:t>
            </a:r>
            <a:r>
              <a:rPr lang="zh-CN" altLang="en-US" sz="2600" dirty="0" smtClean="0"/>
              <a:t>忽略大小写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/>
              <a:t>-</a:t>
            </a:r>
            <a:r>
              <a:rPr lang="en-US" altLang="zh-CN" sz="2600" dirty="0" smtClean="0"/>
              <a:t>n	</a:t>
            </a:r>
            <a:r>
              <a:rPr lang="zh-CN" altLang="en-US" sz="2600" dirty="0" smtClean="0"/>
              <a:t>输出行号</a:t>
            </a:r>
            <a:r>
              <a:rPr lang="en-US" altLang="zh-CN" sz="2600" dirty="0" smtClean="0"/>
              <a:t>	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/>
              <a:t>-</a:t>
            </a:r>
            <a:r>
              <a:rPr lang="en-US" altLang="zh-CN" sz="2600" dirty="0" smtClean="0"/>
              <a:t>v	</a:t>
            </a:r>
            <a:r>
              <a:rPr lang="zh-CN" altLang="en-US" sz="2600" dirty="0" smtClean="0"/>
              <a:t>反向</a:t>
            </a:r>
            <a:r>
              <a:rPr lang="zh-CN" altLang="en-US" sz="2600" dirty="0" smtClean="0"/>
              <a:t>查找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 smtClean="0"/>
              <a:t>复习</a:t>
            </a:r>
            <a:r>
              <a:rPr lang="en-US" altLang="zh-CN" sz="2600" dirty="0" err="1" smtClean="0"/>
              <a:t>grep</a:t>
            </a:r>
            <a:endParaRPr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3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文件通配</a:t>
            </a:r>
            <a:r>
              <a:rPr lang="zh-CN" altLang="en-US" dirty="0" smtClean="0"/>
              <a:t>符</a:t>
            </a:r>
            <a:endParaRPr 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*---------------------------</a:t>
            </a:r>
            <a:r>
              <a:rPr lang="zh-CN" dirty="0" smtClean="0"/>
              <a:t>匹配零个或多个字符</a:t>
            </a:r>
          </a:p>
          <a:p>
            <a:pPr>
              <a:buFontTx/>
              <a:buNone/>
            </a:pPr>
            <a:r>
              <a:rPr lang="zh-CN" altLang="zh-CN" dirty="0" smtClean="0"/>
              <a:t>  </a:t>
            </a:r>
            <a:r>
              <a:rPr lang="zh-CN" dirty="0" smtClean="0"/>
              <a:t>？</a:t>
            </a:r>
            <a:r>
              <a:rPr lang="zh-CN" altLang="zh-CN" dirty="0" smtClean="0"/>
              <a:t>--------------------------</a:t>
            </a:r>
            <a:r>
              <a:rPr lang="zh-CN" dirty="0" smtClean="0"/>
              <a:t>匹配单个字符</a:t>
            </a:r>
          </a:p>
          <a:p>
            <a:pPr>
              <a:buFontTx/>
              <a:buNone/>
            </a:pPr>
            <a:r>
              <a:rPr lang="zh-CN" altLang="zh-CN" dirty="0" smtClean="0"/>
              <a:t>   [0-9]----------------------</a:t>
            </a:r>
            <a:r>
              <a:rPr lang="zh-CN" dirty="0" smtClean="0"/>
              <a:t>匹配一个数字范围</a:t>
            </a:r>
          </a:p>
          <a:p>
            <a:pPr>
              <a:buFontTx/>
              <a:buNone/>
            </a:pPr>
            <a:r>
              <a:rPr lang="zh-CN" altLang="zh-CN" dirty="0" smtClean="0"/>
              <a:t>   [abc]---------------------</a:t>
            </a:r>
            <a:r>
              <a:rPr lang="zh-CN" dirty="0" smtClean="0"/>
              <a:t>匹配列表里的字符</a:t>
            </a:r>
          </a:p>
          <a:p>
            <a:pPr>
              <a:buFontTx/>
              <a:buNone/>
            </a:pPr>
            <a:r>
              <a:rPr lang="zh-CN" altLang="zh-CN" dirty="0" smtClean="0"/>
              <a:t>   [^abc]--------------------</a:t>
            </a:r>
            <a:r>
              <a:rPr lang="zh-CN" dirty="0" smtClean="0"/>
              <a:t>匹配列表以外的字符</a:t>
            </a:r>
          </a:p>
        </p:txBody>
      </p:sp>
    </p:spTree>
    <p:extLst>
      <p:ext uri="{BB962C8B-B14F-4D97-AF65-F5344CB8AC3E}">
        <p14:creationId xmlns:p14="http://schemas.microsoft.com/office/powerpoint/2010/main" val="14953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*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touch 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touch </a:t>
            </a:r>
            <a:r>
              <a:rPr lang="en-US" altLang="zh-CN" dirty="0" err="1"/>
              <a:t>abcd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touch </a:t>
            </a:r>
            <a:r>
              <a:rPr lang="en-US" altLang="zh-CN" dirty="0" err="1"/>
              <a:t>acd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/>
              <a:t>ls</a:t>
            </a:r>
            <a:r>
              <a:rPr lang="en-US" altLang="zh-CN" dirty="0"/>
              <a:t> a</a:t>
            </a:r>
            <a:r>
              <a:rPr lang="en-US" altLang="zh-CN" dirty="0" smtClean="0"/>
              <a:t>*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touch 12qq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touch 34aa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</a:t>
            </a:r>
            <a:r>
              <a:rPr lang="en-US" altLang="zh-CN" dirty="0" err="1"/>
              <a:t>ls</a:t>
            </a:r>
            <a:r>
              <a:rPr lang="en-US" altLang="zh-CN" dirty="0"/>
              <a:t> [0-9]*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59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16657"/>
              </p:ext>
            </p:extLst>
          </p:nvPr>
        </p:nvGraphicFramePr>
        <p:xfrm>
          <a:off x="457200" y="1600200"/>
          <a:ext cx="82296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71391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单引号，在单引号中所有的特殊符号，如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`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（反引号）都没有特殊含义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“”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双引号，在双引号中所有的特殊符号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都没有特殊含义，但是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 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`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（反引号）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例外，具有“调用变量的值”，“引用命令”和“转义符”的特殊含义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··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反引号，括起来的内容是系统命令。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$()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与反引号作用相同，用来引用系统命令，推荐使用这一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种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Echo $(date)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就是    一个命令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Shell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脚本中，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开头代表注释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用于调用变量的值，如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转义符，跟在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之后的特殊字符将失去特殊含义，变为普通字符，如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\$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，输出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符合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Bash</a:t>
            </a:r>
            <a:r>
              <a:rPr lang="zh-CN" altLang="en-US" dirty="0" smtClean="0"/>
              <a:t>其他特殊符号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3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name=tom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test]# echo $name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echo </a:t>
            </a:r>
            <a:r>
              <a:rPr lang="en-US" altLang="zh-CN" dirty="0" smtClean="0"/>
              <a:t>‘$name’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echo </a:t>
            </a:r>
            <a:r>
              <a:rPr lang="en-US" altLang="zh-CN" dirty="0" smtClean="0"/>
              <a:t>“$name”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echo $(date)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echo `date`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test]# echo \$name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特殊符号实例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2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命令行解释器</a:t>
            </a:r>
            <a:r>
              <a:rPr lang="zh-CN" altLang="en-US" dirty="0" smtClean="0"/>
              <a:t>，它为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zh-CN" altLang="en-US" dirty="0" smtClean="0"/>
              <a:t>提供了一个向</a:t>
            </a:r>
            <a:r>
              <a:rPr lang="en-US" altLang="zh-CN" dirty="0" smtClean="0"/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内核</a:t>
            </a:r>
            <a:r>
              <a:rPr lang="zh-CN" altLang="en-US" dirty="0" smtClean="0"/>
              <a:t>发送请求以便运行程序的界面系统级程序，用户可以用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来启动、挂起、停止甚至是编写一些程序。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8708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83568" y="1052736"/>
            <a:ext cx="6480720" cy="5554656"/>
            <a:chOff x="683568" y="1052736"/>
            <a:chExt cx="6480720" cy="5554656"/>
          </a:xfrm>
        </p:grpSpPr>
        <p:sp>
          <p:nvSpPr>
            <p:cNvPr id="2" name="椭圆 1"/>
            <p:cNvSpPr/>
            <p:nvPr/>
          </p:nvSpPr>
          <p:spPr>
            <a:xfrm>
              <a:off x="683568" y="1052736"/>
              <a:ext cx="6480720" cy="555465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475656" y="1954256"/>
              <a:ext cx="4572508" cy="40324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2874035"/>
              <a:ext cx="2664296" cy="253486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7" name="椭圆 6"/>
            <p:cNvSpPr/>
            <p:nvPr/>
          </p:nvSpPr>
          <p:spPr>
            <a:xfrm>
              <a:off x="2985728" y="3248957"/>
              <a:ext cx="1406252" cy="1316564"/>
            </a:xfrm>
            <a:prstGeom prst="ellipse">
              <a:avLst/>
            </a:prstGeom>
            <a:solidFill>
              <a:srgbClr val="ED9F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49960" y="372257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硬件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6579" y="4819539"/>
              <a:ext cx="703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内核</a:t>
              </a:r>
              <a:endParaRPr lang="zh-CN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728" y="5507940"/>
              <a:ext cx="2090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Shell</a:t>
              </a:r>
              <a:r>
                <a:rPr lang="zh-CN" altLang="en-US" b="1" dirty="0" smtClean="0"/>
                <a:t>命令解释器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9832" y="6093296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外层应用程序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345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Shell</a:t>
            </a:r>
            <a:r>
              <a:rPr lang="zh-CN" altLang="en-US" dirty="0" smtClean="0"/>
              <a:t>还是一个功能相当强大的</a:t>
            </a:r>
            <a:r>
              <a:rPr lang="zh-CN" altLang="en-US" dirty="0" smtClean="0">
                <a:solidFill>
                  <a:srgbClr val="FF0000"/>
                </a:solidFill>
              </a:rPr>
              <a:t>编程语言</a:t>
            </a:r>
            <a:r>
              <a:rPr lang="zh-CN" altLang="en-US" dirty="0" smtClean="0"/>
              <a:t>，易编写，易调试，灵活性较强。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解释执行的脚本语言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中可以直接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系统命令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的作用及常见种类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23C6373-3485-4D14-A29C-2744A935056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grpSp>
        <p:nvGrpSpPr>
          <p:cNvPr id="494639" name="Group 47"/>
          <p:cNvGrpSpPr>
            <a:grpSpLocks/>
          </p:cNvGrpSpPr>
          <p:nvPr/>
        </p:nvGrpSpPr>
        <p:grpSpPr bwMode="auto">
          <a:xfrm>
            <a:off x="1943100" y="2233613"/>
            <a:ext cx="5365750" cy="3159125"/>
            <a:chOff x="1224" y="1407"/>
            <a:chExt cx="3380" cy="1990"/>
          </a:xfrm>
        </p:grpSpPr>
        <p:grpSp>
          <p:nvGrpSpPr>
            <p:cNvPr id="14346" name="Group 29"/>
            <p:cNvGrpSpPr>
              <a:grpSpLocks/>
            </p:cNvGrpSpPr>
            <p:nvPr/>
          </p:nvGrpSpPr>
          <p:grpSpPr bwMode="auto">
            <a:xfrm>
              <a:off x="1224" y="2229"/>
              <a:ext cx="1021" cy="323"/>
              <a:chOff x="997" y="2251"/>
              <a:chExt cx="1021" cy="323"/>
            </a:xfrm>
          </p:grpSpPr>
          <p:sp>
            <p:nvSpPr>
              <p:cNvPr id="14365" name="AutoShape 7"/>
              <p:cNvSpPr>
                <a:spLocks noChangeArrowheads="1"/>
              </p:cNvSpPr>
              <p:nvPr/>
            </p:nvSpPr>
            <p:spPr bwMode="auto">
              <a:xfrm>
                <a:off x="997" y="2251"/>
                <a:ext cx="1021" cy="323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6" name="Text Box 8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Ksh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47" name="Line 15"/>
            <p:cNvSpPr>
              <a:spLocks noChangeShapeType="1"/>
            </p:cNvSpPr>
            <p:nvPr/>
          </p:nvSpPr>
          <p:spPr bwMode="auto">
            <a:xfrm>
              <a:off x="1734" y="1775"/>
              <a:ext cx="0" cy="413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48" name="Line 18"/>
            <p:cNvSpPr>
              <a:spLocks noChangeShapeType="1"/>
            </p:cNvSpPr>
            <p:nvPr/>
          </p:nvSpPr>
          <p:spPr bwMode="auto">
            <a:xfrm>
              <a:off x="2358" y="2404"/>
              <a:ext cx="1134" cy="0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14349" name="Group 30"/>
            <p:cNvGrpSpPr>
              <a:grpSpLocks/>
            </p:cNvGrpSpPr>
            <p:nvPr/>
          </p:nvGrpSpPr>
          <p:grpSpPr bwMode="auto">
            <a:xfrm>
              <a:off x="1224" y="1407"/>
              <a:ext cx="1021" cy="323"/>
              <a:chOff x="997" y="2251"/>
              <a:chExt cx="1021" cy="323"/>
            </a:xfrm>
          </p:grpSpPr>
          <p:sp>
            <p:nvSpPr>
              <p:cNvPr id="14363" name="AutoShape 31"/>
              <p:cNvSpPr>
                <a:spLocks noChangeArrowheads="1"/>
              </p:cNvSpPr>
              <p:nvPr/>
            </p:nvSpPr>
            <p:spPr bwMode="auto">
              <a:xfrm>
                <a:off x="997" y="2251"/>
                <a:ext cx="1021" cy="323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Bsh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50" name="Group 33"/>
            <p:cNvGrpSpPr>
              <a:grpSpLocks/>
            </p:cNvGrpSpPr>
            <p:nvPr/>
          </p:nvGrpSpPr>
          <p:grpSpPr bwMode="auto">
            <a:xfrm>
              <a:off x="3583" y="1413"/>
              <a:ext cx="1021" cy="323"/>
              <a:chOff x="997" y="2251"/>
              <a:chExt cx="1021" cy="323"/>
            </a:xfrm>
          </p:grpSpPr>
          <p:sp>
            <p:nvSpPr>
              <p:cNvPr id="14361" name="AutoShape 34"/>
              <p:cNvSpPr>
                <a:spLocks noChangeArrowheads="1"/>
              </p:cNvSpPr>
              <p:nvPr/>
            </p:nvSpPr>
            <p:spPr bwMode="auto">
              <a:xfrm>
                <a:off x="997" y="2251"/>
                <a:ext cx="1021" cy="323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2" name="Text Box 35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Csh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51" name="Group 36"/>
            <p:cNvGrpSpPr>
              <a:grpSpLocks/>
            </p:cNvGrpSpPr>
            <p:nvPr/>
          </p:nvGrpSpPr>
          <p:grpSpPr bwMode="auto">
            <a:xfrm>
              <a:off x="3583" y="2229"/>
              <a:ext cx="1021" cy="323"/>
              <a:chOff x="997" y="2251"/>
              <a:chExt cx="1021" cy="323"/>
            </a:xfrm>
          </p:grpSpPr>
          <p:sp>
            <p:nvSpPr>
              <p:cNvPr id="14359" name="AutoShape 37"/>
              <p:cNvSpPr>
                <a:spLocks noChangeArrowheads="1"/>
              </p:cNvSpPr>
              <p:nvPr/>
            </p:nvSpPr>
            <p:spPr bwMode="auto">
              <a:xfrm>
                <a:off x="997" y="2251"/>
                <a:ext cx="1021" cy="323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0" name="Text Box 38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0000"/>
                    </a:solidFill>
                    <a:ea typeface="楷体_GB2312" pitchFamily="49" charset="-122"/>
                  </a:rPr>
                  <a:t>Bash</a:t>
                </a:r>
                <a:endParaRPr lang="en-US" altLang="zh-CN" sz="1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52" name="Line 39"/>
            <p:cNvSpPr>
              <a:spLocks noChangeShapeType="1"/>
            </p:cNvSpPr>
            <p:nvPr/>
          </p:nvSpPr>
          <p:spPr bwMode="auto">
            <a:xfrm>
              <a:off x="2336" y="1594"/>
              <a:ext cx="1225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53" name="Line 40"/>
            <p:cNvSpPr>
              <a:spLocks noChangeShapeType="1"/>
            </p:cNvSpPr>
            <p:nvPr/>
          </p:nvSpPr>
          <p:spPr bwMode="auto">
            <a:xfrm flipH="1">
              <a:off x="2291" y="1594"/>
              <a:ext cx="1224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14354" name="Group 41"/>
            <p:cNvGrpSpPr>
              <a:grpSpLocks/>
            </p:cNvGrpSpPr>
            <p:nvPr/>
          </p:nvGrpSpPr>
          <p:grpSpPr bwMode="auto">
            <a:xfrm>
              <a:off x="1224" y="3074"/>
              <a:ext cx="1021" cy="323"/>
              <a:chOff x="997" y="2251"/>
              <a:chExt cx="1021" cy="323"/>
            </a:xfrm>
          </p:grpSpPr>
          <p:sp>
            <p:nvSpPr>
              <p:cNvPr id="14357" name="AutoShape 42"/>
              <p:cNvSpPr>
                <a:spLocks noChangeArrowheads="1"/>
              </p:cNvSpPr>
              <p:nvPr/>
            </p:nvSpPr>
            <p:spPr bwMode="auto">
              <a:xfrm>
                <a:off x="997" y="2251"/>
                <a:ext cx="1021" cy="323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Zsh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55" name="Line 44"/>
            <p:cNvSpPr>
              <a:spLocks noChangeShapeType="1"/>
            </p:cNvSpPr>
            <p:nvPr/>
          </p:nvSpPr>
          <p:spPr bwMode="auto">
            <a:xfrm>
              <a:off x="1746" y="2611"/>
              <a:ext cx="0" cy="413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56" name="Line 45"/>
            <p:cNvSpPr>
              <a:spLocks noChangeShapeType="1"/>
            </p:cNvSpPr>
            <p:nvPr/>
          </p:nvSpPr>
          <p:spPr bwMode="auto">
            <a:xfrm flipH="1">
              <a:off x="2291" y="2501"/>
              <a:ext cx="1224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107950" y="2890838"/>
            <a:ext cx="2195513" cy="684212"/>
          </a:xfrm>
          <a:prstGeom prst="wedgeRoundRectCallout">
            <a:avLst>
              <a:gd name="adj1" fmla="val 41250"/>
              <a:gd name="adj2" fmla="val 84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兼具</a:t>
            </a:r>
            <a:r>
              <a:rPr lang="en-US" altLang="zh-CN" sz="1800" b="1">
                <a:ea typeface="楷体_GB2312" pitchFamily="49" charset="-122"/>
              </a:rPr>
              <a:t>Bsh</a:t>
            </a:r>
            <a:r>
              <a:rPr lang="zh-CN" altLang="en-US" sz="1800" b="1">
                <a:ea typeface="楷体_GB2312" pitchFamily="49" charset="-122"/>
              </a:rPr>
              <a:t>的语法和</a:t>
            </a:r>
            <a:r>
              <a:rPr lang="en-US" altLang="zh-CN" sz="1800" b="1">
                <a:ea typeface="楷体_GB2312" pitchFamily="49" charset="-122"/>
              </a:rPr>
              <a:t>Csh</a:t>
            </a:r>
            <a:r>
              <a:rPr lang="zh-CN" altLang="en-US" sz="1800" b="1">
                <a:ea typeface="楷体_GB2312" pitchFamily="49" charset="-122"/>
              </a:rPr>
              <a:t>的交互特性 </a:t>
            </a: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433388" y="1054100"/>
            <a:ext cx="2519362" cy="973138"/>
          </a:xfrm>
          <a:prstGeom prst="wedgeRoundRectCallout">
            <a:avLst>
              <a:gd name="adj1" fmla="val 42060"/>
              <a:gd name="adj2" fmla="val 811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70</a:t>
            </a:r>
            <a:r>
              <a:rPr lang="zh-CN" altLang="en-US" sz="1800" b="1">
                <a:ea typeface="楷体_GB2312" pitchFamily="49" charset="-122"/>
              </a:rPr>
              <a:t>年代中期诞生于贝尔实验室，有较强的脚本编程功能</a:t>
            </a: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3708400" y="1052513"/>
            <a:ext cx="2989263" cy="971550"/>
          </a:xfrm>
          <a:prstGeom prst="wedgeRoundRectCallout">
            <a:avLst>
              <a:gd name="adj1" fmla="val 42088"/>
              <a:gd name="adj2" fmla="val 77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80</a:t>
            </a:r>
            <a:r>
              <a:rPr lang="zh-CN" altLang="en-US" sz="1800" b="1">
                <a:ea typeface="楷体_GB2312" pitchFamily="49" charset="-122"/>
              </a:rPr>
              <a:t>年代早期诞生于加利福尼亚大学 ，使用</a:t>
            </a:r>
            <a:r>
              <a:rPr lang="en-US" altLang="zh-CN" sz="1800" b="1">
                <a:ea typeface="楷体_GB2312" pitchFamily="49" charset="-122"/>
              </a:rPr>
              <a:t>C</a:t>
            </a:r>
            <a:r>
              <a:rPr lang="zh-CN" altLang="en-US" sz="1800" b="1">
                <a:ea typeface="楷体_GB2312" pitchFamily="49" charset="-122"/>
              </a:rPr>
              <a:t>语言风格，命令交互方便</a:t>
            </a:r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6229350" y="4224338"/>
            <a:ext cx="2735263" cy="684212"/>
          </a:xfrm>
          <a:prstGeom prst="wedgeRoundRectCallout">
            <a:avLst>
              <a:gd name="adj1" fmla="val -40019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Bsh</a:t>
            </a:r>
            <a:r>
              <a:rPr lang="zh-CN" altLang="en-US" sz="1800" b="1">
                <a:ea typeface="楷体_GB2312" pitchFamily="49" charset="-122"/>
              </a:rPr>
              <a:t>的升级版，</a:t>
            </a:r>
            <a:r>
              <a:rPr lang="en-US" altLang="zh-CN" sz="1800" b="1">
                <a:ea typeface="楷体_GB2312" pitchFamily="49" charset="-122"/>
              </a:rPr>
              <a:t>Linux</a:t>
            </a:r>
            <a:r>
              <a:rPr lang="zh-CN" altLang="en-US" sz="1800" b="1">
                <a:ea typeface="楷体_GB2312" pitchFamily="49" charset="-122"/>
              </a:rPr>
              <a:t>系统中的默认</a:t>
            </a:r>
            <a:r>
              <a:rPr lang="en-US" altLang="zh-CN" sz="1800" b="1">
                <a:ea typeface="楷体_GB2312" pitchFamily="49" charset="-122"/>
              </a:rPr>
              <a:t>Shell</a:t>
            </a:r>
          </a:p>
        </p:txBody>
      </p:sp>
      <p:sp>
        <p:nvSpPr>
          <p:cNvPr id="494638" name="AutoShape 46"/>
          <p:cNvSpPr>
            <a:spLocks noChangeArrowheads="1"/>
          </p:cNvSpPr>
          <p:nvPr/>
        </p:nvSpPr>
        <p:spPr bwMode="auto">
          <a:xfrm>
            <a:off x="2484438" y="5610225"/>
            <a:ext cx="3311525" cy="684213"/>
          </a:xfrm>
          <a:prstGeom prst="wedgeRoundRectCallout">
            <a:avLst>
              <a:gd name="adj1" fmla="val -41037"/>
              <a:gd name="adj2" fmla="val -92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兼具各种</a:t>
            </a:r>
            <a:r>
              <a:rPr lang="en-US" altLang="zh-CN" sz="1800" b="1">
                <a:ea typeface="楷体_GB2312" pitchFamily="49" charset="-122"/>
              </a:rPr>
              <a:t>Shell</a:t>
            </a:r>
            <a:r>
              <a:rPr lang="zh-CN" altLang="en-US" sz="1800" b="1">
                <a:ea typeface="楷体_GB2312" pitchFamily="49" charset="-122"/>
              </a:rPr>
              <a:t>程序优点，交互式操作效率更高 </a:t>
            </a:r>
          </a:p>
        </p:txBody>
      </p:sp>
    </p:spTree>
    <p:extLst>
      <p:ext uri="{BB962C8B-B14F-4D97-AF65-F5344CB8AC3E}">
        <p14:creationId xmlns:p14="http://schemas.microsoft.com/office/powerpoint/2010/main" val="23341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3" grpId="0" animBg="1"/>
      <p:bldP spid="494611" grpId="0" animBg="1"/>
      <p:bldP spid="494612" grpId="0" animBg="1"/>
      <p:bldP spid="494614" grpId="0" animBg="1"/>
      <p:bldP spid="4946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Shell</a:t>
            </a:r>
            <a:r>
              <a:rPr lang="zh-CN" altLang="en-US" dirty="0" smtClean="0"/>
              <a:t>环境的切换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97703" y="1124744"/>
            <a:ext cx="8867328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登录</a:t>
            </a:r>
            <a:r>
              <a:rPr lang="en-US" altLang="zh-CN" dirty="0" smtClean="0"/>
              <a:t>Shell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指</a:t>
            </a:r>
            <a:r>
              <a:rPr lang="zh-CN" altLang="pt-BR" sz="2800" dirty="0"/>
              <a:t>用户每次登录系统后自动加载的</a:t>
            </a:r>
            <a:r>
              <a:rPr lang="pt-BR" altLang="zh-CN" sz="2800" dirty="0"/>
              <a:t>Shell</a:t>
            </a:r>
            <a:r>
              <a:rPr lang="zh-CN" altLang="pt-BR" sz="2800" dirty="0"/>
              <a:t>程序，大多数</a:t>
            </a:r>
            <a:r>
              <a:rPr lang="pt-BR" altLang="zh-CN" sz="2800" dirty="0"/>
              <a:t>Linux</a:t>
            </a:r>
            <a:r>
              <a:rPr lang="zh-CN" altLang="pt-BR" sz="2800" dirty="0"/>
              <a:t>系统</a:t>
            </a:r>
            <a:r>
              <a:rPr lang="zh-CN" altLang="en-US" sz="2800" dirty="0"/>
              <a:t>采用 </a:t>
            </a:r>
            <a:r>
              <a:rPr lang="en-US" altLang="zh-CN" sz="2800" dirty="0"/>
              <a:t>/bin/bash </a:t>
            </a:r>
            <a:r>
              <a:rPr lang="zh-CN" altLang="en-US" sz="2800" dirty="0"/>
              <a:t>作为默认登录</a:t>
            </a:r>
            <a:r>
              <a:rPr lang="en-US" altLang="zh-CN" sz="2800" dirty="0"/>
              <a:t>Shell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/shells </a:t>
            </a:r>
            <a:r>
              <a:rPr lang="zh-CN" altLang="en-US" sz="2800" dirty="0"/>
              <a:t>文件记录了系统支持</a:t>
            </a:r>
            <a:r>
              <a:rPr lang="zh-CN" altLang="en-US" dirty="0" smtClean="0"/>
              <a:t>的有效登录</a:t>
            </a:r>
            <a:r>
              <a:rPr lang="en-US" altLang="zh-CN" dirty="0" smtClean="0"/>
              <a:t>Shell</a:t>
            </a:r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416567" y="3573016"/>
            <a:ext cx="8229600" cy="23034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3200" dirty="0"/>
              <a:t>如何切换</a:t>
            </a:r>
            <a:r>
              <a:rPr lang="en-US" altLang="zh-CN" sz="3200" dirty="0"/>
              <a:t>Shell</a:t>
            </a:r>
            <a:r>
              <a:rPr lang="zh-CN" altLang="en-US" sz="3200" dirty="0"/>
              <a:t>环境</a:t>
            </a:r>
          </a:p>
          <a:p>
            <a:pPr marL="914400" lvl="1" indent="-457200"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临时切换：直接执行其他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程序，例如</a:t>
            </a:r>
            <a:r>
              <a:rPr lang="en-US" altLang="zh-CN" sz="2800" dirty="0" err="1"/>
              <a:t>ksh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sh</a:t>
            </a:r>
            <a:r>
              <a:rPr lang="zh-CN" altLang="en-US" sz="2800" dirty="0"/>
              <a:t>等</a:t>
            </a:r>
          </a:p>
          <a:p>
            <a:pPr marL="914400" lvl="1" indent="-457200"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更改用户登录</a:t>
            </a:r>
            <a:r>
              <a:rPr lang="en-US" altLang="zh-CN" sz="2800" dirty="0"/>
              <a:t>Shell</a:t>
            </a:r>
            <a:r>
              <a:rPr lang="zh-CN" altLang="en-US" sz="2800" dirty="0"/>
              <a:t>：</a:t>
            </a:r>
          </a:p>
          <a:p>
            <a:pPr marL="1257300" lvl="2" indent="-342900" algn="l"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 需修改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</a:t>
            </a:r>
            <a:r>
              <a:rPr lang="zh-CN" altLang="en-US" sz="2000" dirty="0"/>
              <a:t>文件中用户记录的最后一个字段</a:t>
            </a:r>
          </a:p>
          <a:p>
            <a:pPr marL="1257300" lvl="2" indent="-342900" algn="l"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 或执行：</a:t>
            </a:r>
            <a:r>
              <a:rPr lang="en-US" altLang="zh-CN" sz="2000" dirty="0" err="1">
                <a:solidFill>
                  <a:srgbClr val="FF0000"/>
                </a:solidFill>
              </a:rPr>
              <a:t>usermod</a:t>
            </a:r>
            <a:r>
              <a:rPr lang="en-US" altLang="zh-CN" sz="2000" dirty="0">
                <a:solidFill>
                  <a:srgbClr val="FF0000"/>
                </a:solidFill>
              </a:rPr>
              <a:t> -s  Shell</a:t>
            </a:r>
            <a:r>
              <a:rPr lang="zh-CN" altLang="en-US" sz="2000" dirty="0">
                <a:solidFill>
                  <a:srgbClr val="FF0000"/>
                </a:solidFill>
              </a:rPr>
              <a:t>程序路径  用户名</a:t>
            </a:r>
          </a:p>
        </p:txBody>
      </p:sp>
    </p:spTree>
    <p:extLst>
      <p:ext uri="{BB962C8B-B14F-4D97-AF65-F5344CB8AC3E}">
        <p14:creationId xmlns:p14="http://schemas.microsoft.com/office/powerpoint/2010/main" val="17451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环境的切换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611560" y="1700808"/>
            <a:ext cx="8007350" cy="2881313"/>
          </a:xfrm>
          <a:prstGeom prst="roundRect">
            <a:avLst>
              <a:gd name="adj" fmla="val 622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/]# </a:t>
            </a:r>
            <a:r>
              <a:rPr lang="en-US" altLang="zh-CN" sz="1800" b="1" dirty="0"/>
              <a:t>cat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/shells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/>
              <a:t>/bin/sh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>
                <a:solidFill>
                  <a:srgbClr val="FF0000"/>
                </a:solidFill>
              </a:rPr>
              <a:t>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/>
              <a:t>/sbin/nologin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/>
              <a:t>/usr/bin/sh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/>
              <a:t>/usr/bin/bash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de-DE" altLang="zh-CN" b="1" dirty="0"/>
              <a:t>/usr/sbin/nologin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4713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/>
              <a:t>8.1  Shell</a:t>
            </a:r>
            <a:r>
              <a:rPr lang="zh-CN" altLang="en-US" sz="2800" dirty="0" smtClean="0"/>
              <a:t>概述</a:t>
            </a:r>
            <a:endParaRPr lang="en-US" altLang="zh-CN" sz="28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8.2   Shell</a:t>
            </a:r>
            <a:r>
              <a:rPr lang="zh-CN" altLang="en-US" sz="2800" dirty="0" smtClean="0">
                <a:solidFill>
                  <a:srgbClr val="FF0000"/>
                </a:solidFill>
              </a:rPr>
              <a:t>的基本功能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命令历史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命令别名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标准输入输出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多命令顺序执行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重定向操作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管道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通配符和其他特殊符号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60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1607</TotalTime>
  <Words>1762</Words>
  <Application>Microsoft Office PowerPoint</Application>
  <PresentationFormat>全屏显示(4:3)</PresentationFormat>
  <Paragraphs>283</Paragraphs>
  <Slides>28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moban</vt:lpstr>
      <vt:lpstr>Shell基本功能</vt:lpstr>
      <vt:lpstr>本章大纲</vt:lpstr>
      <vt:lpstr>Shell概述</vt:lpstr>
      <vt:lpstr>PowerPoint 演示文稿</vt:lpstr>
      <vt:lpstr>PowerPoint 演示文稿</vt:lpstr>
      <vt:lpstr>Shell的作用及常见种类</vt:lpstr>
      <vt:lpstr>Shell环境的切换</vt:lpstr>
      <vt:lpstr>Shell环境的切换</vt:lpstr>
      <vt:lpstr>本章大纲</vt:lpstr>
      <vt:lpstr>Bash的命令历史</vt:lpstr>
      <vt:lpstr>Bash的命令历史</vt:lpstr>
      <vt:lpstr>Bash的命令别名 </vt:lpstr>
      <vt:lpstr>标准输入/输出设备</vt:lpstr>
      <vt:lpstr>标准输入/输出举例</vt:lpstr>
      <vt:lpstr>重定向（Redirection ）</vt:lpstr>
      <vt:lpstr>输出重定向</vt:lpstr>
      <vt:lpstr>输出重定向</vt:lpstr>
      <vt:lpstr>输入重定向</vt:lpstr>
      <vt:lpstr>重定向举例</vt:lpstr>
      <vt:lpstr>多命令顺序执行</vt:lpstr>
      <vt:lpstr>多命令顺序执行举例</vt:lpstr>
      <vt:lpstr>管道的引入</vt:lpstr>
      <vt:lpstr>管道（Pipe ）</vt:lpstr>
      <vt:lpstr>查找</vt:lpstr>
      <vt:lpstr>文件通配符</vt:lpstr>
      <vt:lpstr>通配符实例</vt:lpstr>
      <vt:lpstr>Bash其他特殊符号</vt:lpstr>
      <vt:lpstr>特殊符号实例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185</cp:revision>
  <dcterms:created xsi:type="dcterms:W3CDTF">2017-06-14T06:52:20Z</dcterms:created>
  <dcterms:modified xsi:type="dcterms:W3CDTF">2017-09-26T12:12:40Z</dcterms:modified>
</cp:coreProperties>
</file>