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60" r:id="rId2"/>
    <p:sldId id="261" r:id="rId3"/>
    <p:sldId id="336" r:id="rId4"/>
    <p:sldId id="337" r:id="rId5"/>
    <p:sldId id="359" r:id="rId6"/>
    <p:sldId id="339" r:id="rId7"/>
    <p:sldId id="352" r:id="rId8"/>
    <p:sldId id="323" r:id="rId9"/>
    <p:sldId id="325" r:id="rId10"/>
    <p:sldId id="326" r:id="rId11"/>
    <p:sldId id="353" r:id="rId12"/>
    <p:sldId id="262" r:id="rId13"/>
    <p:sldId id="327" r:id="rId14"/>
    <p:sldId id="354" r:id="rId15"/>
    <p:sldId id="329" r:id="rId16"/>
    <p:sldId id="330" r:id="rId17"/>
    <p:sldId id="331" r:id="rId18"/>
    <p:sldId id="332" r:id="rId19"/>
    <p:sldId id="355" r:id="rId20"/>
    <p:sldId id="333" r:id="rId21"/>
    <p:sldId id="334" r:id="rId22"/>
    <p:sldId id="338" r:id="rId23"/>
    <p:sldId id="356" r:id="rId24"/>
    <p:sldId id="340" r:id="rId25"/>
    <p:sldId id="341" r:id="rId26"/>
    <p:sldId id="357" r:id="rId27"/>
    <p:sldId id="342" r:id="rId28"/>
    <p:sldId id="343" r:id="rId29"/>
    <p:sldId id="358" r:id="rId30"/>
    <p:sldId id="346" r:id="rId31"/>
    <p:sldId id="350" r:id="rId32"/>
    <p:sldId id="349" r:id="rId33"/>
    <p:sldId id="347" r:id="rId34"/>
    <p:sldId id="348" r:id="rId35"/>
    <p:sldId id="360" r:id="rId36"/>
    <p:sldId id="36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14" autoAdjust="0"/>
  </p:normalViewPr>
  <p:slideViewPr>
    <p:cSldViewPr>
      <p:cViewPr varScale="1">
        <p:scale>
          <a:sx n="45" d="100"/>
          <a:sy n="45" d="100"/>
        </p:scale>
        <p:origin x="-20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58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58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date +%</a:t>
            </a:r>
            <a:r>
              <a:rPr lang="en-US" altLang="zh-CN" dirty="0" err="1" smtClean="0"/>
              <a:t>Y%m%d</a:t>
            </a:r>
            <a:r>
              <a:rPr lang="en-US" altLang="zh-CN" dirty="0" smtClean="0"/>
              <a:t>  </a:t>
            </a:r>
            <a:r>
              <a:rPr lang="zh-CN" altLang="en-US" dirty="0" smtClean="0"/>
              <a:t>显示当前日期</a:t>
            </a:r>
            <a:endParaRPr lang="en-US" altLang="zh-CN" dirty="0" smtClean="0"/>
          </a:p>
          <a:p>
            <a:r>
              <a:rPr lang="en-US" altLang="zh-CN" dirty="0" smtClean="0"/>
              <a:t>%n : </a:t>
            </a:r>
            <a:r>
              <a:rPr lang="zh-CN" altLang="en-US" dirty="0" smtClean="0"/>
              <a:t>下一行</a:t>
            </a:r>
            <a:br>
              <a:rPr lang="zh-CN" altLang="en-US" dirty="0" smtClean="0"/>
            </a:br>
            <a:r>
              <a:rPr lang="en-US" altLang="zh-CN" dirty="0" smtClean="0"/>
              <a:t>%t : </a:t>
            </a:r>
            <a:r>
              <a:rPr lang="zh-CN" altLang="en-US" dirty="0" smtClean="0"/>
              <a:t>跳格</a:t>
            </a:r>
            <a:br>
              <a:rPr lang="zh-CN" altLang="en-US" dirty="0" smtClean="0"/>
            </a:br>
            <a:r>
              <a:rPr lang="en-US" altLang="zh-CN" dirty="0" smtClean="0"/>
              <a:t>%H : 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(00..23)</a:t>
            </a:r>
            <a:br>
              <a:rPr lang="en-US" altLang="zh-CN" dirty="0" smtClean="0"/>
            </a:br>
            <a:r>
              <a:rPr lang="en-US" altLang="zh-CN" dirty="0" smtClean="0"/>
              <a:t>%I : 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(01..12)</a:t>
            </a:r>
            <a:br>
              <a:rPr lang="en-US" altLang="zh-CN" dirty="0" smtClean="0"/>
            </a:br>
            <a:r>
              <a:rPr lang="en-US" altLang="zh-CN" dirty="0" smtClean="0"/>
              <a:t>%k : 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(0..23)</a:t>
            </a:r>
            <a:br>
              <a:rPr lang="en-US" altLang="zh-CN" dirty="0" smtClean="0"/>
            </a:br>
            <a:r>
              <a:rPr lang="en-US" altLang="zh-CN" dirty="0" smtClean="0"/>
              <a:t>%l : 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(1..12)</a:t>
            </a:r>
            <a:br>
              <a:rPr lang="en-US" altLang="zh-CN" dirty="0" smtClean="0"/>
            </a:br>
            <a:r>
              <a:rPr lang="en-US" altLang="zh-CN" dirty="0" smtClean="0"/>
              <a:t>%M : 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(00..59)</a:t>
            </a:r>
            <a:br>
              <a:rPr lang="en-US" altLang="zh-CN" dirty="0" smtClean="0"/>
            </a:br>
            <a:r>
              <a:rPr lang="en-US" altLang="zh-CN" dirty="0" smtClean="0"/>
              <a:t>%p : </a:t>
            </a:r>
            <a:r>
              <a:rPr lang="zh-CN" altLang="en-US" dirty="0" smtClean="0"/>
              <a:t>显示本地 </a:t>
            </a:r>
            <a:r>
              <a:rPr lang="en-US" altLang="zh-CN" dirty="0" smtClean="0"/>
              <a:t>AM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PM</a:t>
            </a:r>
            <a:br>
              <a:rPr lang="en-US" altLang="zh-CN" dirty="0" smtClean="0"/>
            </a:br>
            <a:r>
              <a:rPr lang="en-US" altLang="zh-CN" dirty="0" smtClean="0"/>
              <a:t>%r : </a:t>
            </a:r>
            <a:r>
              <a:rPr lang="zh-CN" altLang="en-US" dirty="0" smtClean="0"/>
              <a:t>直接显示时间 </a:t>
            </a:r>
            <a:r>
              <a:rPr lang="en-US" altLang="zh-CN" dirty="0" smtClean="0"/>
              <a:t>(12 </a:t>
            </a:r>
            <a:r>
              <a:rPr lang="zh-CN" altLang="en-US" dirty="0" smtClean="0"/>
              <a:t>小时制，格式为 </a:t>
            </a:r>
            <a:r>
              <a:rPr lang="en-US" altLang="zh-CN" dirty="0" err="1" smtClean="0"/>
              <a:t>hh:mm:ss</a:t>
            </a:r>
            <a:r>
              <a:rPr lang="en-US" altLang="zh-CN" dirty="0" smtClean="0"/>
              <a:t> [AP]M)</a:t>
            </a:r>
            <a:br>
              <a:rPr lang="en-US" altLang="zh-CN" dirty="0" smtClean="0"/>
            </a:br>
            <a:r>
              <a:rPr lang="en-US" altLang="zh-CN" dirty="0" smtClean="0"/>
              <a:t>%s : 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1970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 </a:t>
            </a:r>
            <a:r>
              <a:rPr lang="en-US" altLang="zh-CN" dirty="0" smtClean="0"/>
              <a:t>00:00:00 </a:t>
            </a:r>
            <a:r>
              <a:rPr lang="en-US" altLang="zh-CN" dirty="0" err="1" smtClean="0"/>
              <a:t>UTC</a:t>
            </a:r>
            <a:r>
              <a:rPr lang="en-US" altLang="zh-CN" dirty="0" smtClean="0"/>
              <a:t> </a:t>
            </a:r>
            <a:r>
              <a:rPr lang="zh-CN" altLang="en-US" dirty="0" smtClean="0"/>
              <a:t>到目前为止的秒数</a:t>
            </a:r>
            <a:br>
              <a:rPr lang="zh-CN" altLang="en-US" dirty="0" smtClean="0"/>
            </a:br>
            <a:r>
              <a:rPr lang="en-US" altLang="zh-CN" dirty="0" smtClean="0"/>
              <a:t>%S : </a:t>
            </a:r>
            <a:r>
              <a:rPr lang="zh-CN" altLang="en-US" dirty="0" smtClean="0"/>
              <a:t>秒</a:t>
            </a:r>
            <a:r>
              <a:rPr lang="en-US" altLang="zh-CN" dirty="0" smtClean="0"/>
              <a:t>(00..61)</a:t>
            </a:r>
            <a:br>
              <a:rPr lang="en-US" altLang="zh-CN" dirty="0" smtClean="0"/>
            </a:br>
            <a:r>
              <a:rPr lang="en-US" altLang="zh-CN" dirty="0" smtClean="0"/>
              <a:t>%T : </a:t>
            </a:r>
            <a:r>
              <a:rPr lang="zh-CN" altLang="en-US" dirty="0" smtClean="0"/>
              <a:t>直接显示时间 </a:t>
            </a:r>
            <a:r>
              <a:rPr lang="en-US" altLang="zh-CN" dirty="0" smtClean="0"/>
              <a:t>(24 </a:t>
            </a:r>
            <a:r>
              <a:rPr lang="zh-CN" altLang="en-US" dirty="0" smtClean="0"/>
              <a:t>小时制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%X : </a:t>
            </a:r>
            <a:r>
              <a:rPr lang="zh-CN" altLang="en-US" dirty="0" smtClean="0"/>
              <a:t>相当于 </a:t>
            </a:r>
            <a:r>
              <a:rPr lang="en-US" altLang="zh-CN" dirty="0" smtClean="0"/>
              <a:t>%H:%M:%S</a:t>
            </a:r>
            <a:br>
              <a:rPr lang="en-US" altLang="zh-CN" dirty="0" smtClean="0"/>
            </a:br>
            <a:r>
              <a:rPr lang="en-US" altLang="zh-CN" dirty="0" smtClean="0"/>
              <a:t>%Z : </a:t>
            </a:r>
            <a:r>
              <a:rPr lang="zh-CN" altLang="en-US" dirty="0" smtClean="0"/>
              <a:t>显示时区 </a:t>
            </a:r>
            <a:r>
              <a:rPr lang="en-US" altLang="zh-CN" dirty="0" smtClean="0"/>
              <a:t>%a : </a:t>
            </a:r>
            <a:r>
              <a:rPr lang="zh-CN" altLang="en-US" dirty="0" smtClean="0"/>
              <a:t>星期几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Sun..Sat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%A : </a:t>
            </a:r>
            <a:r>
              <a:rPr lang="zh-CN" altLang="en-US" dirty="0" smtClean="0"/>
              <a:t>星期几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Sunday..Saturday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%b : </a:t>
            </a:r>
            <a:r>
              <a:rPr lang="zh-CN" altLang="en-US" dirty="0" smtClean="0"/>
              <a:t>月份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Jan..Dec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%B : </a:t>
            </a:r>
            <a:r>
              <a:rPr lang="zh-CN" altLang="en-US" dirty="0" smtClean="0"/>
              <a:t>月份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January..December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%c : </a:t>
            </a:r>
            <a:r>
              <a:rPr lang="zh-CN" altLang="en-US" dirty="0" smtClean="0"/>
              <a:t>直接显示日期与时间</a:t>
            </a:r>
            <a:br>
              <a:rPr lang="zh-CN" altLang="en-US" dirty="0" smtClean="0"/>
            </a:br>
            <a:r>
              <a:rPr lang="en-US" altLang="zh-CN" dirty="0" smtClean="0"/>
              <a:t>%d : </a:t>
            </a:r>
            <a:r>
              <a:rPr lang="zh-CN" altLang="en-US" dirty="0" smtClean="0"/>
              <a:t>日 </a:t>
            </a:r>
            <a:r>
              <a:rPr lang="en-US" altLang="zh-CN" dirty="0" smtClean="0"/>
              <a:t>(01..31)</a:t>
            </a:r>
            <a:br>
              <a:rPr lang="en-US" altLang="zh-CN" dirty="0" smtClean="0"/>
            </a:br>
            <a:r>
              <a:rPr lang="en-US" altLang="zh-CN" dirty="0" smtClean="0"/>
              <a:t>%D : </a:t>
            </a:r>
            <a:r>
              <a:rPr lang="zh-CN" altLang="en-US" dirty="0" smtClean="0"/>
              <a:t>直接显示日期 </a:t>
            </a:r>
            <a:r>
              <a:rPr lang="en-US" altLang="zh-CN" dirty="0" smtClean="0"/>
              <a:t>(mm/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yy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%h : </a:t>
            </a:r>
            <a:r>
              <a:rPr lang="zh-CN" altLang="en-US" dirty="0" smtClean="0"/>
              <a:t>同 </a:t>
            </a:r>
            <a:r>
              <a:rPr lang="en-US" altLang="zh-CN" dirty="0" smtClean="0"/>
              <a:t>%b</a:t>
            </a:r>
            <a:br>
              <a:rPr lang="en-US" altLang="zh-CN" dirty="0" smtClean="0"/>
            </a:br>
            <a:r>
              <a:rPr lang="en-US" altLang="zh-CN" dirty="0" smtClean="0"/>
              <a:t>%j : </a:t>
            </a:r>
            <a:r>
              <a:rPr lang="zh-CN" altLang="en-US" dirty="0" smtClean="0"/>
              <a:t>一年中的第几天 </a:t>
            </a:r>
            <a:r>
              <a:rPr lang="en-US" altLang="zh-CN" dirty="0" smtClean="0"/>
              <a:t>(001..366)</a:t>
            </a:r>
            <a:br>
              <a:rPr lang="en-US" altLang="zh-CN" dirty="0" smtClean="0"/>
            </a:br>
            <a:r>
              <a:rPr lang="en-US" altLang="zh-CN" dirty="0" smtClean="0"/>
              <a:t>%m : </a:t>
            </a:r>
            <a:r>
              <a:rPr lang="zh-CN" altLang="en-US" dirty="0" smtClean="0"/>
              <a:t>月份 </a:t>
            </a:r>
            <a:r>
              <a:rPr lang="en-US" altLang="zh-CN" dirty="0" smtClean="0"/>
              <a:t>(01..12)</a:t>
            </a:r>
            <a:br>
              <a:rPr lang="en-US" altLang="zh-CN" dirty="0" smtClean="0"/>
            </a:br>
            <a:r>
              <a:rPr lang="en-US" altLang="zh-CN" dirty="0" smtClean="0"/>
              <a:t>%U : </a:t>
            </a:r>
            <a:r>
              <a:rPr lang="zh-CN" altLang="en-US" dirty="0" smtClean="0"/>
              <a:t>一年中的第几周 </a:t>
            </a:r>
            <a:r>
              <a:rPr lang="en-US" altLang="zh-CN" dirty="0" smtClean="0"/>
              <a:t>(00..53) (</a:t>
            </a:r>
            <a:r>
              <a:rPr lang="zh-CN" altLang="en-US" dirty="0" smtClean="0"/>
              <a:t>以 </a:t>
            </a:r>
            <a:r>
              <a:rPr lang="en-US" altLang="zh-CN" dirty="0" smtClean="0"/>
              <a:t>Sunday </a:t>
            </a:r>
            <a:r>
              <a:rPr lang="zh-CN" altLang="en-US" dirty="0" smtClean="0"/>
              <a:t>为一周的第一天的情形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%w : </a:t>
            </a:r>
            <a:r>
              <a:rPr lang="zh-CN" altLang="en-US" dirty="0" smtClean="0"/>
              <a:t>一周中的第几天 </a:t>
            </a:r>
            <a:r>
              <a:rPr lang="en-US" altLang="zh-CN" dirty="0" smtClean="0"/>
              <a:t>(0..6)</a:t>
            </a:r>
            <a:br>
              <a:rPr lang="en-US" altLang="zh-CN" dirty="0" smtClean="0"/>
            </a:br>
            <a:r>
              <a:rPr lang="en-US" altLang="zh-CN" dirty="0" smtClean="0"/>
              <a:t>%W : </a:t>
            </a:r>
            <a:r>
              <a:rPr lang="zh-CN" altLang="en-US" dirty="0" smtClean="0"/>
              <a:t>一年中的第几周 </a:t>
            </a:r>
            <a:r>
              <a:rPr lang="en-US" altLang="zh-CN" dirty="0" smtClean="0"/>
              <a:t>(00..53) (</a:t>
            </a:r>
            <a:r>
              <a:rPr lang="zh-CN" altLang="en-US" dirty="0" smtClean="0"/>
              <a:t>以 </a:t>
            </a:r>
            <a:r>
              <a:rPr lang="en-US" altLang="zh-CN" dirty="0" smtClean="0"/>
              <a:t>Monday </a:t>
            </a:r>
            <a:r>
              <a:rPr lang="zh-CN" altLang="en-US" dirty="0" smtClean="0"/>
              <a:t>为一周的第一天的情形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%x : </a:t>
            </a:r>
            <a:r>
              <a:rPr lang="zh-CN" altLang="en-US" dirty="0" smtClean="0"/>
              <a:t>直接显示日期 </a:t>
            </a:r>
            <a:r>
              <a:rPr lang="en-US" altLang="zh-CN" dirty="0" smtClean="0"/>
              <a:t>(mm/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yy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%y : </a:t>
            </a:r>
            <a:r>
              <a:rPr lang="zh-CN" altLang="en-US" dirty="0" smtClean="0"/>
              <a:t>年份的最后两位数字 </a:t>
            </a:r>
            <a:r>
              <a:rPr lang="en-US" altLang="zh-CN" dirty="0" smtClean="0"/>
              <a:t>(00.99)</a:t>
            </a:r>
            <a:br>
              <a:rPr lang="en-US" altLang="zh-CN" dirty="0" smtClean="0"/>
            </a:br>
            <a:r>
              <a:rPr lang="en-US" altLang="zh-CN" dirty="0" smtClean="0"/>
              <a:t>%Y : </a:t>
            </a:r>
            <a:r>
              <a:rPr lang="zh-CN" altLang="en-US" dirty="0" smtClean="0"/>
              <a:t>完整年份 </a:t>
            </a:r>
            <a:r>
              <a:rPr lang="en-US" altLang="zh-CN" dirty="0" smtClean="0"/>
              <a:t>(0000..9999)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59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58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58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计算机中的内存的单元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9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58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755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58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58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5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/>
          <a:lstStyle/>
          <a:p>
            <a:r>
              <a:rPr lang="zh-CN" altLang="en-US" dirty="0" smtClean="0"/>
              <a:t>如果把命令的结果作为变量值赋予变量，则需要使用反引号或</a:t>
            </a:r>
            <a:r>
              <a:rPr lang="en-US" altLang="zh-CN" dirty="0" smtClean="0"/>
              <a:t>$()</a:t>
            </a:r>
            <a:r>
              <a:rPr lang="zh-CN" altLang="en-US" dirty="0" smtClean="0"/>
              <a:t>包含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altLang="zh-CN" dirty="0" smtClean="0"/>
              <a:t>Echo ${date}  ///  echo `date`</a:t>
            </a:r>
            <a:endParaRPr lang="en-US" altLang="zh-CN" dirty="0" smtClean="0"/>
          </a:p>
          <a:p>
            <a:r>
              <a:rPr lang="zh-CN" altLang="en-US" dirty="0" smtClean="0"/>
              <a:t>环境变量名建议大写，便于</a:t>
            </a:r>
            <a:r>
              <a:rPr lang="zh-CN" altLang="en-US" dirty="0" smtClean="0"/>
              <a:t>区分</a:t>
            </a:r>
            <a:endParaRPr lang="en-US" altLang="zh-CN" dirty="0" smtClean="0"/>
          </a:p>
          <a:p>
            <a:r>
              <a:rPr lang="zh-CN" altLang="en-US" dirty="0" smtClean="0"/>
              <a:t>拼接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bianlian</a:t>
            </a:r>
            <a:r>
              <a:rPr lang="zh-CN" altLang="en-US" dirty="0" smtClean="0"/>
              <a:t>的叠加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echo ${name}123</a:t>
            </a:r>
          </a:p>
          <a:p>
            <a:r>
              <a:rPr lang="en-US" altLang="zh-CN" dirty="0" smtClean="0"/>
              <a:t>echo “name”123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变量的应用</a:t>
            </a:r>
          </a:p>
        </p:txBody>
      </p:sp>
    </p:spTree>
    <p:extLst>
      <p:ext uri="{BB962C8B-B14F-4D97-AF65-F5344CB8AC3E}">
        <p14:creationId xmlns:p14="http://schemas.microsoft.com/office/powerpoint/2010/main" val="375708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1124744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/>
              <a:t>9.1 Shell</a:t>
            </a:r>
            <a:r>
              <a:rPr lang="zh-CN" altLang="en-US" sz="3600" dirty="0"/>
              <a:t>脚本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9.2 Bash</a:t>
            </a:r>
            <a:r>
              <a:rPr lang="zh-CN" altLang="en-US" sz="3600" dirty="0"/>
              <a:t>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9.3 </a:t>
            </a:r>
            <a:r>
              <a:rPr lang="zh-CN" altLang="en-US" sz="3600" dirty="0" smtClean="0">
                <a:solidFill>
                  <a:srgbClr val="FF0000"/>
                </a:solidFill>
              </a:rPr>
              <a:t>用户</a:t>
            </a:r>
            <a:r>
              <a:rPr lang="zh-CN" altLang="en-US" sz="3600" dirty="0">
                <a:solidFill>
                  <a:srgbClr val="FF0000"/>
                </a:solidFill>
              </a:rPr>
              <a:t>自定义变量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9.4 </a:t>
            </a:r>
            <a:r>
              <a:rPr lang="zh-CN" altLang="en-US" sz="3600" dirty="0" smtClean="0"/>
              <a:t>环境</a:t>
            </a:r>
            <a:r>
              <a:rPr lang="zh-CN" altLang="en-US" sz="3600" dirty="0"/>
              <a:t>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9.5 </a:t>
            </a:r>
            <a:r>
              <a:rPr lang="zh-CN" altLang="en-US" sz="3600" dirty="0" smtClean="0"/>
              <a:t>位置参数</a:t>
            </a:r>
            <a:r>
              <a:rPr lang="zh-CN" altLang="en-US" sz="3600" dirty="0"/>
              <a:t>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9.6 </a:t>
            </a:r>
            <a:r>
              <a:rPr lang="zh-CN" altLang="en-US" sz="3600" dirty="0" smtClean="0"/>
              <a:t>预定</a:t>
            </a:r>
            <a:r>
              <a:rPr lang="zh-CN" altLang="en-US" sz="3600" dirty="0"/>
              <a:t>义</a:t>
            </a:r>
            <a:r>
              <a:rPr lang="zh-CN" altLang="en-US" sz="3600" dirty="0" smtClean="0"/>
              <a:t>变量</a:t>
            </a:r>
            <a:endParaRPr lang="en-US" altLang="zh-CN" sz="3600" dirty="0" smtClean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9.7 </a:t>
            </a:r>
            <a:r>
              <a:rPr lang="zh-CN" altLang="en-US" sz="3600" dirty="0" smtClean="0"/>
              <a:t>接收键盘的输入</a:t>
            </a:r>
            <a:endParaRPr lang="en-US" altLang="zh-CN" sz="3600" dirty="0" smtClean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9.8 </a:t>
            </a:r>
            <a:r>
              <a:rPr lang="zh-CN" altLang="en-US" sz="3600" dirty="0" smtClean="0"/>
              <a:t>数值运算</a:t>
            </a:r>
            <a:endParaRPr lang="en-US" altLang="zh-CN" sz="3600" dirty="0"/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47052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4525963"/>
          </a:xfrm>
        </p:spPr>
        <p:txBody>
          <a:bodyPr/>
          <a:lstStyle/>
          <a:p>
            <a:r>
              <a:rPr lang="zh-CN" altLang="en-US" dirty="0"/>
              <a:t>定义新的变量</a:t>
            </a:r>
          </a:p>
          <a:p>
            <a:pPr lvl="1"/>
            <a:r>
              <a:rPr lang="zh-CN" altLang="en-US" dirty="0"/>
              <a:t>变量名要以英文字母或下划线开头，区分大小写</a:t>
            </a:r>
          </a:p>
          <a:p>
            <a:pPr lvl="1"/>
            <a:r>
              <a:rPr lang="zh-CN" altLang="en-US" dirty="0"/>
              <a:t>格式：</a:t>
            </a:r>
            <a:r>
              <a:rPr lang="zh-CN" altLang="en-US" dirty="0">
                <a:solidFill>
                  <a:srgbClr val="FF0000"/>
                </a:solidFill>
              </a:rPr>
              <a:t>变量名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变量值</a:t>
            </a:r>
          </a:p>
          <a:p>
            <a:r>
              <a:rPr lang="zh-CN" altLang="en-US" dirty="0"/>
              <a:t>查看变量的值</a:t>
            </a:r>
          </a:p>
          <a:p>
            <a:pPr lvl="1"/>
            <a:r>
              <a:rPr lang="zh-CN" altLang="en-US" dirty="0"/>
              <a:t>格式：</a:t>
            </a:r>
            <a:r>
              <a:rPr lang="en-US" altLang="zh-CN" dirty="0">
                <a:solidFill>
                  <a:srgbClr val="FF0000"/>
                </a:solidFill>
              </a:rPr>
              <a:t>echo  $</a:t>
            </a:r>
            <a:r>
              <a:rPr lang="zh-CN" altLang="en-US" dirty="0">
                <a:solidFill>
                  <a:srgbClr val="FF0000"/>
                </a:solidFill>
              </a:rPr>
              <a:t>变量名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用户自定义变量</a:t>
            </a:r>
            <a:endParaRPr lang="zh-CN" altLang="en-US" dirty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576263" y="3933056"/>
            <a:ext cx="8007350" cy="2448272"/>
          </a:xfrm>
          <a:prstGeom prst="roundRect">
            <a:avLst>
              <a:gd name="adj" fmla="val 950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/>
              <a:t>[</a:t>
            </a:r>
            <a:r>
              <a:rPr lang="en-US" altLang="zh-CN" b="1" dirty="0" err="1"/>
              <a:t>root@localhost</a:t>
            </a:r>
            <a:r>
              <a:rPr lang="en-US" altLang="zh-CN" b="1" dirty="0"/>
              <a:t> ~]# DAY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1800" b="1" dirty="0" smtClean="0"/>
              <a:t>Sunday </a:t>
            </a:r>
            <a:endParaRPr lang="en-US" altLang="zh-CN" sz="1800" b="1" dirty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/>
              <a:t>[</a:t>
            </a:r>
            <a:r>
              <a:rPr lang="en-US" altLang="zh-CN" b="1" dirty="0" err="1"/>
              <a:t>root@localhost</a:t>
            </a:r>
            <a:r>
              <a:rPr lang="en-US" altLang="zh-CN" b="1" dirty="0"/>
              <a:t> ~]# </a:t>
            </a:r>
            <a:r>
              <a:rPr lang="pt-BR" altLang="zh-CN" sz="1800" b="1" dirty="0" smtClean="0"/>
              <a:t>echo </a:t>
            </a:r>
            <a:r>
              <a:rPr lang="pt-BR" altLang="zh-CN" sz="1800" b="1" dirty="0">
                <a:solidFill>
                  <a:srgbClr val="FF0000"/>
                </a:solidFill>
              </a:rPr>
              <a:t>$</a:t>
            </a:r>
            <a:r>
              <a:rPr lang="pt-BR" altLang="zh-CN" sz="1800" b="1" dirty="0"/>
              <a:t>DAY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Sunday </a:t>
            </a:r>
            <a:endParaRPr lang="en-US" altLang="zh-CN" sz="1800" b="1" dirty="0" smtClean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/>
              <a:t>[</a:t>
            </a:r>
            <a:r>
              <a:rPr lang="en-US" altLang="zh-CN" b="1" dirty="0" err="1"/>
              <a:t>root@localhost</a:t>
            </a:r>
            <a:r>
              <a:rPr lang="en-US" altLang="zh-CN" b="1" dirty="0"/>
              <a:t> ~]# name='li </a:t>
            </a:r>
            <a:r>
              <a:rPr lang="en-US" altLang="zh-CN" b="1" dirty="0" err="1"/>
              <a:t>huan</a:t>
            </a:r>
            <a:r>
              <a:rPr lang="en-US" altLang="zh-CN" b="1" dirty="0"/>
              <a:t> </a:t>
            </a:r>
            <a:r>
              <a:rPr lang="en-US" altLang="zh-CN" b="1" dirty="0" err="1"/>
              <a:t>zhen</a:t>
            </a:r>
            <a:r>
              <a:rPr lang="en-US" altLang="zh-CN" b="1" dirty="0"/>
              <a:t>'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/>
              <a:t>[</a:t>
            </a:r>
            <a:r>
              <a:rPr lang="en-US" altLang="zh-CN" b="1" dirty="0" err="1"/>
              <a:t>root@localhost</a:t>
            </a:r>
            <a:r>
              <a:rPr lang="en-US" altLang="zh-CN" b="1" dirty="0"/>
              <a:t> ~]# echo $name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/>
              <a:t>li </a:t>
            </a:r>
            <a:r>
              <a:rPr lang="en-US" altLang="zh-CN" b="1" dirty="0" err="1"/>
              <a:t>huan</a:t>
            </a:r>
            <a:r>
              <a:rPr lang="en-US" altLang="zh-CN" b="1" dirty="0"/>
              <a:t> </a:t>
            </a:r>
            <a:r>
              <a:rPr lang="en-US" altLang="zh-CN" b="1" dirty="0" err="1"/>
              <a:t>zhen</a:t>
            </a:r>
            <a:endParaRPr lang="en-US" altLang="zh-CN" sz="1800" b="1" dirty="0"/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076056" y="5122274"/>
            <a:ext cx="2303463" cy="684213"/>
          </a:xfrm>
          <a:prstGeom prst="wedgeRoundRectCallout">
            <a:avLst>
              <a:gd name="adj1" fmla="val -45588"/>
              <a:gd name="adj2" fmla="val -8642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 dirty="0">
                <a:ea typeface="楷体_GB2312" pitchFamily="49" charset="-122"/>
              </a:rPr>
              <a:t>通过</a:t>
            </a:r>
            <a:r>
              <a:rPr lang="en-US" altLang="zh-CN" sz="1800" b="1" dirty="0">
                <a:solidFill>
                  <a:srgbClr val="FF0000"/>
                </a:solidFill>
                <a:ea typeface="楷体_GB2312" pitchFamily="49" charset="-122"/>
              </a:rPr>
              <a:t>$</a:t>
            </a:r>
            <a:r>
              <a:rPr lang="zh-CN" altLang="en-US" sz="1800" b="1" dirty="0">
                <a:ea typeface="楷体_GB2312" pitchFamily="49" charset="-122"/>
              </a:rPr>
              <a:t>符号引用指定名称的变量值</a:t>
            </a:r>
          </a:p>
        </p:txBody>
      </p:sp>
    </p:spTree>
    <p:extLst>
      <p:ext uri="{BB962C8B-B14F-4D97-AF65-F5344CB8AC3E}">
        <p14:creationId xmlns:p14="http://schemas.microsoft.com/office/powerpoint/2010/main" val="58708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变量的叠加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err="1"/>
              <a:t>aa</a:t>
            </a:r>
            <a:r>
              <a:rPr lang="en-US" altLang="zh-CN" dirty="0"/>
              <a:t>=</a:t>
            </a:r>
            <a:r>
              <a:rPr lang="en-US" altLang="zh-CN" dirty="0" err="1"/>
              <a:t>abc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err="1"/>
              <a:t>aa</a:t>
            </a:r>
            <a:r>
              <a:rPr lang="en-US" altLang="zh-CN" dirty="0"/>
              <a:t>=${</a:t>
            </a:r>
            <a:r>
              <a:rPr lang="en-US" altLang="zh-CN" dirty="0" err="1"/>
              <a:t>aa</a:t>
            </a:r>
            <a:r>
              <a:rPr lang="en-US" altLang="zh-CN" dirty="0"/>
              <a:t>}123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echo $</a:t>
            </a:r>
            <a:r>
              <a:rPr lang="en-US" altLang="zh-CN" dirty="0" err="1" smtClean="0"/>
              <a:t>aa</a:t>
            </a:r>
            <a:endParaRPr lang="en-US" altLang="zh-CN" dirty="0" smtClean="0"/>
          </a:p>
          <a:p>
            <a:r>
              <a:rPr lang="zh-CN" altLang="en-US" dirty="0"/>
              <a:t>变量查看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（系统变量和用户自定义）</a:t>
            </a:r>
            <a:endParaRPr lang="en-US" altLang="zh-CN" dirty="0"/>
          </a:p>
          <a:p>
            <a:r>
              <a:rPr lang="zh-CN" altLang="en-US" dirty="0"/>
              <a:t>变量</a:t>
            </a:r>
            <a:r>
              <a:rPr lang="zh-CN" altLang="en-US" dirty="0" smtClean="0"/>
              <a:t>删除，取消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smtClean="0"/>
              <a:t>unset </a:t>
            </a:r>
            <a:r>
              <a:rPr lang="en-US" altLang="zh-CN" dirty="0" err="1" smtClean="0"/>
              <a:t>aa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用户自定义变量</a:t>
            </a:r>
          </a:p>
        </p:txBody>
      </p:sp>
    </p:spTree>
    <p:extLst>
      <p:ext uri="{BB962C8B-B14F-4D97-AF65-F5344CB8AC3E}">
        <p14:creationId xmlns:p14="http://schemas.microsoft.com/office/powerpoint/2010/main" val="35710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1124744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/>
              <a:t>9.1 Shell</a:t>
            </a:r>
            <a:r>
              <a:rPr lang="zh-CN" altLang="en-US" sz="3600" dirty="0"/>
              <a:t>脚本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9.2 Bash</a:t>
            </a:r>
            <a:r>
              <a:rPr lang="zh-CN" altLang="en-US" sz="3600" dirty="0"/>
              <a:t>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/>
              <a:t>9.3 </a:t>
            </a:r>
            <a:r>
              <a:rPr lang="zh-CN" altLang="en-US" sz="3600" dirty="0"/>
              <a:t>用户自定义变量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9.4 </a:t>
            </a:r>
            <a:r>
              <a:rPr lang="zh-CN" altLang="en-US" sz="3600" dirty="0" smtClean="0">
                <a:solidFill>
                  <a:srgbClr val="FF0000"/>
                </a:solidFill>
              </a:rPr>
              <a:t>环境</a:t>
            </a:r>
            <a:r>
              <a:rPr lang="zh-CN" altLang="en-US" sz="3600" dirty="0">
                <a:solidFill>
                  <a:srgbClr val="FF0000"/>
                </a:solidFill>
              </a:rPr>
              <a:t>变量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9.5 </a:t>
            </a:r>
            <a:r>
              <a:rPr lang="zh-CN" altLang="en-US" sz="3600" dirty="0" smtClean="0"/>
              <a:t>位置参数</a:t>
            </a:r>
            <a:r>
              <a:rPr lang="zh-CN" altLang="en-US" sz="3600" dirty="0"/>
              <a:t>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9.6 </a:t>
            </a:r>
            <a:r>
              <a:rPr lang="zh-CN" altLang="en-US" sz="3600" dirty="0" smtClean="0"/>
              <a:t>预定</a:t>
            </a:r>
            <a:r>
              <a:rPr lang="zh-CN" altLang="en-US" sz="3600" dirty="0"/>
              <a:t>义</a:t>
            </a:r>
            <a:r>
              <a:rPr lang="zh-CN" altLang="en-US" sz="3600" dirty="0" smtClean="0"/>
              <a:t>变量</a:t>
            </a:r>
            <a:endParaRPr lang="en-US" altLang="zh-CN" sz="3600" dirty="0" smtClean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9.7 </a:t>
            </a:r>
            <a:r>
              <a:rPr lang="zh-CN" altLang="en-US" sz="3600" dirty="0" smtClean="0"/>
              <a:t>接收键盘的输入</a:t>
            </a:r>
            <a:endParaRPr lang="en-US" altLang="zh-CN" sz="3600" dirty="0" smtClean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9.8 </a:t>
            </a:r>
            <a:r>
              <a:rPr lang="zh-CN" altLang="en-US" sz="3600" dirty="0" smtClean="0"/>
              <a:t>数值运算</a:t>
            </a:r>
            <a:endParaRPr lang="en-US" altLang="zh-CN" sz="3600" dirty="0"/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5417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用户自定义变量只在当前的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中生效，而环境变量会在当前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中和这个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的所有子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当中生效。如果把环境变量写入配置文件，那么这个环境变量就会在所有的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中生效。</a:t>
            </a:r>
            <a:endParaRPr lang="en-US" altLang="zh-CN" dirty="0" smtClean="0"/>
          </a:p>
          <a:p>
            <a:r>
              <a:rPr lang="zh-CN" altLang="en-US" dirty="0"/>
              <a:t>环境变量配置文件</a:t>
            </a:r>
          </a:p>
          <a:p>
            <a:pPr lvl="1"/>
            <a:r>
              <a:rPr lang="zh-CN" altLang="en-US" dirty="0" smtClean="0"/>
              <a:t>全局</a:t>
            </a:r>
            <a:r>
              <a:rPr lang="zh-CN" altLang="en-US" dirty="0"/>
              <a:t>配置文件：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etc</a:t>
            </a:r>
            <a:r>
              <a:rPr lang="en-US" altLang="zh-CN" dirty="0">
                <a:solidFill>
                  <a:srgbClr val="FF0000"/>
                </a:solidFill>
              </a:rPr>
              <a:t>/profile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用户配置文件：</a:t>
            </a:r>
            <a:r>
              <a:rPr lang="en-US" altLang="zh-CN" dirty="0">
                <a:solidFill>
                  <a:srgbClr val="FF0000"/>
                </a:solidFill>
              </a:rPr>
              <a:t>~/.</a:t>
            </a:r>
            <a:r>
              <a:rPr lang="en-US" altLang="zh-CN" dirty="0" err="1">
                <a:solidFill>
                  <a:srgbClr val="FF0000"/>
                </a:solidFill>
              </a:rPr>
              <a:t>bash_profile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7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79532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设置变量的作用范围</a:t>
            </a:r>
          </a:p>
          <a:p>
            <a:pPr lvl="1"/>
            <a:r>
              <a:rPr lang="zh-CN" altLang="en-US" dirty="0"/>
              <a:t>格式：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en-US" altLang="en-US" dirty="0">
                <a:solidFill>
                  <a:srgbClr val="FF0000"/>
                </a:solidFill>
                <a:ea typeface="华文新魏" pitchFamily="2" charset="-122"/>
              </a:rPr>
              <a:t>xport</a:t>
            </a: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zh-CN" altLang="en-US" dirty="0">
                <a:solidFill>
                  <a:srgbClr val="FF0000"/>
                </a:solidFill>
              </a:rPr>
              <a:t>变量名</a:t>
            </a:r>
            <a:r>
              <a:rPr lang="en-US" altLang="zh-CN" dirty="0">
                <a:solidFill>
                  <a:srgbClr val="FF0000"/>
                </a:solidFill>
              </a:rPr>
              <a:t>...</a:t>
            </a:r>
          </a:p>
          <a:p>
            <a:pPr lvl="1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export  </a:t>
            </a:r>
            <a:r>
              <a:rPr lang="zh-CN" altLang="en-US" dirty="0">
                <a:solidFill>
                  <a:srgbClr val="FF0000"/>
                </a:solidFill>
              </a:rPr>
              <a:t>变量名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变量值 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删除变量</a:t>
            </a:r>
            <a:endParaRPr lang="zh-CN" altLang="en-US" dirty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>
                <a:solidFill>
                  <a:srgbClr val="FF0000"/>
                </a:solidFill>
              </a:rPr>
              <a:t>unset   </a:t>
            </a:r>
            <a:r>
              <a:rPr lang="zh-CN" altLang="en-US" dirty="0">
                <a:solidFill>
                  <a:srgbClr val="FF0000"/>
                </a:solidFill>
              </a:rPr>
              <a:t>变量</a:t>
            </a:r>
            <a:r>
              <a:rPr lang="zh-CN" altLang="en-US" dirty="0" smtClean="0">
                <a:solidFill>
                  <a:srgbClr val="FF0000"/>
                </a:solidFill>
              </a:rPr>
              <a:t>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查询环境</a:t>
            </a:r>
            <a:r>
              <a:rPr lang="zh-CN" altLang="en-US" sz="3200" dirty="0" smtClean="0"/>
              <a:t>变量（所有的）</a:t>
            </a:r>
            <a:endParaRPr lang="en-US" altLang="zh-CN" sz="3200" dirty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 err="1" smtClean="0">
                <a:solidFill>
                  <a:srgbClr val="FF0000"/>
                </a:solidFill>
              </a:rPr>
              <a:t>env</a:t>
            </a: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en-US" altLang="zh-CN" dirty="0" err="1" smtClean="0">
                <a:solidFill>
                  <a:srgbClr val="FF0000"/>
                </a:solidFill>
              </a:rPr>
              <a:t>env|more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把用户自定义变量声明为环境变量</a:t>
            </a:r>
            <a:endParaRPr lang="en-US" altLang="zh-CN" sz="3200" dirty="0"/>
          </a:p>
          <a:p>
            <a:pPr lvl="1"/>
            <a:r>
              <a:rPr lang="zh-CN" altLang="en-US" dirty="0"/>
              <a:t>格式 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0000"/>
                </a:solidFill>
              </a:rPr>
              <a:t>export </a:t>
            </a:r>
            <a:r>
              <a:rPr lang="zh-CN" altLang="en-US" dirty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变量名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3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PATH</a:t>
            </a:r>
            <a:r>
              <a:rPr lang="zh-CN" altLang="en-US" dirty="0" smtClean="0"/>
              <a:t>：系统查找命令的路径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echo $PATH</a:t>
            </a:r>
          </a:p>
          <a:p>
            <a:pPr marL="0" indent="0">
              <a:buNone/>
            </a:pP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sbin</a:t>
            </a:r>
            <a:r>
              <a:rPr lang="en-US" altLang="zh-CN" dirty="0"/>
              <a:t>:/</a:t>
            </a:r>
            <a:r>
              <a:rPr lang="en-US" altLang="zh-CN" dirty="0" err="1"/>
              <a:t>usr</a:t>
            </a:r>
            <a:r>
              <a:rPr lang="en-US" altLang="zh-CN" dirty="0"/>
              <a:t>/local/bin:/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:/</a:t>
            </a:r>
            <a:r>
              <a:rPr lang="en-US" altLang="zh-CN" dirty="0" err="1"/>
              <a:t>usr</a:t>
            </a:r>
            <a:r>
              <a:rPr lang="en-US" altLang="zh-CN" dirty="0"/>
              <a:t>/bin:/root/bin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环境变量</a:t>
            </a:r>
          </a:p>
        </p:txBody>
      </p:sp>
    </p:spTree>
    <p:extLst>
      <p:ext uri="{BB962C8B-B14F-4D97-AF65-F5344CB8AC3E}">
        <p14:creationId xmlns:p14="http://schemas.microsoft.com/office/powerpoint/2010/main" val="17920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030932"/>
            <a:ext cx="8229600" cy="58270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5800" dirty="0"/>
              <a:t>PS1:</a:t>
            </a:r>
            <a:r>
              <a:rPr lang="zh-CN" altLang="en-US" sz="5800" dirty="0"/>
              <a:t>自定义系统提示符的变量</a:t>
            </a:r>
            <a:endParaRPr lang="en-US" altLang="zh-CN" sz="5800" dirty="0"/>
          </a:p>
          <a:p>
            <a:pPr marL="0" indent="0">
              <a:buNone/>
            </a:pPr>
            <a:r>
              <a:rPr lang="pl-PL" altLang="zh-CN" sz="4500" dirty="0"/>
              <a:t>[root@localhost sh]# echo $PS1</a:t>
            </a:r>
          </a:p>
          <a:p>
            <a:pPr marL="0" indent="0">
              <a:buNone/>
            </a:pPr>
            <a:r>
              <a:rPr lang="pl-PL" altLang="zh-CN" sz="4500" dirty="0"/>
              <a:t>[\u@\h \W</a:t>
            </a:r>
            <a:r>
              <a:rPr lang="pl-PL" altLang="zh-CN" sz="4500" dirty="0" smtClean="0"/>
              <a:t>]\$</a:t>
            </a:r>
            <a:endParaRPr lang="en-US" altLang="zh-CN" sz="4500" dirty="0" smtClean="0"/>
          </a:p>
          <a:p>
            <a:pPr marL="0" indent="0">
              <a:buNone/>
            </a:pPr>
            <a:r>
              <a:rPr lang="en-US" altLang="zh-CN" sz="4500" dirty="0" smtClean="0"/>
              <a:t>\d</a:t>
            </a:r>
            <a:r>
              <a:rPr lang="zh-CN" altLang="en-US" sz="4500" dirty="0" smtClean="0"/>
              <a:t>：显示日期</a:t>
            </a:r>
            <a:r>
              <a:rPr lang="zh-CN" altLang="en-US" sz="4500" dirty="0"/>
              <a:t>。</a:t>
            </a:r>
            <a:r>
              <a:rPr lang="zh-CN" altLang="en-US" sz="4500" dirty="0" smtClean="0"/>
              <a:t>星期 月 日</a:t>
            </a:r>
            <a:endParaRPr lang="en-US" altLang="zh-CN" sz="4500" dirty="0" smtClean="0"/>
          </a:p>
          <a:p>
            <a:pPr marL="0" indent="0">
              <a:buNone/>
            </a:pPr>
            <a:r>
              <a:rPr lang="en-US" altLang="zh-CN" sz="4500" dirty="0" smtClean="0"/>
              <a:t>\h</a:t>
            </a:r>
            <a:r>
              <a:rPr lang="zh-CN" altLang="en-US" sz="4500" dirty="0" smtClean="0"/>
              <a:t>：显示简写主机名。默认</a:t>
            </a:r>
            <a:r>
              <a:rPr lang="en-US" altLang="zh-CN" sz="4500" dirty="0" err="1" smtClean="0"/>
              <a:t>localhost</a:t>
            </a:r>
            <a:endParaRPr lang="en-US" altLang="zh-CN" sz="4500" dirty="0" smtClean="0"/>
          </a:p>
          <a:p>
            <a:pPr marL="0" indent="0">
              <a:buNone/>
            </a:pPr>
            <a:r>
              <a:rPr lang="en-US" altLang="zh-CN" sz="4500" dirty="0" smtClean="0"/>
              <a:t>\t</a:t>
            </a:r>
            <a:r>
              <a:rPr lang="zh-CN" altLang="en-US" sz="4500" dirty="0" smtClean="0"/>
              <a:t>：显示</a:t>
            </a:r>
            <a:r>
              <a:rPr lang="en-US" altLang="zh-CN" sz="4500" dirty="0" smtClean="0"/>
              <a:t>24</a:t>
            </a:r>
            <a:r>
              <a:rPr lang="zh-CN" altLang="en-US" sz="4500" dirty="0" smtClean="0"/>
              <a:t>小时制时间。格式为“</a:t>
            </a:r>
            <a:r>
              <a:rPr lang="en-US" altLang="zh-CN" sz="4500" dirty="0" err="1" smtClean="0"/>
              <a:t>HH:MM:SS</a:t>
            </a:r>
            <a:r>
              <a:rPr lang="zh-CN" altLang="en-US" sz="4500" dirty="0" smtClean="0"/>
              <a:t>”</a:t>
            </a:r>
            <a:endParaRPr lang="en-US" altLang="zh-CN" sz="4500" dirty="0" smtClean="0"/>
          </a:p>
          <a:p>
            <a:pPr marL="0" indent="0">
              <a:buNone/>
            </a:pPr>
            <a:r>
              <a:rPr lang="en-US" altLang="zh-CN" sz="4500" dirty="0" smtClean="0"/>
              <a:t>\T</a:t>
            </a:r>
            <a:r>
              <a:rPr lang="zh-CN" altLang="en-US" sz="4500" dirty="0"/>
              <a:t>：</a:t>
            </a:r>
            <a:r>
              <a:rPr lang="zh-CN" altLang="en-US" sz="4500" dirty="0" smtClean="0"/>
              <a:t>显示</a:t>
            </a:r>
            <a:r>
              <a:rPr lang="en-US" altLang="zh-CN" sz="4500" dirty="0" smtClean="0"/>
              <a:t>12</a:t>
            </a:r>
            <a:r>
              <a:rPr lang="zh-CN" altLang="en-US" sz="4500" dirty="0" smtClean="0"/>
              <a:t>小时</a:t>
            </a:r>
            <a:r>
              <a:rPr lang="zh-CN" altLang="en-US" sz="4500" dirty="0"/>
              <a:t>制时间。格式为“</a:t>
            </a:r>
            <a:r>
              <a:rPr lang="en-US" altLang="zh-CN" sz="4500" dirty="0" err="1"/>
              <a:t>HH:MM:SS</a:t>
            </a:r>
            <a:r>
              <a:rPr lang="zh-CN" altLang="en-US" sz="4500" dirty="0" smtClean="0"/>
              <a:t>”</a:t>
            </a:r>
            <a:endParaRPr lang="en-US" altLang="zh-CN" sz="4500" dirty="0" smtClean="0"/>
          </a:p>
          <a:p>
            <a:pPr marL="0" indent="0">
              <a:buNone/>
            </a:pPr>
            <a:r>
              <a:rPr lang="en-US" altLang="zh-CN" sz="4500" dirty="0" smtClean="0"/>
              <a:t>\A</a:t>
            </a:r>
            <a:r>
              <a:rPr lang="zh-CN" altLang="en-US" sz="4500" dirty="0"/>
              <a:t>：显示</a:t>
            </a:r>
            <a:r>
              <a:rPr lang="en-US" altLang="zh-CN" sz="4500" dirty="0"/>
              <a:t>24</a:t>
            </a:r>
            <a:r>
              <a:rPr lang="zh-CN" altLang="en-US" sz="4500" dirty="0"/>
              <a:t>小时制时间。格式为“</a:t>
            </a:r>
            <a:r>
              <a:rPr lang="en-US" altLang="zh-CN" sz="4500" dirty="0" err="1" smtClean="0"/>
              <a:t>HH:MM</a:t>
            </a:r>
            <a:r>
              <a:rPr lang="zh-CN" altLang="en-US" sz="4500" dirty="0" smtClean="0"/>
              <a:t>”</a:t>
            </a:r>
            <a:endParaRPr lang="en-US" altLang="zh-CN" sz="4500" dirty="0" smtClean="0"/>
          </a:p>
          <a:p>
            <a:pPr marL="0" indent="0">
              <a:buNone/>
            </a:pPr>
            <a:r>
              <a:rPr lang="en-US" altLang="zh-CN" sz="4500" dirty="0" smtClean="0"/>
              <a:t>\u</a:t>
            </a:r>
            <a:r>
              <a:rPr lang="zh-CN" altLang="en-US" sz="4500" dirty="0" smtClean="0"/>
              <a:t>：显示当前用户名</a:t>
            </a:r>
            <a:endParaRPr lang="en-US" altLang="zh-CN" sz="4500" dirty="0" smtClean="0"/>
          </a:p>
          <a:p>
            <a:pPr marL="0" indent="0">
              <a:buNone/>
            </a:pPr>
            <a:r>
              <a:rPr lang="en-US" altLang="zh-CN" sz="4500" dirty="0" smtClean="0"/>
              <a:t>\w</a:t>
            </a:r>
            <a:r>
              <a:rPr lang="zh-CN" altLang="en-US" sz="4500" dirty="0" smtClean="0"/>
              <a:t>：显示当前用户所在目录的完整名称</a:t>
            </a:r>
            <a:endParaRPr lang="en-US" altLang="zh-CN" sz="4500" dirty="0" smtClean="0"/>
          </a:p>
          <a:p>
            <a:pPr marL="0" indent="0">
              <a:buNone/>
            </a:pPr>
            <a:r>
              <a:rPr lang="en-US" altLang="zh-CN" sz="4500" dirty="0" smtClean="0"/>
              <a:t>\W</a:t>
            </a:r>
            <a:r>
              <a:rPr lang="zh-CN" altLang="en-US" sz="4500" dirty="0" smtClean="0"/>
              <a:t>：</a:t>
            </a:r>
            <a:r>
              <a:rPr lang="zh-CN" altLang="en-US" sz="4500" dirty="0"/>
              <a:t>显示当前用户所在</a:t>
            </a:r>
            <a:r>
              <a:rPr lang="zh-CN" altLang="en-US" sz="4500" dirty="0" smtClean="0"/>
              <a:t>目录的最后一个目录</a:t>
            </a:r>
            <a:endParaRPr lang="en-US" altLang="zh-CN" sz="4500" dirty="0" smtClean="0"/>
          </a:p>
          <a:p>
            <a:pPr marL="0" indent="0">
              <a:buNone/>
            </a:pPr>
            <a:r>
              <a:rPr lang="en-US" altLang="zh-CN" sz="4500" dirty="0" smtClean="0"/>
              <a:t>\#</a:t>
            </a:r>
            <a:r>
              <a:rPr lang="zh-CN" altLang="en-US" sz="4500" dirty="0" smtClean="0"/>
              <a:t>：执行的第几个命令</a:t>
            </a:r>
            <a:endParaRPr lang="en-US" altLang="zh-CN" sz="4500" dirty="0" smtClean="0"/>
          </a:p>
          <a:p>
            <a:pPr marL="0" indent="0">
              <a:buNone/>
            </a:pPr>
            <a:r>
              <a:rPr lang="en-US" altLang="zh-CN" sz="4500" dirty="0" smtClean="0"/>
              <a:t>\$</a:t>
            </a:r>
            <a:r>
              <a:rPr lang="zh-CN" altLang="en-US" sz="4500" dirty="0" smtClean="0"/>
              <a:t>：提示符。</a:t>
            </a:r>
            <a:r>
              <a:rPr lang="en-US" altLang="zh-CN" sz="4500" dirty="0" smtClean="0"/>
              <a:t>root</a:t>
            </a:r>
            <a:r>
              <a:rPr lang="zh-CN" altLang="en-US" sz="4500" dirty="0" smtClean="0"/>
              <a:t>为</a:t>
            </a:r>
            <a:r>
              <a:rPr lang="en-US" altLang="zh-CN" sz="4500" dirty="0" smtClean="0"/>
              <a:t>#</a:t>
            </a:r>
            <a:r>
              <a:rPr lang="zh-CN" altLang="en-US" sz="4500" dirty="0" smtClean="0"/>
              <a:t>，普通用户是</a:t>
            </a:r>
            <a:r>
              <a:rPr lang="en-US" altLang="zh-CN" sz="4500" dirty="0" smtClean="0"/>
              <a:t>$</a:t>
            </a:r>
            <a:endParaRPr lang="en-US" altLang="zh-CN" sz="4500" dirty="0"/>
          </a:p>
          <a:p>
            <a:pPr marL="0" indent="0">
              <a:buNone/>
            </a:pPr>
            <a:r>
              <a:rPr lang="en-US" altLang="zh-CN" sz="4500" dirty="0" err="1" smtClean="0"/>
              <a:t>exa</a:t>
            </a:r>
            <a:r>
              <a:rPr lang="en-US" altLang="zh-CN" sz="4500" dirty="0" smtClean="0"/>
              <a:t>:</a:t>
            </a:r>
            <a:r>
              <a:rPr lang="pl-PL" altLang="zh-CN" sz="4500" dirty="0"/>
              <a:t>[root@localhost ~]# PS1</a:t>
            </a:r>
            <a:r>
              <a:rPr lang="pl-PL" altLang="zh-CN" sz="4500" dirty="0" smtClean="0"/>
              <a:t>=“[\</a:t>
            </a:r>
            <a:r>
              <a:rPr lang="pl-PL" altLang="zh-CN" sz="4500" dirty="0"/>
              <a:t>u@\h \w</a:t>
            </a:r>
            <a:r>
              <a:rPr lang="pl-PL" altLang="zh-CN" sz="4500" dirty="0" smtClean="0"/>
              <a:t>]&amp;</a:t>
            </a:r>
            <a:r>
              <a:rPr lang="en-US" altLang="zh-CN" sz="4500" dirty="0" smtClean="0"/>
              <a:t>”</a:t>
            </a:r>
            <a:endParaRPr lang="pl-PL" altLang="zh-CN" sz="45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环境变量</a:t>
            </a:r>
          </a:p>
        </p:txBody>
      </p:sp>
    </p:spTree>
    <p:extLst>
      <p:ext uri="{BB962C8B-B14F-4D97-AF65-F5344CB8AC3E}">
        <p14:creationId xmlns:p14="http://schemas.microsoft.com/office/powerpoint/2010/main" val="21643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1124744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/>
              <a:t>9.1 Shell</a:t>
            </a:r>
            <a:r>
              <a:rPr lang="zh-CN" altLang="en-US" sz="3600" dirty="0"/>
              <a:t>脚本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9.2 Bash</a:t>
            </a:r>
            <a:r>
              <a:rPr lang="zh-CN" altLang="en-US" sz="3600" dirty="0"/>
              <a:t>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/>
              <a:t>9.3 </a:t>
            </a:r>
            <a:r>
              <a:rPr lang="zh-CN" altLang="en-US" sz="3600" dirty="0"/>
              <a:t>用户自定义变量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9.4 </a:t>
            </a:r>
            <a:r>
              <a:rPr lang="zh-CN" altLang="en-US" sz="3600" dirty="0" smtClean="0"/>
              <a:t>环境</a:t>
            </a:r>
            <a:r>
              <a:rPr lang="zh-CN" altLang="en-US" sz="3600" dirty="0"/>
              <a:t>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9.5 </a:t>
            </a:r>
            <a:r>
              <a:rPr lang="zh-CN" altLang="en-US" sz="3600" dirty="0" smtClean="0">
                <a:solidFill>
                  <a:srgbClr val="FF0000"/>
                </a:solidFill>
              </a:rPr>
              <a:t>位置参数</a:t>
            </a:r>
            <a:r>
              <a:rPr lang="zh-CN" altLang="en-US" sz="3600" dirty="0">
                <a:solidFill>
                  <a:srgbClr val="FF0000"/>
                </a:solidFill>
              </a:rPr>
              <a:t>变量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9.6 </a:t>
            </a:r>
            <a:r>
              <a:rPr lang="zh-CN" altLang="en-US" sz="3600" dirty="0" smtClean="0"/>
              <a:t>预定</a:t>
            </a:r>
            <a:r>
              <a:rPr lang="zh-CN" altLang="en-US" sz="3600" dirty="0"/>
              <a:t>义</a:t>
            </a:r>
            <a:r>
              <a:rPr lang="zh-CN" altLang="en-US" sz="3600" dirty="0" smtClean="0"/>
              <a:t>变量</a:t>
            </a:r>
            <a:endParaRPr lang="en-US" altLang="zh-CN" sz="3600" dirty="0" smtClean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9.7 </a:t>
            </a:r>
            <a:r>
              <a:rPr lang="zh-CN" altLang="en-US" sz="3600" dirty="0" smtClean="0"/>
              <a:t>接收键盘的输入</a:t>
            </a:r>
            <a:endParaRPr lang="en-US" altLang="zh-CN" sz="3600" dirty="0" smtClean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9.8 </a:t>
            </a:r>
            <a:r>
              <a:rPr lang="zh-CN" altLang="en-US" sz="3600" dirty="0" smtClean="0"/>
              <a:t>数值运算</a:t>
            </a:r>
            <a:endParaRPr lang="en-US" altLang="zh-CN" sz="3600" dirty="0"/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5417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1124744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/>
              <a:t>9.1 Shell</a:t>
            </a:r>
            <a:r>
              <a:rPr lang="zh-CN" altLang="en-US" sz="3600" dirty="0"/>
              <a:t>脚本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9.2 Bash</a:t>
            </a:r>
            <a:r>
              <a:rPr lang="zh-CN" altLang="en-US" sz="3600" dirty="0"/>
              <a:t>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9.3 </a:t>
            </a:r>
            <a:r>
              <a:rPr lang="zh-CN" altLang="en-US" sz="3600" dirty="0" smtClean="0"/>
              <a:t>用户</a:t>
            </a:r>
            <a:r>
              <a:rPr lang="zh-CN" altLang="en-US" sz="3600" dirty="0"/>
              <a:t>自定义变量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9.4 </a:t>
            </a:r>
            <a:r>
              <a:rPr lang="zh-CN" altLang="en-US" sz="3600" dirty="0" smtClean="0"/>
              <a:t>环境</a:t>
            </a:r>
            <a:r>
              <a:rPr lang="zh-CN" altLang="en-US" sz="3600" dirty="0"/>
              <a:t>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9.5 </a:t>
            </a:r>
            <a:r>
              <a:rPr lang="zh-CN" altLang="en-US" sz="3600" dirty="0" smtClean="0"/>
              <a:t>位置参数</a:t>
            </a:r>
            <a:r>
              <a:rPr lang="zh-CN" altLang="en-US" sz="3600" dirty="0"/>
              <a:t>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9.6 </a:t>
            </a:r>
            <a:r>
              <a:rPr lang="zh-CN" altLang="en-US" sz="3600" dirty="0" smtClean="0"/>
              <a:t>预定</a:t>
            </a:r>
            <a:r>
              <a:rPr lang="zh-CN" altLang="en-US" sz="3600" dirty="0"/>
              <a:t>义</a:t>
            </a:r>
            <a:r>
              <a:rPr lang="zh-CN" altLang="en-US" sz="3600" dirty="0" smtClean="0"/>
              <a:t>变量</a:t>
            </a:r>
            <a:endParaRPr lang="en-US" altLang="zh-CN" sz="3600" dirty="0" smtClean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9.7 </a:t>
            </a:r>
            <a:r>
              <a:rPr lang="zh-CN" altLang="en-US" sz="3600" dirty="0" smtClean="0"/>
              <a:t>接收键盘的输入</a:t>
            </a:r>
            <a:endParaRPr lang="en-US" altLang="zh-CN" sz="3600" dirty="0" smtClean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9.8 </a:t>
            </a:r>
            <a:r>
              <a:rPr lang="zh-CN" altLang="en-US" sz="3600" dirty="0" smtClean="0"/>
              <a:t>数值运算</a:t>
            </a:r>
            <a:endParaRPr lang="en-US" altLang="zh-CN" sz="3600" dirty="0"/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817459"/>
              </p:ext>
            </p:extLst>
          </p:nvPr>
        </p:nvGraphicFramePr>
        <p:xfrm>
          <a:off x="179512" y="980729"/>
          <a:ext cx="8496944" cy="587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67993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位置参数变量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56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$n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为数字，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$0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代表命令本身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$1-$9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代表第一个到第九个参数，十以上的参数需要用大括号包含，如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${10}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359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$*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这个变量代表命令行中所有的参数，看成一个整体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359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$@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这个变量代表命令行中所有的参数，每个参数区分对待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359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$#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这个变量代表命令行中的所有参数的个数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位置参数变量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6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数值运算例子，实现加法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！</a:t>
            </a:r>
            <a:r>
              <a:rPr lang="en-US" altLang="zh-CN" dirty="0" smtClean="0"/>
              <a:t>/bin/bash</a:t>
            </a:r>
          </a:p>
          <a:p>
            <a:pPr marL="0" indent="0">
              <a:buNone/>
            </a:pPr>
            <a:r>
              <a:rPr lang="en-US" altLang="zh-CN" dirty="0" smtClean="0"/>
              <a:t>n1=$1</a:t>
            </a:r>
          </a:p>
          <a:p>
            <a:pPr marL="0" indent="0">
              <a:buNone/>
            </a:pPr>
            <a:r>
              <a:rPr lang="en-US" altLang="zh-CN" dirty="0" smtClean="0"/>
              <a:t>n2=$2</a:t>
            </a:r>
          </a:p>
          <a:p>
            <a:pPr marL="0" indent="0">
              <a:buNone/>
            </a:pPr>
            <a:r>
              <a:rPr lang="en-US" altLang="zh-CN" dirty="0" smtClean="0"/>
              <a:t>result</a:t>
            </a:r>
            <a:r>
              <a:rPr lang="en-US" altLang="zh-CN" dirty="0" smtClean="0">
                <a:solidFill>
                  <a:srgbClr val="FF0000"/>
                </a:solidFill>
              </a:rPr>
              <a:t>=$(($n1+$n2))</a:t>
            </a:r>
          </a:p>
          <a:p>
            <a:pPr marL="0" indent="0">
              <a:buNone/>
            </a:pPr>
            <a:r>
              <a:rPr lang="en-US" altLang="zh-CN" dirty="0" smtClean="0"/>
              <a:t>echo $result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位置参数变量</a:t>
            </a:r>
          </a:p>
        </p:txBody>
      </p:sp>
    </p:spTree>
    <p:extLst>
      <p:ext uri="{BB962C8B-B14F-4D97-AF65-F5344CB8AC3E}">
        <p14:creationId xmlns:p14="http://schemas.microsoft.com/office/powerpoint/2010/main" val="12544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1268760"/>
            <a:ext cx="8229600" cy="511256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4600" dirty="0"/>
              <a:t>$*</a:t>
            </a:r>
            <a:r>
              <a:rPr lang="zh-CN" altLang="en-US" sz="4600" dirty="0"/>
              <a:t>与</a:t>
            </a:r>
            <a:r>
              <a:rPr lang="en-US" altLang="zh-CN" sz="4600" dirty="0"/>
              <a:t>$@</a:t>
            </a:r>
            <a:r>
              <a:rPr lang="zh-CN" altLang="en-US" sz="4600" dirty="0"/>
              <a:t>区别</a:t>
            </a:r>
            <a:endParaRPr lang="en-US" altLang="zh-CN" sz="4600" dirty="0"/>
          </a:p>
          <a:p>
            <a:pPr marL="0" indent="0">
              <a:buNone/>
            </a:pPr>
            <a:r>
              <a:rPr lang="en-US" altLang="zh-CN" dirty="0" smtClean="0"/>
              <a:t>$*</a:t>
            </a:r>
            <a:r>
              <a:rPr lang="zh-CN" altLang="en-US" dirty="0" smtClean="0"/>
              <a:t>看做整体，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循环只会执行一次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$@</a:t>
            </a:r>
            <a:r>
              <a:rPr lang="zh-CN" altLang="en-US" dirty="0" smtClean="0"/>
              <a:t>每个参数看做独立的，</a:t>
            </a:r>
            <a:r>
              <a:rPr lang="en-US" altLang="zh-CN" dirty="0"/>
              <a:t>for</a:t>
            </a:r>
            <a:r>
              <a:rPr lang="zh-CN" altLang="en-US" dirty="0" smtClean="0"/>
              <a:t>循环多次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 i in “$*”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do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	   echo   $i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done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smtClean="0"/>
              <a:t>j </a:t>
            </a:r>
            <a:r>
              <a:rPr lang="en-US" altLang="zh-CN" dirty="0"/>
              <a:t>in </a:t>
            </a:r>
            <a:r>
              <a:rPr lang="en-US" altLang="zh-CN" dirty="0" smtClean="0"/>
              <a:t>“$@”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do</a:t>
            </a:r>
          </a:p>
          <a:p>
            <a:pPr marL="0" indent="0">
              <a:buNone/>
            </a:pPr>
            <a:r>
              <a:rPr lang="en-US" altLang="zh-CN" dirty="0"/>
              <a:t>        	   echo   </a:t>
            </a:r>
            <a:r>
              <a:rPr lang="en-US" altLang="zh-CN" dirty="0" smtClean="0"/>
              <a:t>$j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done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位置参数变量</a:t>
            </a:r>
          </a:p>
        </p:txBody>
      </p:sp>
    </p:spTree>
    <p:extLst>
      <p:ext uri="{BB962C8B-B14F-4D97-AF65-F5344CB8AC3E}">
        <p14:creationId xmlns:p14="http://schemas.microsoft.com/office/powerpoint/2010/main" val="40513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1124744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/>
              <a:t>9.1 Shell</a:t>
            </a:r>
            <a:r>
              <a:rPr lang="zh-CN" altLang="en-US" sz="3600" dirty="0"/>
              <a:t>脚本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9.2 Bash</a:t>
            </a:r>
            <a:r>
              <a:rPr lang="zh-CN" altLang="en-US" sz="3600" dirty="0"/>
              <a:t>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/>
              <a:t>9.3 </a:t>
            </a:r>
            <a:r>
              <a:rPr lang="zh-CN" altLang="en-US" sz="3600" dirty="0"/>
              <a:t>用户自定义变量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9.4 </a:t>
            </a:r>
            <a:r>
              <a:rPr lang="zh-CN" altLang="en-US" sz="3600" dirty="0" smtClean="0"/>
              <a:t>环境</a:t>
            </a:r>
            <a:r>
              <a:rPr lang="zh-CN" altLang="en-US" sz="3600" dirty="0"/>
              <a:t>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/>
              <a:t>9.5 </a:t>
            </a:r>
            <a:r>
              <a:rPr lang="zh-CN" altLang="en-US" sz="3600" dirty="0"/>
              <a:t>位置参数变量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>
                <a:solidFill>
                  <a:srgbClr val="FF0000"/>
                </a:solidFill>
              </a:rPr>
              <a:t>9.6 </a:t>
            </a:r>
            <a:r>
              <a:rPr lang="zh-CN" altLang="en-US" sz="3600" dirty="0">
                <a:solidFill>
                  <a:srgbClr val="FF0000"/>
                </a:solidFill>
              </a:rPr>
              <a:t>预定义变量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9.7 </a:t>
            </a:r>
            <a:r>
              <a:rPr lang="zh-CN" altLang="en-US" sz="3600" dirty="0" smtClean="0"/>
              <a:t>接收键盘的输入</a:t>
            </a:r>
            <a:endParaRPr lang="en-US" altLang="zh-CN" sz="3600" dirty="0" smtClean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9.8 </a:t>
            </a:r>
            <a:r>
              <a:rPr lang="zh-CN" altLang="en-US" sz="3600" dirty="0" smtClean="0"/>
              <a:t>数值运算</a:t>
            </a:r>
            <a:endParaRPr lang="en-US" altLang="zh-CN" sz="3600" dirty="0"/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1926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201589"/>
              </p:ext>
            </p:extLst>
          </p:nvPr>
        </p:nvGraphicFramePr>
        <p:xfrm>
          <a:off x="457200" y="1600200"/>
          <a:ext cx="8229600" cy="4943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600"/>
                <a:gridCol w="5915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预定义变量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作用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792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$?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最后一次执行的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命令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运行结果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返回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状态。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表示正确执行，非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表示执行不正确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792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$$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当前进程的进程号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15192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$!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后台运行的最后一个进程的进程号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7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echo “The current process is $$”</a:t>
            </a:r>
          </a:p>
          <a:p>
            <a:pPr marL="0" indent="0">
              <a:buNone/>
            </a:pPr>
            <a:r>
              <a:rPr lang="en-US" altLang="zh-CN" dirty="0" smtClean="0"/>
              <a:t>find / -name test1.sh &amp;</a:t>
            </a:r>
          </a:p>
          <a:p>
            <a:pPr marL="0" indent="0">
              <a:buNone/>
            </a:pPr>
            <a:r>
              <a:rPr lang="en-US" altLang="zh-CN" dirty="0" smtClean="0"/>
              <a:t>echo “The last one </a:t>
            </a:r>
            <a:r>
              <a:rPr lang="en-US" altLang="zh-CN" dirty="0" err="1" smtClean="0"/>
              <a:t>processId</a:t>
            </a:r>
            <a:r>
              <a:rPr lang="en-US" altLang="zh-CN" dirty="0" smtClean="0"/>
              <a:t> is $!”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预定义变量</a:t>
            </a:r>
          </a:p>
        </p:txBody>
      </p:sp>
    </p:spTree>
    <p:extLst>
      <p:ext uri="{BB962C8B-B14F-4D97-AF65-F5344CB8AC3E}">
        <p14:creationId xmlns:p14="http://schemas.microsoft.com/office/powerpoint/2010/main" val="150598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1124744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/>
              <a:t>9.1 Shell</a:t>
            </a:r>
            <a:r>
              <a:rPr lang="zh-CN" altLang="en-US" sz="3600" dirty="0"/>
              <a:t>脚本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9.2 Bash</a:t>
            </a:r>
            <a:r>
              <a:rPr lang="zh-CN" altLang="en-US" sz="3600" dirty="0"/>
              <a:t>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/>
              <a:t>9.3 </a:t>
            </a:r>
            <a:r>
              <a:rPr lang="zh-CN" altLang="en-US" sz="3600" dirty="0"/>
              <a:t>用户自定义变量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9.4 </a:t>
            </a:r>
            <a:r>
              <a:rPr lang="zh-CN" altLang="en-US" sz="3600" dirty="0" smtClean="0"/>
              <a:t>环境</a:t>
            </a:r>
            <a:r>
              <a:rPr lang="zh-CN" altLang="en-US" sz="3600" dirty="0"/>
              <a:t>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9.5 </a:t>
            </a:r>
            <a:r>
              <a:rPr lang="zh-CN" altLang="en-US" sz="3600" dirty="0" smtClean="0"/>
              <a:t>位置参数</a:t>
            </a:r>
            <a:r>
              <a:rPr lang="zh-CN" altLang="en-US" sz="3600" dirty="0"/>
              <a:t>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9.6 </a:t>
            </a:r>
            <a:r>
              <a:rPr lang="zh-CN" altLang="en-US" sz="3600" dirty="0" smtClean="0"/>
              <a:t>预定</a:t>
            </a:r>
            <a:r>
              <a:rPr lang="zh-CN" altLang="en-US" sz="3600" dirty="0"/>
              <a:t>义</a:t>
            </a:r>
            <a:r>
              <a:rPr lang="zh-CN" altLang="en-US" sz="3600" dirty="0" smtClean="0"/>
              <a:t>变量</a:t>
            </a:r>
            <a:endParaRPr lang="en-US" altLang="zh-CN" sz="3600" dirty="0" smtClean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9.7 </a:t>
            </a:r>
            <a:r>
              <a:rPr lang="zh-CN" altLang="en-US" sz="3600" dirty="0" smtClean="0">
                <a:solidFill>
                  <a:srgbClr val="FF0000"/>
                </a:solidFill>
              </a:rPr>
              <a:t>接收键盘的输入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9.8 </a:t>
            </a:r>
            <a:r>
              <a:rPr lang="zh-CN" altLang="en-US" sz="3600" dirty="0" smtClean="0"/>
              <a:t>数值运算</a:t>
            </a:r>
            <a:endParaRPr lang="en-US" altLang="zh-CN" sz="3600" dirty="0"/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1926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从键盘输入内容为变量赋值</a:t>
            </a:r>
          </a:p>
          <a:p>
            <a:pPr lvl="1"/>
            <a:r>
              <a:rPr lang="zh-CN" altLang="en-US" dirty="0"/>
              <a:t> 格式： </a:t>
            </a:r>
            <a:r>
              <a:rPr lang="en-US" altLang="zh-CN" dirty="0">
                <a:solidFill>
                  <a:srgbClr val="FF0000"/>
                </a:solidFill>
              </a:rPr>
              <a:t>read  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选项</a:t>
            </a:r>
            <a:r>
              <a:rPr lang="en-US" altLang="zh-CN" dirty="0" smtClean="0">
                <a:solidFill>
                  <a:srgbClr val="FF0000"/>
                </a:solidFill>
              </a:rPr>
              <a:t>]  [</a:t>
            </a:r>
            <a:r>
              <a:rPr lang="zh-CN" altLang="en-US" dirty="0" smtClean="0">
                <a:solidFill>
                  <a:srgbClr val="FF0000"/>
                </a:solidFill>
              </a:rPr>
              <a:t>变量名]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常用命令</a:t>
            </a:r>
            <a:r>
              <a:rPr lang="zh-CN" altLang="en-US" sz="3200" dirty="0" smtClean="0"/>
              <a:t>选项</a:t>
            </a:r>
            <a:endParaRPr lang="en-US" altLang="zh-CN" sz="3200" dirty="0" smtClean="0"/>
          </a:p>
          <a:p>
            <a:pPr marL="742950" lvl="2" indent="-342900"/>
            <a:r>
              <a:rPr lang="en-US" altLang="zh-CN" dirty="0" smtClean="0"/>
              <a:t>-p </a:t>
            </a:r>
            <a:r>
              <a:rPr lang="zh-CN" altLang="en-US" dirty="0" smtClean="0"/>
              <a:t>“提示信息”：在等待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输入时，输出提示信息</a:t>
            </a:r>
            <a:endParaRPr lang="en-US" altLang="zh-CN" dirty="0" smtClean="0"/>
          </a:p>
          <a:p>
            <a:pPr marL="742950" lvl="2" indent="-342900"/>
            <a:r>
              <a:rPr lang="en-US" altLang="zh-CN" dirty="0" smtClean="0"/>
              <a:t>-t </a:t>
            </a:r>
            <a:r>
              <a:rPr lang="zh-CN" altLang="en-US" dirty="0" smtClean="0"/>
              <a:t>秒数：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会一直等待用户输入，使用此选项可以指定等待时间</a:t>
            </a:r>
            <a:endParaRPr lang="en-US" altLang="zh-CN" dirty="0" smtClean="0"/>
          </a:p>
          <a:p>
            <a:pPr marL="742950" lvl="2" indent="-342900"/>
            <a:r>
              <a:rPr lang="en-US" altLang="zh-CN" dirty="0" smtClean="0"/>
              <a:t>-n </a:t>
            </a:r>
            <a:r>
              <a:rPr lang="zh-CN" altLang="en-US" dirty="0" smtClean="0"/>
              <a:t>字符数：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命令只接受指定的字符数，自动执行</a:t>
            </a:r>
            <a:endParaRPr lang="en-US" altLang="zh-CN" dirty="0" smtClean="0"/>
          </a:p>
          <a:p>
            <a:pPr marL="742950" lvl="2" indent="-342900"/>
            <a:r>
              <a:rPr lang="en-US" altLang="zh-CN" dirty="0" smtClean="0"/>
              <a:t>-s: </a:t>
            </a:r>
            <a:r>
              <a:rPr lang="zh-CN" altLang="en-US" dirty="0" smtClean="0"/>
              <a:t>隐藏输入的行数，适用于机密信息的输入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接收键盘的输入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5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read –t 30 –p “your name” name</a:t>
            </a:r>
          </a:p>
          <a:p>
            <a:pPr marL="0" indent="0">
              <a:buNone/>
            </a:pPr>
            <a:r>
              <a:rPr lang="en-US" altLang="zh-CN" dirty="0" smtClean="0"/>
              <a:t>read –s –t </a:t>
            </a:r>
            <a:r>
              <a:rPr lang="en-US" altLang="zh-CN" dirty="0"/>
              <a:t>30 –p “your a</a:t>
            </a:r>
            <a:r>
              <a:rPr lang="en-US" altLang="zh-CN" dirty="0" smtClean="0"/>
              <a:t>ge” age</a:t>
            </a:r>
          </a:p>
          <a:p>
            <a:pPr marL="0" indent="0">
              <a:buNone/>
            </a:pPr>
            <a:r>
              <a:rPr lang="en-US" altLang="zh-CN" dirty="0" smtClean="0"/>
              <a:t>read –n 1 –p “your gender[M/F]” gender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-n 1</a:t>
            </a:r>
            <a:r>
              <a:rPr lang="zh-CN" altLang="en-US" dirty="0" smtClean="0"/>
              <a:t>只接收一个输入字符就会执行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echo “$name $age $gender”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接收键盘的输入</a:t>
            </a:r>
          </a:p>
        </p:txBody>
      </p:sp>
    </p:spTree>
    <p:extLst>
      <p:ext uri="{BB962C8B-B14F-4D97-AF65-F5344CB8AC3E}">
        <p14:creationId xmlns:p14="http://schemas.microsoft.com/office/powerpoint/2010/main" val="28197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1124744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/>
              <a:t>9.1 Shell</a:t>
            </a:r>
            <a:r>
              <a:rPr lang="zh-CN" altLang="en-US" sz="3600" dirty="0"/>
              <a:t>脚本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9.2 Bash</a:t>
            </a:r>
            <a:r>
              <a:rPr lang="zh-CN" altLang="en-US" sz="3600" dirty="0"/>
              <a:t>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/>
              <a:t>9.3 </a:t>
            </a:r>
            <a:r>
              <a:rPr lang="zh-CN" altLang="en-US" sz="3600" dirty="0"/>
              <a:t>用户自定义变量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9.4 </a:t>
            </a:r>
            <a:r>
              <a:rPr lang="zh-CN" altLang="en-US" sz="3600" dirty="0" smtClean="0"/>
              <a:t>环境</a:t>
            </a:r>
            <a:r>
              <a:rPr lang="zh-CN" altLang="en-US" sz="3600" dirty="0"/>
              <a:t>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9.5 </a:t>
            </a:r>
            <a:r>
              <a:rPr lang="zh-CN" altLang="en-US" sz="3600" dirty="0" smtClean="0"/>
              <a:t>位置参数</a:t>
            </a:r>
            <a:r>
              <a:rPr lang="zh-CN" altLang="en-US" sz="3600" dirty="0"/>
              <a:t>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9.6 </a:t>
            </a:r>
            <a:r>
              <a:rPr lang="zh-CN" altLang="en-US" sz="3600" dirty="0" smtClean="0"/>
              <a:t>预定</a:t>
            </a:r>
            <a:r>
              <a:rPr lang="zh-CN" altLang="en-US" sz="3600" dirty="0"/>
              <a:t>义</a:t>
            </a:r>
            <a:r>
              <a:rPr lang="zh-CN" altLang="en-US" sz="3600" dirty="0" smtClean="0"/>
              <a:t>变量</a:t>
            </a:r>
            <a:endParaRPr lang="en-US" altLang="zh-CN" sz="3600" dirty="0" smtClean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9.7 </a:t>
            </a:r>
            <a:r>
              <a:rPr lang="zh-CN" altLang="en-US" sz="3600" dirty="0" smtClean="0"/>
              <a:t>接收键盘的输入</a:t>
            </a:r>
            <a:endParaRPr lang="en-US" altLang="zh-CN" sz="3600" dirty="0" smtClean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9.8 </a:t>
            </a:r>
            <a:r>
              <a:rPr lang="zh-CN" altLang="en-US" sz="3600" dirty="0" smtClean="0">
                <a:solidFill>
                  <a:srgbClr val="FF0000"/>
                </a:solidFill>
              </a:rPr>
              <a:t>数值运算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2907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  <a:p>
            <a:pPr lvl="1"/>
            <a:r>
              <a:rPr lang="zh-CN" altLang="en-US" dirty="0"/>
              <a:t>用途：完成特定的、较复杂的系统管理任务</a:t>
            </a:r>
          </a:p>
          <a:p>
            <a:pPr lvl="1"/>
            <a:r>
              <a:rPr lang="zh-CN" altLang="en-US" dirty="0"/>
              <a:t>格式：集中保存多条</a:t>
            </a:r>
            <a:r>
              <a:rPr lang="en-US" altLang="zh-CN" dirty="0"/>
              <a:t>Linux</a:t>
            </a:r>
            <a:r>
              <a:rPr lang="zh-CN" altLang="en-US" dirty="0"/>
              <a:t>命令，普通文本文件</a:t>
            </a:r>
          </a:p>
          <a:p>
            <a:pPr lvl="1"/>
            <a:r>
              <a:rPr lang="zh-CN" altLang="en-US" dirty="0"/>
              <a:t>执行方式：按照预设的顺序依次解释执行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2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126727"/>
            <a:ext cx="8229600" cy="503857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方法二：</a:t>
            </a:r>
            <a:r>
              <a:rPr lang="en-US" altLang="zh-CN" dirty="0" err="1" smtClean="0"/>
              <a:t>expr</a:t>
            </a:r>
            <a:r>
              <a:rPr lang="zh-CN" altLang="en-US" dirty="0" smtClean="0"/>
              <a:t>数值运算工具（</a:t>
            </a:r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-,\*,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/]# a=1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/]# b=2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/]# </a:t>
            </a:r>
            <a:r>
              <a:rPr lang="en-US" altLang="zh-CN" dirty="0" err="1" smtClean="0"/>
              <a:t>expr</a:t>
            </a:r>
            <a:r>
              <a:rPr lang="en-US" altLang="zh-CN" dirty="0" smtClean="0"/>
              <a:t> $a + $b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/]# 3</a:t>
            </a:r>
            <a:endParaRPr lang="en-US" altLang="zh-CN" dirty="0" smtClean="0"/>
          </a:p>
          <a:p>
            <a:r>
              <a:rPr lang="zh-CN" altLang="en-US" dirty="0"/>
              <a:t>方法一：</a:t>
            </a:r>
            <a:r>
              <a:rPr lang="en-US" altLang="zh-CN" dirty="0"/>
              <a:t>declare</a:t>
            </a:r>
            <a:r>
              <a:rPr lang="zh-CN" altLang="en-US" dirty="0"/>
              <a:t>声明变量类型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/]# a=1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/]# b=2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/]# declare -i c=$a+$b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/]# echo $c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数值运算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5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zh-CN" altLang="en-US" dirty="0"/>
              <a:t>三：</a:t>
            </a:r>
            <a:r>
              <a:rPr lang="en-US" altLang="zh-CN" dirty="0"/>
              <a:t>$((</a:t>
            </a:r>
            <a:r>
              <a:rPr lang="zh-CN" altLang="en-US" dirty="0"/>
              <a:t>运算式</a:t>
            </a:r>
            <a:r>
              <a:rPr lang="en-US" altLang="zh-CN" dirty="0"/>
              <a:t>)) </a:t>
            </a:r>
            <a:r>
              <a:rPr lang="zh-CN" altLang="en-US" dirty="0"/>
              <a:t>或者</a:t>
            </a:r>
            <a:r>
              <a:rPr lang="en-US" altLang="zh-CN" dirty="0"/>
              <a:t>$[</a:t>
            </a:r>
            <a:r>
              <a:rPr lang="zh-CN" altLang="en-US" dirty="0"/>
              <a:t>运算式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/]# a=1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/]# b=2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/]# c</a:t>
            </a:r>
            <a:r>
              <a:rPr lang="en-US" altLang="zh-CN" dirty="0" smtClean="0"/>
              <a:t>=$(($a+$b))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/]# c</a:t>
            </a:r>
            <a:r>
              <a:rPr lang="en-US" altLang="zh-CN" dirty="0" smtClean="0"/>
              <a:t>=$[$</a:t>
            </a:r>
            <a:r>
              <a:rPr lang="en-US" altLang="zh-CN" dirty="0"/>
              <a:t>a+$</a:t>
            </a:r>
            <a:r>
              <a:rPr lang="en-US" altLang="zh-CN" dirty="0" smtClean="0"/>
              <a:t>b]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/]# echo $c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1774" y="1340768"/>
            <a:ext cx="8867328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需要安装：</a:t>
            </a:r>
            <a:r>
              <a:rPr lang="en-US" altLang="zh-CN" dirty="0" smtClean="0"/>
              <a:t>rpm </a:t>
            </a:r>
            <a:r>
              <a:rPr lang="en-US" altLang="zh-CN" dirty="0"/>
              <a:t>-</a:t>
            </a:r>
            <a:r>
              <a:rPr lang="en-US" altLang="zh-CN" dirty="0" err="1"/>
              <a:t>ivh</a:t>
            </a:r>
            <a:r>
              <a:rPr lang="en-US" altLang="zh-CN" dirty="0"/>
              <a:t> bc-1.06.95-13.el7.x86_64.rpm</a:t>
            </a:r>
          </a:p>
          <a:p>
            <a:pPr marL="0" indent="0">
              <a:buNone/>
            </a:pPr>
            <a:r>
              <a:rPr lang="fr-FR" altLang="zh-CN" dirty="0"/>
              <a:t>[root@localhost Packages]# a=1.2</a:t>
            </a:r>
          </a:p>
          <a:p>
            <a:pPr marL="0" indent="0">
              <a:buNone/>
            </a:pPr>
            <a:r>
              <a:rPr lang="fr-FR" altLang="zh-CN" dirty="0"/>
              <a:t>[root@localhost Packages]# </a:t>
            </a:r>
            <a:r>
              <a:rPr lang="fr-FR" altLang="zh-CN" dirty="0" smtClean="0"/>
              <a:t>b=2.3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Packages]# echo $a+$</a:t>
            </a:r>
            <a:r>
              <a:rPr lang="en-US" altLang="zh-CN" dirty="0" err="1"/>
              <a:t>b|bc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小数的运算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14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每周五</a:t>
            </a:r>
            <a:r>
              <a:rPr lang="en-US" altLang="zh-CN" dirty="0"/>
              <a:t>17:30</a:t>
            </a:r>
            <a:r>
              <a:rPr lang="zh-CN" altLang="en-US" dirty="0"/>
              <a:t>清理</a:t>
            </a:r>
            <a:r>
              <a:rPr lang="en-US" altLang="zh-CN" dirty="0"/>
              <a:t>FTP</a:t>
            </a:r>
            <a:r>
              <a:rPr lang="zh-CN" altLang="en-US" dirty="0"/>
              <a:t>服务器的公共共享目录</a:t>
            </a:r>
          </a:p>
          <a:p>
            <a:pPr lvl="2"/>
            <a:r>
              <a:rPr lang="zh-CN" altLang="en-US" dirty="0"/>
              <a:t> 检查 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/ftp/pub/ </a:t>
            </a:r>
            <a:r>
              <a:rPr lang="zh-CN" altLang="en-US" dirty="0"/>
              <a:t>目录，将其中所有子目录及文件的详细列表、当时的时间信息追加保存到 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/log/pubdir.log </a:t>
            </a:r>
            <a:r>
              <a:rPr lang="zh-CN" altLang="en-US" dirty="0"/>
              <a:t>日志文件中，然后清空该目录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2:</a:t>
            </a:r>
          </a:p>
          <a:p>
            <a:pPr lvl="1"/>
            <a:r>
              <a:rPr lang="zh-CN" altLang="en-US" dirty="0"/>
              <a:t>每隔</a:t>
            </a:r>
            <a:r>
              <a:rPr lang="en-US" altLang="zh-CN" dirty="0"/>
              <a:t>3</a:t>
            </a:r>
            <a:r>
              <a:rPr lang="zh-CN" altLang="en-US" dirty="0"/>
              <a:t>天对数据库目录做一次完整备份</a:t>
            </a:r>
          </a:p>
          <a:p>
            <a:pPr lvl="2"/>
            <a:r>
              <a:rPr lang="zh-CN" altLang="en-US" dirty="0"/>
              <a:t> 统计 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目录占用的空间大小、查看当前的日期，并记录到临时文件 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/dbinfo.txt </a:t>
            </a:r>
            <a:r>
              <a:rPr lang="zh-CN" altLang="en-US" dirty="0"/>
              <a:t>中</a:t>
            </a:r>
          </a:p>
          <a:p>
            <a:pPr lvl="2"/>
            <a:r>
              <a:rPr lang="zh-CN" altLang="en-US" dirty="0"/>
              <a:t> 将 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/dbinfo.txt </a:t>
            </a:r>
            <a:r>
              <a:rPr lang="zh-CN" altLang="en-US" dirty="0"/>
              <a:t>文件、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目录进行压缩归档，备份到</a:t>
            </a:r>
            <a:r>
              <a:rPr lang="en-US" altLang="zh-CN" dirty="0"/>
              <a:t>/opt/</a:t>
            </a:r>
            <a:r>
              <a:rPr lang="en-US" altLang="zh-CN" dirty="0" err="1"/>
              <a:t>dbbak</a:t>
            </a:r>
            <a:r>
              <a:rPr lang="en-US" altLang="zh-CN" dirty="0"/>
              <a:t>/</a:t>
            </a:r>
            <a:r>
              <a:rPr lang="zh-CN" altLang="en-US" dirty="0"/>
              <a:t>目录中</a:t>
            </a:r>
          </a:p>
          <a:p>
            <a:pPr lvl="2"/>
            <a:r>
              <a:rPr lang="zh-CN" altLang="en-US" dirty="0"/>
              <a:t> 备份后的包文件名中要包含当天的日期信息</a:t>
            </a:r>
          </a:p>
          <a:p>
            <a:pPr lvl="2"/>
            <a:r>
              <a:rPr lang="zh-CN" altLang="en-US" dirty="0"/>
              <a:t> 最后删除临时文件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/dbinfo.txt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9401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r>
              <a:rPr lang="en-US" altLang="zh-CN" dirty="0" smtClean="0"/>
              <a:t>Size=`du </a:t>
            </a:r>
            <a:r>
              <a:rPr lang="en-US" altLang="zh-CN" dirty="0"/>
              <a:t>-</a:t>
            </a:r>
            <a:r>
              <a:rPr lang="en-US" altLang="zh-CN" dirty="0" err="1"/>
              <a:t>sh</a:t>
            </a:r>
            <a:r>
              <a:rPr lang="en-US" altLang="zh-CN" dirty="0"/>
              <a:t>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mysql</a:t>
            </a:r>
            <a:r>
              <a:rPr lang="en-US" altLang="zh-CN" smtClean="0"/>
              <a:t>`</a:t>
            </a:r>
            <a:endParaRPr lang="en-US" altLang="zh-CN" dirty="0"/>
          </a:p>
          <a:p>
            <a:r>
              <a:rPr lang="en-US" altLang="zh-CN" dirty="0" smtClean="0"/>
              <a:t>day=`date  +%</a:t>
            </a:r>
            <a:r>
              <a:rPr lang="en-US" altLang="zh-CN" dirty="0" err="1" smtClean="0"/>
              <a:t>Y%m%d</a:t>
            </a:r>
            <a:r>
              <a:rPr lang="en-US" altLang="zh-CN" dirty="0" smtClean="0"/>
              <a:t>`</a:t>
            </a:r>
            <a:endParaRPr lang="en-US" altLang="zh-CN" dirty="0"/>
          </a:p>
          <a:p>
            <a:r>
              <a:rPr lang="en-US" altLang="zh-CN" dirty="0"/>
              <a:t>echo </a:t>
            </a:r>
            <a:r>
              <a:rPr lang="en-US" altLang="zh-CN" dirty="0" smtClean="0"/>
              <a:t>$Size&gt;&gt;/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/dbinfo.txt</a:t>
            </a:r>
          </a:p>
          <a:p>
            <a:r>
              <a:rPr lang="en-US" altLang="zh-CN" dirty="0"/>
              <a:t>echo </a:t>
            </a:r>
            <a:r>
              <a:rPr lang="en-US" altLang="zh-CN" dirty="0" smtClean="0"/>
              <a:t>$day&gt;/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/dbinfo.txt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或者可以这样 </a:t>
            </a:r>
            <a:r>
              <a:rPr lang="en-US" altLang="zh-CN" dirty="0" smtClean="0"/>
              <a:t>cd /opt/</a:t>
            </a:r>
            <a:r>
              <a:rPr lang="en-US" altLang="zh-CN" dirty="0" err="1" smtClean="0"/>
              <a:t>dbbak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tar </a:t>
            </a:r>
            <a:r>
              <a:rPr lang="en-US" altLang="zh-CN" dirty="0"/>
              <a:t>-</a:t>
            </a:r>
            <a:r>
              <a:rPr lang="en-US" altLang="zh-CN" dirty="0" err="1"/>
              <a:t>zcvf</a:t>
            </a:r>
            <a:r>
              <a:rPr lang="en-US" altLang="zh-CN" dirty="0"/>
              <a:t> /</a:t>
            </a:r>
            <a:r>
              <a:rPr lang="en-US" altLang="zh-CN" dirty="0" smtClean="0"/>
              <a:t>opt/</a:t>
            </a:r>
            <a:r>
              <a:rPr lang="en-US" altLang="zh-CN" dirty="0" err="1" smtClean="0"/>
              <a:t>dbbak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mysql"day".</a:t>
            </a:r>
            <a:r>
              <a:rPr lang="en-US" altLang="zh-CN" dirty="0" err="1"/>
              <a:t>tar.gz</a:t>
            </a:r>
            <a:r>
              <a:rPr lang="en-US" altLang="zh-CN" dirty="0"/>
              <a:t> /</a:t>
            </a:r>
            <a:r>
              <a:rPr lang="en-US" altLang="zh-CN" dirty="0" err="1"/>
              <a:t>tmp</a:t>
            </a:r>
            <a:r>
              <a:rPr lang="en-US" altLang="zh-CN" dirty="0"/>
              <a:t>/dbinfo.txt 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mysql</a:t>
            </a:r>
            <a:endParaRPr lang="en-US" altLang="zh-CN" dirty="0"/>
          </a:p>
          <a:p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/dbinfo.txt</a:t>
            </a:r>
          </a:p>
          <a:p>
            <a:r>
              <a:rPr lang="en-US" altLang="zh-CN" dirty="0" err="1" smtClean="0"/>
              <a:t>crontab</a:t>
            </a:r>
            <a:r>
              <a:rPr lang="en-US" altLang="zh-CN" dirty="0" smtClean="0"/>
              <a:t> -e</a:t>
            </a:r>
            <a:endParaRPr lang="en-US" altLang="zh-CN" dirty="0"/>
          </a:p>
          <a:p>
            <a:r>
              <a:rPr lang="en-US" altLang="zh-CN" dirty="0" smtClean="0"/>
              <a:t>0 * */3 * * /test/demo.txt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59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5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764704"/>
            <a:ext cx="8229600" cy="4525963"/>
          </a:xfrm>
        </p:spPr>
        <p:txBody>
          <a:bodyPr/>
          <a:lstStyle/>
          <a:p>
            <a:r>
              <a:rPr lang="zh-CN" altLang="en-US" dirty="0"/>
              <a:t>建立包含执行语句的脚本文件 </a:t>
            </a:r>
          </a:p>
          <a:p>
            <a:pPr lvl="1"/>
            <a:r>
              <a:rPr lang="zh-CN" altLang="en-US" dirty="0"/>
              <a:t>脚本文件中包括的内容 </a:t>
            </a:r>
          </a:p>
          <a:p>
            <a:pPr lvl="2"/>
            <a:r>
              <a:rPr lang="zh-CN" altLang="en-US" dirty="0"/>
              <a:t> 运行环境设置：</a:t>
            </a:r>
            <a:r>
              <a:rPr lang="en-US" altLang="zh-CN" dirty="0">
                <a:solidFill>
                  <a:srgbClr val="FF0000"/>
                </a:solidFill>
              </a:rPr>
              <a:t>#!/bin/bash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注释信息：以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/>
              <a:t>开始的说明性文字 </a:t>
            </a:r>
          </a:p>
          <a:p>
            <a:pPr lvl="2"/>
            <a:r>
              <a:rPr lang="zh-CN" altLang="en-US" dirty="0"/>
              <a:t> 可执行的</a:t>
            </a:r>
            <a:r>
              <a:rPr lang="en-US" altLang="zh-CN" dirty="0"/>
              <a:t>Linux</a:t>
            </a:r>
            <a:r>
              <a:rPr lang="zh-CN" altLang="en-US" dirty="0"/>
              <a:t>命令行</a:t>
            </a:r>
          </a:p>
          <a:p>
            <a:r>
              <a:rPr lang="zh-CN" altLang="en-US" dirty="0"/>
              <a:t>为脚本文件添加可执行权限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编写可执行的</a:t>
            </a:r>
            <a:r>
              <a:rPr lang="en-US" altLang="zh-CN" dirty="0"/>
              <a:t>Shell</a:t>
            </a:r>
            <a:r>
              <a:rPr lang="zh-CN" altLang="en-US" dirty="0"/>
              <a:t>脚本 </a:t>
            </a:r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539552" y="3744738"/>
            <a:ext cx="8007350" cy="3068638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1600" b="1" dirty="0"/>
              <a:t>[</a:t>
            </a:r>
            <a:r>
              <a:rPr lang="en-US" altLang="zh-CN" sz="1600" b="1" dirty="0" err="1"/>
              <a:t>root@localhost</a:t>
            </a:r>
            <a:r>
              <a:rPr lang="en-US" altLang="zh-CN" sz="1600" b="1" dirty="0"/>
              <a:t> test]## vi repboot.sh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#</a:t>
            </a:r>
            <a:r>
              <a:rPr lang="en-US" altLang="zh-CN" sz="1600" b="1" dirty="0">
                <a:solidFill>
                  <a:srgbClr val="0000FF"/>
                </a:solidFill>
              </a:rPr>
              <a:t> To show usage of /boot directory and mode of kernel file.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FF"/>
                </a:solidFill>
              </a:rPr>
              <a:t>echo "</a:t>
            </a:r>
            <a:r>
              <a:rPr lang="en-US" altLang="zh-CN" sz="1600" b="1" dirty="0" err="1">
                <a:solidFill>
                  <a:srgbClr val="0000FF"/>
                </a:solidFill>
              </a:rPr>
              <a:t>Useage</a:t>
            </a:r>
            <a:r>
              <a:rPr lang="en-US" altLang="zh-CN" sz="1600" b="1" dirty="0">
                <a:solidFill>
                  <a:srgbClr val="0000FF"/>
                </a:solidFill>
              </a:rPr>
              <a:t> of /boot: 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FF"/>
                </a:solidFill>
              </a:rPr>
              <a:t>du -</a:t>
            </a:r>
            <a:r>
              <a:rPr lang="en-US" altLang="zh-CN" sz="1600" b="1" dirty="0" err="1">
                <a:solidFill>
                  <a:srgbClr val="0000FF"/>
                </a:solidFill>
              </a:rPr>
              <a:t>sh</a:t>
            </a:r>
            <a:r>
              <a:rPr lang="en-US" altLang="zh-CN" sz="1600" b="1" dirty="0">
                <a:solidFill>
                  <a:srgbClr val="0000FF"/>
                </a:solidFill>
              </a:rPr>
              <a:t> /boot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FF"/>
                </a:solidFill>
              </a:rPr>
              <a:t>echo "The mode of kernel file:"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 err="1">
                <a:solidFill>
                  <a:srgbClr val="0000FF"/>
                </a:solidFill>
              </a:rPr>
              <a:t>ls</a:t>
            </a:r>
            <a:r>
              <a:rPr lang="en-US" altLang="zh-CN" sz="1600" b="1" dirty="0">
                <a:solidFill>
                  <a:srgbClr val="0000FF"/>
                </a:solidFill>
              </a:rPr>
              <a:t> -</a:t>
            </a:r>
            <a:r>
              <a:rPr lang="en-US" altLang="zh-CN" sz="1600" b="1" dirty="0" err="1">
                <a:solidFill>
                  <a:srgbClr val="0000FF"/>
                </a:solidFill>
              </a:rPr>
              <a:t>lh</a:t>
            </a:r>
            <a:r>
              <a:rPr lang="en-US" altLang="zh-CN" sz="1600" b="1" dirty="0">
                <a:solidFill>
                  <a:srgbClr val="0000FF"/>
                </a:solidFill>
              </a:rPr>
              <a:t> /boot/</a:t>
            </a:r>
            <a:r>
              <a:rPr lang="en-US" altLang="zh-CN" sz="1600" b="1" dirty="0" err="1">
                <a:solidFill>
                  <a:srgbClr val="0000FF"/>
                </a:solidFill>
              </a:rPr>
              <a:t>vmlinuz</a:t>
            </a:r>
            <a:r>
              <a:rPr lang="en-US" altLang="zh-CN" sz="1600" b="1" dirty="0">
                <a:solidFill>
                  <a:srgbClr val="0000FF"/>
                </a:solidFill>
              </a:rPr>
              <a:t>-*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1600" b="1" dirty="0"/>
              <a:t>[</a:t>
            </a:r>
            <a:r>
              <a:rPr lang="en-US" altLang="zh-CN" sz="1600" b="1" dirty="0" err="1"/>
              <a:t>root@localhost</a:t>
            </a:r>
            <a:r>
              <a:rPr lang="en-US" altLang="zh-CN" sz="1600" b="1" dirty="0"/>
              <a:t> test</a:t>
            </a:r>
            <a:r>
              <a:rPr lang="en-US" altLang="zh-CN" sz="1600" b="1" dirty="0" smtClean="0"/>
              <a:t>]# </a:t>
            </a:r>
            <a:r>
              <a:rPr lang="en-US" altLang="zh-CN" sz="1600" b="1" dirty="0" err="1"/>
              <a:t>chmod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a</a:t>
            </a:r>
            <a:r>
              <a:rPr lang="en-US" altLang="zh-CN" sz="1600" b="1" dirty="0" err="1">
                <a:solidFill>
                  <a:srgbClr val="FF0000"/>
                </a:solidFill>
              </a:rPr>
              <a:t>+x</a:t>
            </a:r>
            <a:r>
              <a:rPr lang="en-US" altLang="zh-CN" sz="1600" b="1" dirty="0"/>
              <a:t> repboot.sh </a:t>
            </a:r>
          </a:p>
        </p:txBody>
      </p:sp>
    </p:spTree>
    <p:extLst>
      <p:ext uri="{BB962C8B-B14F-4D97-AF65-F5344CB8AC3E}">
        <p14:creationId xmlns:p14="http://schemas.microsoft.com/office/powerpoint/2010/main" val="22253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执行前要修改权限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Chomd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a+x</a:t>
            </a:r>
            <a:r>
              <a:rPr lang="en-US" altLang="zh-CN" dirty="0" smtClean="0"/>
              <a:t>  ./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编写和运行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86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直接执行具有“</a:t>
            </a:r>
            <a:r>
              <a:rPr lang="en-US" altLang="zh-CN" dirty="0"/>
              <a:t>x”</a:t>
            </a:r>
            <a:r>
              <a:rPr lang="zh-CN" altLang="en-US" dirty="0"/>
              <a:t>权限的脚本文件</a:t>
            </a:r>
          </a:p>
          <a:p>
            <a:pPr lvl="1"/>
            <a:r>
              <a:rPr lang="zh-CN" altLang="en-US" dirty="0"/>
              <a:t> 例如：</a:t>
            </a:r>
            <a:r>
              <a:rPr lang="en-US" altLang="zh-CN" dirty="0">
                <a:solidFill>
                  <a:srgbClr val="FF0000"/>
                </a:solidFill>
              </a:rPr>
              <a:t>./repboot.sh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使用指定的解释器程序执行脚本内容</a:t>
            </a:r>
          </a:p>
          <a:p>
            <a:pPr lvl="1"/>
            <a:r>
              <a:rPr lang="zh-CN" altLang="en-US" dirty="0"/>
              <a:t> 例如：</a:t>
            </a:r>
            <a:r>
              <a:rPr lang="en-US" altLang="zh-CN" dirty="0">
                <a:solidFill>
                  <a:srgbClr val="FF0000"/>
                </a:solidFill>
              </a:rPr>
              <a:t>bash  repboot.sh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sh</a:t>
            </a:r>
            <a:r>
              <a:rPr lang="en-US" altLang="zh-CN" dirty="0">
                <a:solidFill>
                  <a:srgbClr val="FF0000"/>
                </a:solidFill>
              </a:rPr>
              <a:t>  repboot.sh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source</a:t>
            </a:r>
            <a:r>
              <a:rPr lang="zh-CN" altLang="en-US" dirty="0"/>
              <a:t>命令（或 </a:t>
            </a:r>
            <a:r>
              <a:rPr lang="en-US" altLang="zh-CN" dirty="0"/>
              <a:t>. </a:t>
            </a:r>
            <a:r>
              <a:rPr lang="zh-CN" altLang="en-US" dirty="0"/>
              <a:t>）读取脚本内容执行</a:t>
            </a:r>
          </a:p>
          <a:p>
            <a:pPr lvl="1"/>
            <a:r>
              <a:rPr lang="zh-CN" altLang="en-US" dirty="0"/>
              <a:t> 例如：</a:t>
            </a:r>
            <a:r>
              <a:rPr lang="en-US" altLang="zh-CN" dirty="0">
                <a:solidFill>
                  <a:srgbClr val="FF0000"/>
                </a:solidFill>
              </a:rPr>
              <a:t>source  repboot.sh</a:t>
            </a:r>
            <a:r>
              <a:rPr lang="en-US" altLang="zh-CN" dirty="0"/>
              <a:t>  </a:t>
            </a:r>
            <a:r>
              <a:rPr lang="zh-CN" altLang="en-US" dirty="0"/>
              <a:t>或  </a:t>
            </a:r>
            <a:r>
              <a:rPr lang="en-US" altLang="zh-CN" dirty="0">
                <a:solidFill>
                  <a:srgbClr val="FF0000"/>
                </a:solidFill>
              </a:rPr>
              <a:t>.   hello.sh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Shell</a:t>
            </a:r>
            <a:r>
              <a:rPr lang="zh-CN" altLang="en-US" dirty="0"/>
              <a:t>脚本程序</a:t>
            </a:r>
          </a:p>
        </p:txBody>
      </p:sp>
    </p:spTree>
    <p:extLst>
      <p:ext uri="{BB962C8B-B14F-4D97-AF65-F5344CB8AC3E}">
        <p14:creationId xmlns:p14="http://schemas.microsoft.com/office/powerpoint/2010/main" val="30822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1124744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/>
              <a:t>9.1 Shell</a:t>
            </a:r>
            <a:r>
              <a:rPr lang="zh-CN" altLang="en-US" sz="3600" dirty="0"/>
              <a:t>脚本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9.2 Bash</a:t>
            </a:r>
            <a:r>
              <a:rPr lang="zh-CN" altLang="en-US" sz="3600" dirty="0">
                <a:solidFill>
                  <a:srgbClr val="FF0000"/>
                </a:solidFill>
              </a:rPr>
              <a:t>变量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9.3 </a:t>
            </a:r>
            <a:r>
              <a:rPr lang="zh-CN" altLang="en-US" sz="3600" dirty="0" smtClean="0"/>
              <a:t>用户</a:t>
            </a:r>
            <a:r>
              <a:rPr lang="zh-CN" altLang="en-US" sz="3600" dirty="0"/>
              <a:t>自定义变量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9.4 </a:t>
            </a:r>
            <a:r>
              <a:rPr lang="zh-CN" altLang="en-US" sz="3600" dirty="0" smtClean="0"/>
              <a:t>环境</a:t>
            </a:r>
            <a:r>
              <a:rPr lang="zh-CN" altLang="en-US" sz="3600" dirty="0"/>
              <a:t>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9.5 </a:t>
            </a:r>
            <a:r>
              <a:rPr lang="zh-CN" altLang="en-US" sz="3600" dirty="0" smtClean="0"/>
              <a:t>位置参数</a:t>
            </a:r>
            <a:r>
              <a:rPr lang="zh-CN" altLang="en-US" sz="3600" dirty="0"/>
              <a:t>变量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9.6 </a:t>
            </a:r>
            <a:r>
              <a:rPr lang="zh-CN" altLang="en-US" sz="3600" dirty="0" smtClean="0"/>
              <a:t>预定</a:t>
            </a:r>
            <a:r>
              <a:rPr lang="zh-CN" altLang="en-US" sz="3600" dirty="0"/>
              <a:t>义</a:t>
            </a:r>
            <a:r>
              <a:rPr lang="zh-CN" altLang="en-US" sz="3600" dirty="0" smtClean="0"/>
              <a:t>变量</a:t>
            </a:r>
            <a:endParaRPr lang="en-US" altLang="zh-CN" sz="3600" dirty="0" smtClean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9.7 </a:t>
            </a:r>
            <a:r>
              <a:rPr lang="zh-CN" altLang="en-US" sz="3600" dirty="0" smtClean="0"/>
              <a:t>接收键盘的输入</a:t>
            </a:r>
            <a:endParaRPr lang="en-US" altLang="zh-CN" sz="3600" dirty="0" smtClean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9.8 </a:t>
            </a:r>
            <a:r>
              <a:rPr lang="zh-CN" altLang="en-US" sz="3600" dirty="0" smtClean="0"/>
              <a:t>数值运算</a:t>
            </a:r>
            <a:endParaRPr lang="en-US" altLang="zh-CN" sz="3600" dirty="0"/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47052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Shell</a:t>
            </a:r>
            <a:r>
              <a:rPr lang="zh-CN" altLang="en-US" dirty="0"/>
              <a:t>变量</a:t>
            </a:r>
          </a:p>
          <a:p>
            <a:pPr lvl="1"/>
            <a:r>
              <a:rPr lang="zh-CN" altLang="en-US" dirty="0"/>
              <a:t>为灵活管理</a:t>
            </a:r>
            <a:r>
              <a:rPr lang="en-US" altLang="zh-CN" dirty="0"/>
              <a:t>Linux</a:t>
            </a:r>
            <a:r>
              <a:rPr lang="zh-CN" altLang="en-US" dirty="0"/>
              <a:t>系统提供特定参数，有两层意思：</a:t>
            </a:r>
          </a:p>
          <a:p>
            <a:pPr lvl="2"/>
            <a:r>
              <a:rPr lang="zh-CN" altLang="en-US" sz="2600" dirty="0"/>
              <a:t> 变量名：使用固定的名称，由系统预设或用户</a:t>
            </a:r>
            <a:r>
              <a:rPr lang="zh-CN" altLang="en-US" sz="2600" dirty="0" smtClean="0"/>
              <a:t>定义，由字母、数字、下划线组成，但不能以数字开头。</a:t>
            </a:r>
            <a:r>
              <a:rPr lang="en-US" altLang="zh-CN" sz="2600" dirty="0" smtClean="0"/>
              <a:t>Bash</a:t>
            </a:r>
            <a:r>
              <a:rPr lang="zh-CN" altLang="en-US" sz="2600" dirty="0" smtClean="0"/>
              <a:t>中默认的类型是字符串</a:t>
            </a:r>
            <a:r>
              <a:rPr lang="zh-CN" altLang="en-US" sz="2600" dirty="0" smtClean="0"/>
              <a:t>类型</a:t>
            </a:r>
            <a:r>
              <a:rPr lang="en-US" altLang="zh-CN" sz="2600" dirty="0" smtClean="0">
                <a:solidFill>
                  <a:srgbClr val="FF0000"/>
                </a:solidFill>
              </a:rPr>
              <a:t>(</a:t>
            </a:r>
            <a:r>
              <a:rPr lang="zh-CN" altLang="en-US" sz="2600" dirty="0" smtClean="0">
                <a:solidFill>
                  <a:srgbClr val="FF0000"/>
                </a:solidFill>
              </a:rPr>
              <a:t>定义的同时进行赋值，等号两边不能有空格</a:t>
            </a:r>
            <a:r>
              <a:rPr lang="en-US" altLang="zh-CN" sz="2600" dirty="0" smtClean="0">
                <a:solidFill>
                  <a:srgbClr val="FF0000"/>
                </a:solidFill>
              </a:rPr>
              <a:t>)/*/*</a:t>
            </a:r>
            <a:r>
              <a:rPr lang="zh-CN" altLang="en-US" sz="2600" dirty="0" smtClean="0">
                <a:solidFill>
                  <a:srgbClr val="FF0000"/>
                </a:solidFill>
              </a:rPr>
              <a:t>不能直接进行数值运算</a:t>
            </a:r>
            <a:endParaRPr lang="zh-CN" altLang="en-US" sz="2600" dirty="0">
              <a:solidFill>
                <a:srgbClr val="FF0000"/>
              </a:solidFill>
            </a:endParaRPr>
          </a:p>
          <a:p>
            <a:pPr lvl="2"/>
            <a:r>
              <a:rPr lang="zh-CN" altLang="en-US" sz="2600" dirty="0"/>
              <a:t> 变量值：能够根据用户设置、系统环境变化而变化</a:t>
            </a:r>
          </a:p>
          <a:p>
            <a:r>
              <a:rPr lang="en-US" altLang="zh-CN" dirty="0"/>
              <a:t>Shell</a:t>
            </a:r>
            <a:r>
              <a:rPr lang="zh-CN" altLang="en-US" dirty="0"/>
              <a:t>变量的种类</a:t>
            </a:r>
          </a:p>
          <a:p>
            <a:pPr lvl="1"/>
            <a:r>
              <a:rPr lang="zh-CN" altLang="en-US" dirty="0"/>
              <a:t>用户自定义变量：由用户自己定义、修改和使用</a:t>
            </a:r>
          </a:p>
          <a:p>
            <a:pPr lvl="1"/>
            <a:r>
              <a:rPr lang="zh-CN" altLang="en-US" dirty="0"/>
              <a:t>环境变量：由系统维护</a:t>
            </a:r>
            <a:r>
              <a:rPr lang="zh-CN" altLang="en-US" dirty="0" smtClean="0"/>
              <a:t>，主要保存与系统操作环境相关的数据，系统默认的环境变量名称不能</a:t>
            </a:r>
            <a:r>
              <a:rPr lang="zh-CN" altLang="en-US" dirty="0" smtClean="0"/>
              <a:t>更改（用户可以自己增加）</a:t>
            </a:r>
            <a:r>
              <a:rPr lang="en-US" altLang="zh-CN" dirty="0" smtClean="0"/>
              <a:t>PS1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位置</a:t>
            </a:r>
            <a:r>
              <a:rPr lang="zh-CN" altLang="en-US" dirty="0"/>
              <a:t>变量：通过命令行给程序传递执行</a:t>
            </a:r>
            <a:r>
              <a:rPr lang="zh-CN" altLang="en-US" dirty="0" smtClean="0"/>
              <a:t>参数，变量名是不能自定义，变量作用是固定的</a:t>
            </a:r>
            <a:r>
              <a:rPr lang="zh-CN" altLang="en-US" dirty="0" smtClean="0"/>
              <a:t>。（用户不能增加）</a:t>
            </a:r>
            <a:r>
              <a:rPr lang="en-US" altLang="zh-CN" dirty="0" smtClean="0"/>
              <a:t>$1 $2 $3</a:t>
            </a:r>
            <a:endParaRPr lang="en-US" altLang="zh-CN" dirty="0" smtClean="0"/>
          </a:p>
          <a:p>
            <a:pPr lvl="1"/>
            <a:r>
              <a:rPr lang="zh-CN" altLang="en-US" dirty="0"/>
              <a:t>预定义变量：</a:t>
            </a:r>
            <a:r>
              <a:rPr lang="en-US" altLang="zh-CN" dirty="0"/>
              <a:t>Bash</a:t>
            </a:r>
            <a:r>
              <a:rPr lang="zh-CN" altLang="en-US" dirty="0"/>
              <a:t>预定义的特殊变量</a:t>
            </a:r>
            <a:r>
              <a:rPr lang="zh-CN" altLang="en-US" dirty="0" smtClean="0"/>
              <a:t>，变量名不能</a:t>
            </a:r>
            <a:r>
              <a:rPr lang="zh-CN" altLang="en-US" dirty="0"/>
              <a:t>直接</a:t>
            </a:r>
            <a:r>
              <a:rPr lang="zh-CN" altLang="en-US" dirty="0" smtClean="0"/>
              <a:t>修改，变量作用是固定</a:t>
            </a:r>
            <a:r>
              <a:rPr lang="zh-CN" altLang="en-US" dirty="0" smtClean="0"/>
              <a:t>的（位置变量也尅说成是预定义变量）</a:t>
            </a:r>
            <a:r>
              <a:rPr lang="en-US" altLang="zh-CN" dirty="0" smtClean="0"/>
              <a:t>$?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Shell</a:t>
            </a:r>
            <a:r>
              <a:rPr lang="zh-CN" altLang="en-US" dirty="0" smtClean="0"/>
              <a:t>变量的应用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98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变量用等号连接值，等号左右两侧</a:t>
            </a:r>
            <a:r>
              <a:rPr lang="zh-CN" altLang="en-US" dirty="0" smtClean="0">
                <a:solidFill>
                  <a:srgbClr val="FF0000"/>
                </a:solidFill>
              </a:rPr>
              <a:t>不能有空格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变量的值有空格，需要使用单引号或双引号包括</a:t>
            </a:r>
            <a:endParaRPr lang="en-US" altLang="zh-CN" dirty="0" smtClean="0"/>
          </a:p>
          <a:p>
            <a:r>
              <a:rPr lang="zh-CN" altLang="en-US" dirty="0" smtClean="0"/>
              <a:t>变量的值，可以使用“</a:t>
            </a:r>
            <a:r>
              <a:rPr lang="en-US" altLang="zh-CN" dirty="0" smtClean="0"/>
              <a:t>\</a:t>
            </a:r>
            <a:r>
              <a:rPr lang="zh-CN" altLang="en-US" dirty="0" smtClean="0"/>
              <a:t>”转义符</a:t>
            </a:r>
            <a:endParaRPr lang="en-US" altLang="zh-CN" dirty="0" smtClean="0"/>
          </a:p>
          <a:p>
            <a:r>
              <a:rPr lang="zh-CN" altLang="en-US" dirty="0" smtClean="0"/>
              <a:t>如果需要增加变量的值，那么可以进行变量的值的叠加。不过变量需要用双引号包含“</a:t>
            </a:r>
            <a:r>
              <a:rPr lang="en-US" altLang="zh-CN" dirty="0" smtClean="0"/>
              <a:t>$</a:t>
            </a:r>
            <a:r>
              <a:rPr lang="zh-CN" altLang="en-US" dirty="0" smtClean="0"/>
              <a:t>变量名”或用</a:t>
            </a:r>
            <a:r>
              <a:rPr lang="en-US" altLang="zh-CN" dirty="0" smtClean="0"/>
              <a:t>${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}</a:t>
            </a:r>
            <a:r>
              <a:rPr lang="zh-CN" altLang="en-US" dirty="0" smtClean="0"/>
              <a:t>包含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变量的应用</a:t>
            </a:r>
          </a:p>
        </p:txBody>
      </p:sp>
    </p:spTree>
    <p:extLst>
      <p:ext uri="{BB962C8B-B14F-4D97-AF65-F5344CB8AC3E}">
        <p14:creationId xmlns:p14="http://schemas.microsoft.com/office/powerpoint/2010/main" val="17284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1713</TotalTime>
  <Words>1899</Words>
  <Application>Microsoft Office PowerPoint</Application>
  <PresentationFormat>全屏显示(4:3)</PresentationFormat>
  <Paragraphs>319</Paragraphs>
  <Slides>36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moban</vt:lpstr>
      <vt:lpstr>Shell变量</vt:lpstr>
      <vt:lpstr>本章大纲</vt:lpstr>
      <vt:lpstr>Shell脚本</vt:lpstr>
      <vt:lpstr>编写可执行的Shell脚本 </vt:lpstr>
      <vt:lpstr>编写和运行</vt:lpstr>
      <vt:lpstr>运行Shell脚本程序</vt:lpstr>
      <vt:lpstr>本章大纲</vt:lpstr>
      <vt:lpstr>Shell变量的应用</vt:lpstr>
      <vt:lpstr>Shell变量的应用</vt:lpstr>
      <vt:lpstr>Shell变量的应用</vt:lpstr>
      <vt:lpstr>本章大纲</vt:lpstr>
      <vt:lpstr>用户自定义变量</vt:lpstr>
      <vt:lpstr>用户自定义变量</vt:lpstr>
      <vt:lpstr>本章大纲</vt:lpstr>
      <vt:lpstr>环境变量</vt:lpstr>
      <vt:lpstr>环境变量</vt:lpstr>
      <vt:lpstr>环境变量</vt:lpstr>
      <vt:lpstr>环境变量</vt:lpstr>
      <vt:lpstr>本章大纲</vt:lpstr>
      <vt:lpstr>位置参数变量</vt:lpstr>
      <vt:lpstr>位置参数变量</vt:lpstr>
      <vt:lpstr>位置参数变量</vt:lpstr>
      <vt:lpstr>本章大纲</vt:lpstr>
      <vt:lpstr>预定义变量</vt:lpstr>
      <vt:lpstr>预定义变量</vt:lpstr>
      <vt:lpstr>本章大纲</vt:lpstr>
      <vt:lpstr>接收键盘的输入</vt:lpstr>
      <vt:lpstr>接收键盘的输入</vt:lpstr>
      <vt:lpstr>本章大纲</vt:lpstr>
      <vt:lpstr>数值运算</vt:lpstr>
      <vt:lpstr>PowerPoint 演示文稿</vt:lpstr>
      <vt:lpstr>小数的运算</vt:lpstr>
      <vt:lpstr>练习</vt:lpstr>
      <vt:lpstr>练习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dell</cp:lastModifiedBy>
  <cp:revision>275</cp:revision>
  <dcterms:created xsi:type="dcterms:W3CDTF">2017-06-14T06:52:20Z</dcterms:created>
  <dcterms:modified xsi:type="dcterms:W3CDTF">2017-09-27T03:17:40Z</dcterms:modified>
</cp:coreProperties>
</file>