
<file path=[Content_Types].xml><?xml version="1.0" encoding="utf-8"?>
<Types xmlns="http://schemas.openxmlformats.org/package/2006/content-types">
  <Default Extension="png" ContentType="image/png"/>
  <Default Extension="tmp"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1"/>
  </p:sldMasterIdLst>
  <p:notesMasterIdLst>
    <p:notesMasterId r:id="rId14"/>
  </p:notesMasterIdLst>
  <p:handoutMasterIdLst>
    <p:handoutMasterId r:id="rId15"/>
  </p:handoutMasterIdLst>
  <p:sldIdLst>
    <p:sldId id="283" r:id="rId2"/>
    <p:sldId id="295" r:id="rId3"/>
    <p:sldId id="296" r:id="rId4"/>
    <p:sldId id="297" r:id="rId5"/>
    <p:sldId id="286" r:id="rId6"/>
    <p:sldId id="285" r:id="rId7"/>
    <p:sldId id="287" r:id="rId8"/>
    <p:sldId id="294" r:id="rId9"/>
    <p:sldId id="288" r:id="rId10"/>
    <p:sldId id="289" r:id="rId11"/>
    <p:sldId id="290" r:id="rId12"/>
    <p:sldId id="298" r:id="rId1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2955" autoAdjust="0"/>
  </p:normalViewPr>
  <p:slideViewPr>
    <p:cSldViewPr snapToGrid="0" showGuides="1">
      <p:cViewPr varScale="1">
        <p:scale>
          <a:sx n="86" d="100"/>
          <a:sy n="86" d="100"/>
        </p:scale>
        <p:origin x="514" y="72"/>
      </p:cViewPr>
      <p:guideLst>
        <p:guide orient="horz" pos="2160"/>
        <p:guide pos="3840"/>
        <p:guide orient="horz" pos="3113"/>
      </p:guideLst>
    </p:cSldViewPr>
  </p:slideViewPr>
  <p:notesTextViewPr>
    <p:cViewPr>
      <p:scale>
        <a:sx n="150" d="100"/>
        <a:sy n="150" d="100"/>
      </p:scale>
      <p:origin x="0" y="0"/>
    </p:cViewPr>
  </p:notesTextViewPr>
  <p:sorterViewPr>
    <p:cViewPr>
      <p:scale>
        <a:sx n="66" d="100"/>
        <a:sy n="66"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ru-RU" smtClean="0"/>
              <a:t>10.08.2018</a:t>
            </a:fld>
            <a:endParaRPr lang="ru-RU"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ru-RU" smtClean="0"/>
              <a:t>‹#›</a:t>
            </a:fld>
            <a:endParaRPr lang="ru-RU"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ru-RU" smtClean="0"/>
              <a:t>10.08.2018</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ru-RU" smtClean="0"/>
              <a:t>‹#›</a:t>
            </a:fld>
            <a:endParaRPr lang="ru-RU"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So hello everyone, in this part I'll summary all the previous topics and talk about something general.</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In the previous topics, we explored the applications of AI in personal, institutional and nationwide scope.</a:t>
            </a:r>
            <a:endParaRPr lang="zh-CN" altLang="zh-CN" sz="1200" kern="1200" dirty="0" smtClean="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6FC40A10-6036-4879-816D-55C01FC94846}" type="slidenum">
              <a:rPr lang="ru-RU" smtClean="0"/>
              <a:t>1</a:t>
            </a:fld>
            <a:endParaRPr lang="ru-RU" dirty="0"/>
          </a:p>
        </p:txBody>
      </p:sp>
    </p:spTree>
    <p:extLst>
      <p:ext uri="{BB962C8B-B14F-4D97-AF65-F5344CB8AC3E}">
        <p14:creationId xmlns:p14="http://schemas.microsoft.com/office/powerpoint/2010/main" val="3690164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kern="1200" dirty="0" smtClean="0">
                <a:solidFill>
                  <a:schemeClr val="tx1"/>
                </a:solidFill>
                <a:effectLst/>
                <a:latin typeface="+mn-lt"/>
                <a:ea typeface="+mn-ea"/>
                <a:cs typeface="+mn-cs"/>
              </a:rPr>
              <a:t>This image indicates that, by 2015, the error rate of AI in image classification task is better that human!</a:t>
            </a:r>
          </a:p>
        </p:txBody>
      </p:sp>
      <p:sp>
        <p:nvSpPr>
          <p:cNvPr id="4" name="Slide Number Placeholder 3"/>
          <p:cNvSpPr>
            <a:spLocks noGrp="1"/>
          </p:cNvSpPr>
          <p:nvPr>
            <p:ph type="sldNum" sz="quarter" idx="10"/>
          </p:nvPr>
        </p:nvSpPr>
        <p:spPr/>
        <p:txBody>
          <a:bodyPr/>
          <a:lstStyle/>
          <a:p>
            <a:fld id="{6FC40A10-6036-4879-816D-55C01FC94846}" type="slidenum">
              <a:rPr lang="ru-RU" smtClean="0"/>
              <a:t>10</a:t>
            </a:fld>
            <a:endParaRPr lang="ru-RU" dirty="0"/>
          </a:p>
        </p:txBody>
      </p:sp>
    </p:spTree>
    <p:extLst>
      <p:ext uri="{BB962C8B-B14F-4D97-AF65-F5344CB8AC3E}">
        <p14:creationId xmlns:p14="http://schemas.microsoft.com/office/powerpoint/2010/main" val="20411172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For the future if AI in healthcare industry, I think that the (currently assist) ultimate goal is to replace doctors and nurses. Once that is true, we don't have to wait long and pay much for </a:t>
            </a:r>
            <a:r>
              <a:rPr lang="en-US" altLang="zh-CN" sz="1200" kern="1200" dirty="0" err="1" smtClean="0">
                <a:solidFill>
                  <a:schemeClr val="tx1"/>
                </a:solidFill>
                <a:effectLst/>
                <a:latin typeface="+mn-lt"/>
                <a:ea typeface="+mn-ea"/>
                <a:cs typeface="+mn-cs"/>
              </a:rPr>
              <a:t>healthcaring</a:t>
            </a:r>
            <a:r>
              <a:rPr lang="en-US" altLang="zh-CN" sz="1200" kern="1200" dirty="0" smtClean="0">
                <a:solidFill>
                  <a:schemeClr val="tx1"/>
                </a:solidFill>
                <a:effectLst/>
                <a:latin typeface="+mn-lt"/>
                <a:ea typeface="+mn-ea"/>
                <a:cs typeface="+mn-cs"/>
              </a:rPr>
              <a:t>. One thing we need to worry about is the accountability, which means when an AI made some mistake, who will be in charge? Maybe we need further discussion and some regulations there.  ---- need smooth transition to the end</a:t>
            </a:r>
            <a:endParaRPr lang="zh-CN" altLang="zh-CN"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C40A10-6036-4879-816D-55C01FC94846}" type="slidenum">
              <a:rPr lang="ru-RU" smtClean="0"/>
              <a:t>11</a:t>
            </a:fld>
            <a:endParaRPr lang="ru-RU" dirty="0"/>
          </a:p>
        </p:txBody>
      </p:sp>
    </p:spTree>
    <p:extLst>
      <p:ext uri="{BB962C8B-B14F-4D97-AF65-F5344CB8AC3E}">
        <p14:creationId xmlns:p14="http://schemas.microsoft.com/office/powerpoint/2010/main" val="1018277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OK that's all, thanks for your listening!</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C40A10-6036-4879-816D-55C01FC94846}" type="slidenum">
              <a:rPr lang="ru-RU" smtClean="0"/>
              <a:t>12</a:t>
            </a:fld>
            <a:endParaRPr lang="ru-RU" dirty="0"/>
          </a:p>
        </p:txBody>
      </p:sp>
    </p:spTree>
    <p:extLst>
      <p:ext uri="{BB962C8B-B14F-4D97-AF65-F5344CB8AC3E}">
        <p14:creationId xmlns:p14="http://schemas.microsoft.com/office/powerpoint/2010/main" val="2775652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the personal scope, AI can help us detect cancer in early stage, as well as many applications in pathology. Here are some important points of it.</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Computer Vision is an important area in diagnostic applications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One important thing that limits the further improvements in _medical image recognition_ is the lack of data.</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 medical device that provides accurate and reliable medical diagnostics is a huge profitable market.</a:t>
            </a:r>
            <a:endParaRPr lang="zh-CN" altLang="zh-CN" sz="1200" kern="1200" dirty="0" smtClean="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6FC40A10-6036-4879-816D-55C01FC94846}" type="slidenum">
              <a:rPr lang="ru-RU" smtClean="0"/>
              <a:t>2</a:t>
            </a:fld>
            <a:endParaRPr lang="ru-RU" dirty="0"/>
          </a:p>
        </p:txBody>
      </p:sp>
    </p:spTree>
    <p:extLst>
      <p:ext uri="{BB962C8B-B14F-4D97-AF65-F5344CB8AC3E}">
        <p14:creationId xmlns:p14="http://schemas.microsoft.com/office/powerpoint/2010/main" val="1327912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kern="1200" dirty="0" smtClean="0">
                <a:solidFill>
                  <a:schemeClr val="tx1"/>
                </a:solidFill>
                <a:effectLst/>
                <a:latin typeface="+mn-lt"/>
                <a:ea typeface="+mn-ea"/>
                <a:cs typeface="+mn-cs"/>
              </a:rPr>
              <a:t>In the institutional scope, we see that there are some problems in current healthcare institutions, and AI can help us with the management. Also, AI helps a lot in biomedical research. It's a perfect tool to </a:t>
            </a:r>
            <a:r>
              <a:rPr lang="en-US" altLang="zh-CN" sz="1200" b="0" kern="1200" dirty="0" err="1" smtClean="0">
                <a:solidFill>
                  <a:schemeClr val="tx1"/>
                </a:solidFill>
                <a:effectLst/>
                <a:latin typeface="+mn-lt"/>
                <a:ea typeface="+mn-ea"/>
                <a:cs typeface="+mn-cs"/>
              </a:rPr>
              <a:t>analyse</a:t>
            </a:r>
            <a:r>
              <a:rPr lang="en-US" altLang="zh-CN" sz="1200" b="0" kern="1200" dirty="0" smtClean="0">
                <a:solidFill>
                  <a:schemeClr val="tx1"/>
                </a:solidFill>
                <a:effectLst/>
                <a:latin typeface="+mn-lt"/>
                <a:ea typeface="+mn-ea"/>
                <a:cs typeface="+mn-cs"/>
              </a:rPr>
              <a:t> large amount of data and extract patterns behind it. That's really useful in drug discovery. Never the less, AI can be your personal health expert, working as online doctor consultations.</a:t>
            </a:r>
          </a:p>
          <a:p>
            <a:endParaRPr lang="zh-CN" altLang="en-US" dirty="0"/>
          </a:p>
        </p:txBody>
      </p:sp>
      <p:sp>
        <p:nvSpPr>
          <p:cNvPr id="4" name="Slide Number Placeholder 3"/>
          <p:cNvSpPr>
            <a:spLocks noGrp="1"/>
          </p:cNvSpPr>
          <p:nvPr>
            <p:ph type="sldNum" sz="quarter" idx="10"/>
          </p:nvPr>
        </p:nvSpPr>
        <p:spPr/>
        <p:txBody>
          <a:bodyPr/>
          <a:lstStyle/>
          <a:p>
            <a:fld id="{6FC40A10-6036-4879-816D-55C01FC94846}" type="slidenum">
              <a:rPr lang="ru-RU" smtClean="0"/>
              <a:t>3</a:t>
            </a:fld>
            <a:endParaRPr lang="ru-RU" dirty="0"/>
          </a:p>
        </p:txBody>
      </p:sp>
    </p:spTree>
    <p:extLst>
      <p:ext uri="{BB962C8B-B14F-4D97-AF65-F5344CB8AC3E}">
        <p14:creationId xmlns:p14="http://schemas.microsoft.com/office/powerpoint/2010/main" val="302191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In the nationwide scope, still, AI cannot replace the human in the entire diagnostic process, but it can help with the automation of trivial tasks, enabling the most urgent studies to be reviewed first and allowing specialist staff to</a:t>
            </a:r>
            <a:r>
              <a:rPr lang="en-US" altLang="zh-CN" sz="1200" kern="1200" baseline="0" dirty="0" smtClean="0">
                <a:solidFill>
                  <a:schemeClr val="tx1"/>
                </a:solidFill>
                <a:effectLst/>
                <a:latin typeface="+mn-lt"/>
                <a:ea typeface="+mn-ea"/>
                <a:cs typeface="+mn-cs"/>
              </a:rPr>
              <a:t> focus on</a:t>
            </a:r>
            <a:r>
              <a:rPr lang="en-US" altLang="zh-CN" sz="1200" kern="1200" dirty="0" smtClean="0">
                <a:solidFill>
                  <a:schemeClr val="tx1"/>
                </a:solidFill>
                <a:effectLst/>
                <a:latin typeface="+mn-lt"/>
                <a:ea typeface="+mn-ea"/>
                <a:cs typeface="+mn-cs"/>
              </a:rPr>
              <a:t> more complex cases.</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C40A10-6036-4879-816D-55C01FC94846}" type="slidenum">
              <a:rPr lang="ru-RU" smtClean="0"/>
              <a:t>4</a:t>
            </a:fld>
            <a:endParaRPr lang="ru-RU" dirty="0"/>
          </a:p>
        </p:txBody>
      </p:sp>
    </p:spTree>
    <p:extLst>
      <p:ext uri="{BB962C8B-B14F-4D97-AF65-F5344CB8AC3E}">
        <p14:creationId xmlns:p14="http://schemas.microsoft.com/office/powerpoint/2010/main" val="1164579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err="1" smtClean="0">
                <a:solidFill>
                  <a:schemeClr val="tx1"/>
                </a:solidFill>
                <a:effectLst/>
                <a:latin typeface="+mn-lt"/>
                <a:ea typeface="+mn-ea"/>
                <a:cs typeface="+mn-cs"/>
              </a:rPr>
              <a:t>Thats</a:t>
            </a:r>
            <a:r>
              <a:rPr lang="en-US" altLang="zh-CN" sz="1200" kern="1200" dirty="0" smtClean="0">
                <a:solidFill>
                  <a:schemeClr val="tx1"/>
                </a:solidFill>
                <a:effectLst/>
                <a:latin typeface="+mn-lt"/>
                <a:ea typeface="+mn-ea"/>
                <a:cs typeface="+mn-cs"/>
              </a:rPr>
              <a:t> all we've presented before, beyond that, I want to talk something more general.</a:t>
            </a:r>
            <a:endParaRPr lang="zh-CN" altLang="en-US" dirty="0"/>
          </a:p>
        </p:txBody>
      </p:sp>
      <p:sp>
        <p:nvSpPr>
          <p:cNvPr id="4" name="Slide Number Placeholder 3"/>
          <p:cNvSpPr>
            <a:spLocks noGrp="1"/>
          </p:cNvSpPr>
          <p:nvPr>
            <p:ph type="sldNum" sz="quarter" idx="10"/>
          </p:nvPr>
        </p:nvSpPr>
        <p:spPr/>
        <p:txBody>
          <a:bodyPr/>
          <a:lstStyle/>
          <a:p>
            <a:fld id="{6FC40A10-6036-4879-816D-55C01FC94846}" type="slidenum">
              <a:rPr lang="ru-RU" smtClean="0"/>
              <a:t>5</a:t>
            </a:fld>
            <a:endParaRPr lang="ru-RU" dirty="0"/>
          </a:p>
        </p:txBody>
      </p:sp>
    </p:spTree>
    <p:extLst>
      <p:ext uri="{BB962C8B-B14F-4D97-AF65-F5344CB8AC3E}">
        <p14:creationId xmlns:p14="http://schemas.microsoft.com/office/powerpoint/2010/main" val="1527351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First is, what's the ultimate goal of us in building artificial intelligence? In my opinion, we are trying to liberate human. There are all kinds of jobs, include dangerous jobs like stunt actor, builder and soldier; include boring and error prone jobs like driver; including special jobs like</a:t>
            </a:r>
            <a:r>
              <a:rPr lang="en-US" altLang="zh-CN" sz="1200" kern="1200" baseline="0" dirty="0" smtClean="0">
                <a:solidFill>
                  <a:schemeClr val="tx1"/>
                </a:solidFill>
                <a:effectLst/>
                <a:latin typeface="+mn-lt"/>
                <a:ea typeface="+mn-ea"/>
                <a:cs typeface="+mn-cs"/>
              </a:rPr>
              <a:t> XXX</a:t>
            </a:r>
            <a:r>
              <a:rPr lang="en-US" altLang="zh-CN" sz="1200" kern="1200" dirty="0" smtClean="0">
                <a:solidFill>
                  <a:schemeClr val="tx1"/>
                </a:solidFill>
                <a:effectLst/>
                <a:latin typeface="+mn-lt"/>
                <a:ea typeface="+mn-ea"/>
                <a:cs typeface="+mn-cs"/>
              </a:rPr>
              <a:t>. The ultimate goal of AI is to liberate human from these kinds of jobs. Of course the world is not a Utopia and most of the investigations are driven by the market, but we're kind of doing the same things.</a:t>
            </a:r>
            <a:endParaRPr lang="zh-CN"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FC40A10-6036-4879-816D-55C01FC94846}" type="slidenum">
              <a:rPr lang="ru-RU" smtClean="0"/>
              <a:t>6</a:t>
            </a:fld>
            <a:endParaRPr lang="ru-RU" dirty="0"/>
          </a:p>
        </p:txBody>
      </p:sp>
    </p:spTree>
    <p:extLst>
      <p:ext uri="{BB962C8B-B14F-4D97-AF65-F5344CB8AC3E}">
        <p14:creationId xmlns:p14="http://schemas.microsoft.com/office/powerpoint/2010/main" val="26591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Then, what about the development state of AI? This is a model called deep neural network, rooted in linear algebra, is has many similarities with human neural network -- each node can be regarded as a neuron and the line represents a connection. That's why we are doing the following comparisons.</a:t>
            </a:r>
            <a:endParaRPr lang="zh-CN" altLang="en-US" dirty="0"/>
          </a:p>
        </p:txBody>
      </p:sp>
      <p:sp>
        <p:nvSpPr>
          <p:cNvPr id="4" name="Slide Number Placeholder 3"/>
          <p:cNvSpPr>
            <a:spLocks noGrp="1"/>
          </p:cNvSpPr>
          <p:nvPr>
            <p:ph type="sldNum" sz="quarter" idx="10"/>
          </p:nvPr>
        </p:nvSpPr>
        <p:spPr/>
        <p:txBody>
          <a:bodyPr/>
          <a:lstStyle/>
          <a:p>
            <a:fld id="{6FC40A10-6036-4879-816D-55C01FC94846}" type="slidenum">
              <a:rPr lang="ru-RU" smtClean="0"/>
              <a:t>7</a:t>
            </a:fld>
            <a:endParaRPr lang="ru-RU" dirty="0"/>
          </a:p>
        </p:txBody>
      </p:sp>
    </p:spTree>
    <p:extLst>
      <p:ext uri="{BB962C8B-B14F-4D97-AF65-F5344CB8AC3E}">
        <p14:creationId xmlns:p14="http://schemas.microsoft.com/office/powerpoint/2010/main" val="4107578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First, we can see that in recent years the number of connections per neuron is near to human. </a:t>
            </a:r>
            <a:endParaRPr lang="zh-CN" altLang="en-US" dirty="0"/>
          </a:p>
        </p:txBody>
      </p:sp>
      <p:sp>
        <p:nvSpPr>
          <p:cNvPr id="4" name="Slide Number Placeholder 3"/>
          <p:cNvSpPr>
            <a:spLocks noGrp="1"/>
          </p:cNvSpPr>
          <p:nvPr>
            <p:ph type="sldNum" sz="quarter" idx="10"/>
          </p:nvPr>
        </p:nvSpPr>
        <p:spPr/>
        <p:txBody>
          <a:bodyPr/>
          <a:lstStyle/>
          <a:p>
            <a:fld id="{6FC40A10-6036-4879-816D-55C01FC94846}" type="slidenum">
              <a:rPr lang="ru-RU" smtClean="0"/>
              <a:t>8</a:t>
            </a:fld>
            <a:endParaRPr lang="ru-RU" dirty="0"/>
          </a:p>
        </p:txBody>
      </p:sp>
    </p:spTree>
    <p:extLst>
      <p:ext uri="{BB962C8B-B14F-4D97-AF65-F5344CB8AC3E}">
        <p14:creationId xmlns:p14="http://schemas.microsoft.com/office/powerpoint/2010/main" val="2520009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However, the total size of the network still have a long way to go. Currently, the largest network has roughly the same size as a bee, while they are doing fairly well on some specific tasks. Maybe if we want to achieve higher intelligence, we'll need some breakthrough in computational resource.</a:t>
            </a:r>
            <a:endParaRPr lang="zh-CN" altLang="zh-CN" sz="1200" kern="1200" dirty="0" smtClean="0">
              <a:solidFill>
                <a:schemeClr val="tx1"/>
              </a:solidFill>
              <a:effectLst/>
              <a:latin typeface="+mn-lt"/>
              <a:ea typeface="+mn-ea"/>
              <a:cs typeface="+mn-cs"/>
            </a:endParaRPr>
          </a:p>
          <a:p>
            <a:endParaRPr lang="zh-CN" altLang="en-US" dirty="0"/>
          </a:p>
        </p:txBody>
      </p:sp>
      <p:sp>
        <p:nvSpPr>
          <p:cNvPr id="4" name="Slide Number Placeholder 3"/>
          <p:cNvSpPr>
            <a:spLocks noGrp="1"/>
          </p:cNvSpPr>
          <p:nvPr>
            <p:ph type="sldNum" sz="quarter" idx="10"/>
          </p:nvPr>
        </p:nvSpPr>
        <p:spPr/>
        <p:txBody>
          <a:bodyPr/>
          <a:lstStyle/>
          <a:p>
            <a:fld id="{6FC40A10-6036-4879-816D-55C01FC94846}" type="slidenum">
              <a:rPr lang="ru-RU" smtClean="0"/>
              <a:t>9</a:t>
            </a:fld>
            <a:endParaRPr lang="ru-RU" dirty="0"/>
          </a:p>
        </p:txBody>
      </p:sp>
    </p:spTree>
    <p:extLst>
      <p:ext uri="{BB962C8B-B14F-4D97-AF65-F5344CB8AC3E}">
        <p14:creationId xmlns:p14="http://schemas.microsoft.com/office/powerpoint/2010/main" val="3890964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ru-RU" dirty="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en-US" altLang="zh-CN" smtClean="0"/>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$12,345</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dirty="0"/>
              <a:t>$6,789</a:t>
            </a:r>
            <a:endParaRPr lang="ru-RU" dirty="0"/>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$25</a:t>
            </a:r>
            <a:endParaRPr lang="ru-RU" dirty="0"/>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$50</a:t>
            </a:r>
            <a:endParaRPr lang="ru-RU" dirty="0"/>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$100</a:t>
            </a:r>
            <a:endParaRPr lang="ru-RU" dirty="0"/>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a:t>
            </a:r>
            <a:br>
              <a:rPr lang="en-US" dirty="0"/>
            </a:br>
            <a:r>
              <a:rPr lang="en-US" dirty="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dirty="0"/>
              <a:t>CLICK TO EDIT</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dirty="0"/>
              <a:t>Competitor 2</a:t>
            </a:r>
          </a:p>
          <a:p>
            <a:r>
              <a:rPr lang="en-US" dirty="0"/>
              <a:t>Logo</a:t>
            </a:r>
            <a:endParaRPr lang="ru-RU" dirty="0"/>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1</a:t>
            </a:r>
            <a:endParaRPr lang="en-US" dirty="0"/>
          </a:p>
          <a:p>
            <a:r>
              <a:rPr lang="en-US" dirty="0"/>
              <a:t>Logo</a:t>
            </a:r>
            <a:endParaRPr lang="ru-RU" dirty="0"/>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3</a:t>
            </a:r>
            <a:endParaRPr lang="en-US" dirty="0"/>
          </a:p>
          <a:p>
            <a:r>
              <a:rPr lang="en-US" dirty="0"/>
              <a:t>Logo</a:t>
            </a:r>
            <a:endParaRPr lang="ru-RU" dirty="0"/>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4</a:t>
            </a:r>
            <a:endParaRPr lang="en-US" dirty="0"/>
          </a:p>
          <a:p>
            <a:r>
              <a:rPr lang="en-US" dirty="0"/>
              <a:t>Logo</a:t>
            </a:r>
            <a:r>
              <a:rPr lang="ru-RU" dirty="0"/>
              <a:t>я</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5</a:t>
            </a:r>
            <a:endParaRPr lang="en-US" dirty="0"/>
          </a:p>
          <a:p>
            <a:r>
              <a:rPr lang="en-US" dirty="0"/>
              <a:t>Logo</a:t>
            </a:r>
            <a:endParaRPr lang="ru-RU" dirty="0"/>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dirty="0"/>
              <a:t>Competitor </a:t>
            </a:r>
            <a:r>
              <a:rPr lang="ru-RU" dirty="0"/>
              <a:t>6</a:t>
            </a:r>
            <a:endParaRPr lang="en-US" dirty="0"/>
          </a:p>
          <a:p>
            <a:r>
              <a:rPr lang="en-US" dirty="0"/>
              <a:t>Logo</a:t>
            </a:r>
            <a:endParaRPr lang="ru-RU" dirty="0"/>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en-US" altLang="zh-CN" smtClean="0"/>
              <a:t>Click icon to add picture</a:t>
            </a:r>
            <a:endParaRPr lang="ru-RU"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dirty="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ru-RU" dirty="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ru-RU" dirty="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dirty="0"/>
              <a:t>TIMELINE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20XX</a:t>
            </a:r>
            <a:endParaRPr lang="ru-RU" dirty="0"/>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en-US" altLang="zh-CN" smtClean="0"/>
              <a:t>Click icon to add table</a:t>
            </a:r>
            <a:endParaRPr lang="ru-RU"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ltLang="zh-CN" smtClean="0"/>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en-US" altLang="zh-CN" smtClean="0"/>
              <a:t>Click icon to add picture</a:t>
            </a:r>
            <a:endParaRPr lang="ru-RU"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ru-RU" dirty="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en-US" altLang="zh-CN" smtClean="0"/>
              <a:t>Click icon to add picture</a:t>
            </a:r>
            <a:endParaRPr lang="ru-RU"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en-US" altLang="zh-CN" smtClean="0"/>
              <a:t>Click icon to add chart</a:t>
            </a:r>
            <a:endParaRPr lang="ru-RU"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en-US" altLang="zh-CN" smtClean="0"/>
              <a:t>Click icon to add picture</a:t>
            </a:r>
            <a:endParaRPr lang="ru-RU"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en-US" altLang="zh-CN" smtClean="0"/>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dirty="0"/>
              <a:t>THANK YOU!</a:t>
            </a:r>
            <a:endParaRPr lang="ru-RU" dirty="0"/>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August Bergqvist</a:t>
            </a:r>
            <a:endParaRPr lang="ru-RU" dirty="0"/>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Phone:</a:t>
            </a:r>
            <a:endParaRPr lang="ru-RU" dirty="0"/>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+7 888 999-000-11</a:t>
            </a:r>
            <a:endParaRPr lang="ru-RU" dirty="0"/>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Email:</a:t>
            </a:r>
            <a:endParaRPr lang="ru-RU" dirty="0"/>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Bergqvist@vanarsdelltd.com</a:t>
            </a:r>
            <a:endParaRPr lang="ru-RU" dirty="0"/>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dirty="0"/>
              <a:t>Website:</a:t>
            </a:r>
            <a:endParaRPr lang="ru-RU" dirty="0"/>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dirty="0"/>
              <a:t>www.vanarsdelltd.com</a:t>
            </a:r>
            <a:endParaRPr lang="ru-RU" dirty="0"/>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dirty="0"/>
              <a:t>APPENDIX</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dirty="0"/>
              <a:t>TESTIMONIALS</a:t>
            </a:r>
            <a:endParaRPr lang="ru-RU"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smtClean="0"/>
              <a:t>Edit Master text styles</a:t>
            </a:r>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smtClean="0"/>
              <a:t>Edit Master text styles</a:t>
            </a:r>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a:t>
            </a:r>
            <a:br>
              <a:rPr lang="en-US" dirty="0"/>
            </a:br>
            <a:r>
              <a:rPr lang="en-US" dirty="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en-US" altLang="zh-CN" smtClean="0"/>
              <a:t>Edit Master text styles</a:t>
            </a:r>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dirty="0"/>
              <a:t>CASE STUDY</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dirty="0"/>
              <a:t>CLICK TO EDIT TITLE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smtClean="0"/>
              <a:t>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en-US" altLang="zh-CN" smtClean="0"/>
              <a:t>Click icon to add picture</a:t>
            </a:r>
            <a:endParaRPr lang="ru-RU"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en-US" altLang="zh-CN" smtClean="0"/>
              <a:t>Click icon to add picture</a:t>
            </a:r>
            <a:endParaRPr lang="ru-RU"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smtClean="0"/>
              <a:t>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en-US" altLang="zh-CN" smtClean="0"/>
              <a:t>Click icon to add picture</a:t>
            </a:r>
            <a:endParaRPr lang="ru-RU"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smtClean="0"/>
              <a:t>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Master text</a:t>
            </a:r>
            <a:br>
              <a:rPr lang="en-US" dirty="0"/>
            </a:br>
            <a:r>
              <a:rPr lang="en-US" dirty="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smtClean="0"/>
              <a:t>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altLang="zh-CN" smtClean="0"/>
              <a:t>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dirty="0"/>
              <a:t>1</a:t>
            </a:r>
            <a:endParaRPr lang="ru-RU" dirty="0"/>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1</a:t>
            </a:r>
            <a:endParaRPr lang="ru-RU"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dirty="0"/>
              <a:t>HOW TO USE THIS TEMPLATE</a:t>
            </a:r>
            <a:endParaRPr lang="ru-RU" dirty="0"/>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en-US" altLang="zh-CN" smtClean="0"/>
              <a:t>Click icon to add picture</a:t>
            </a:r>
            <a:endParaRPr lang="ru-RU"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dirty="0"/>
              <a:t>CLICK TO EDIT MASTER TITLE STYLE</a:t>
            </a:r>
            <a:endParaRPr lang="ru-RU" dirty="0"/>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ru-RU"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dirty="0"/>
              <a:t>PITCH</a:t>
            </a:r>
            <a:br>
              <a:rPr lang="en-US" dirty="0"/>
            </a:br>
            <a:r>
              <a:rPr lang="en-US" dirty="0"/>
              <a:t>DECK</a:t>
            </a:r>
            <a:br>
              <a:rPr lang="en-US" dirty="0"/>
            </a:br>
            <a:r>
              <a:rPr lang="en-US" dirty="0"/>
              <a:t>TITLE</a:t>
            </a:r>
            <a:endParaRPr lang="ru-RU" dirty="0"/>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ru-RU" smtClean="0"/>
              <a:t>‹#›</a:t>
            </a:fld>
            <a:endParaRPr lang="ru-RU"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ru-RU" dirty="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en-US" altLang="zh-CN" smtClean="0"/>
              <a:t>Click icon to add picture</a:t>
            </a:r>
            <a:endParaRPr lang="ru-RU"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smtClean="0"/>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smtClean="0"/>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smtClean="0"/>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Edit Master text styles</a:t>
            </a:r>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en-US" altLang="zh-CN" smtClean="0"/>
              <a:t>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en-US"/>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Edit Master text styles</a:t>
            </a:r>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smtClean="0"/>
              <a:t>Click icon to add picture</a:t>
            </a:r>
            <a:endParaRPr lang="en-US"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en-US" altLang="zh-CN" smtClean="0"/>
              <a:t>Click to edit Master title style</a:t>
            </a:r>
            <a:endParaRPr lang="en-US"/>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dirty="0"/>
              <a:t>MM.DD.20XX</a:t>
            </a:r>
            <a:endParaRPr lang="ru-RU" dirty="0"/>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dirty="0"/>
              <a:t>ADD A FOOTER</a:t>
            </a:r>
            <a:endParaRPr lang="ru-RU" dirty="0"/>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ru-RU" smtClean="0"/>
              <a:pPr/>
              <a:t>‹#›</a:t>
            </a:fld>
            <a:endParaRPr lang="ru-RU"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en-US" altLang="zh-CN" smtClean="0"/>
              <a:t>Click icon to add picture</a:t>
            </a:r>
            <a:endParaRPr lang="ru-RU"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dirty="0"/>
              <a:t>CLICK TO EDIT</a:t>
            </a:r>
            <a:endParaRPr lang="ru-RU" dirty="0"/>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en-US" altLang="zh-CN" smtClean="0"/>
              <a:t>Click icon to add picture</a:t>
            </a:r>
            <a:endParaRPr lang="ru-RU"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dirty="0"/>
              <a:t>CLICK TO EDIT</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en-US" altLang="zh-CN" smtClean="0"/>
              <a:t>Click icon to add picture</a:t>
            </a: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en-US" altLang="zh-CN" smtClean="0"/>
              <a:t>Click icon to add picture</a:t>
            </a:r>
            <a:endParaRPr lang="ru-RU"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en-US" altLang="zh-CN" smtClean="0"/>
              <a:t>Click icon to add picture</a:t>
            </a:r>
            <a:endParaRPr lang="ru-RU"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en-US" altLang="zh-CN" smtClean="0"/>
              <a:t>Click icon to add picture</a:t>
            </a:r>
            <a:endParaRPr lang="ru-RU"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en-US" altLang="zh-CN" smtClean="0"/>
              <a:t>Click icon to add picture</a:t>
            </a:r>
            <a:endParaRPr lang="ru-RU"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en-US" altLang="zh-CN" smtClean="0"/>
              <a:t>Click icon to add picture</a:t>
            </a:r>
            <a:endParaRPr lang="ru-RU"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dirty="0"/>
              <a:t>CLICK TO EDIT</a:t>
            </a:r>
            <a:endParaRPr lang="ru-RU" dirty="0"/>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dirty="0"/>
              <a:t>MM.DD.20XX</a:t>
            </a:r>
            <a:endParaRPr lang="ru-RU" dirty="0"/>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dirty="0"/>
              <a:t>ADD A FOOTER</a:t>
            </a:r>
            <a:endParaRPr lang="ru-RU" dirty="0"/>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dirty="0"/>
              <a:t>MM.DD.20XX</a:t>
            </a:r>
            <a:endParaRPr lang="ru-RU" dirty="0"/>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dirty="0"/>
              <a:t>ADD A FOOTER</a:t>
            </a:r>
            <a:endParaRPr lang="ru-RU" dirty="0"/>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ru-RU" smtClean="0"/>
              <a:t>‹#›</a:t>
            </a:fld>
            <a:endParaRPr lang="ru-RU"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en-US" altLang="zh-CN" smtClean="0"/>
              <a:t>Click to edit Master title style</a:t>
            </a:r>
            <a:endParaRPr lang="ru-RU" dirty="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en-US" altLang="zh-CN" smtClean="0"/>
              <a:t>Click icon to add picture</a:t>
            </a:r>
            <a:endParaRPr lang="ru-RU"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ru-RU"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1</a:t>
            </a:r>
            <a:endParaRPr lang="ru-RU"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2</a:t>
            </a:r>
            <a:endParaRPr lang="ru-RU"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dirty="0"/>
              <a:t>3</a:t>
            </a:r>
            <a:endParaRPr lang="ru-RU" dirty="0"/>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smtClean="0"/>
              <a:t>Click to edit Master title style</a:t>
            </a:r>
            <a:endParaRPr lang="ru-RU" dirty="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dirty="0"/>
              <a:t>MM.DD.20XX</a:t>
            </a:r>
            <a:endParaRPr lang="ru-RU" dirty="0"/>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dirty="0"/>
              <a:t>ADD A FOOTER</a:t>
            </a:r>
            <a:endParaRPr lang="ru-RU" dirty="0"/>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ru-RU" smtClean="0"/>
              <a:pPr/>
              <a:t>‹#›</a:t>
            </a:fld>
            <a:endParaRPr lang="ru-RU"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89" r:id="rId36"/>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2.xml"/><Relationship Id="rId5" Type="http://schemas.openxmlformats.org/officeDocument/2006/relationships/image" Target="../media/image4.jpe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bstract background&#10;">
            <a:extLst>
              <a:ext uri="{FF2B5EF4-FFF2-40B4-BE49-F238E27FC236}">
                <a16:creationId xmlns:a16="http://schemas.microsoft.com/office/drawing/2014/main" id="{403E5740-1FF0-42AF-A459-70BE0BD24FDC}"/>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p:pic>
      <p:sp>
        <p:nvSpPr>
          <p:cNvPr id="2" name="Title 1">
            <a:extLst>
              <a:ext uri="{FF2B5EF4-FFF2-40B4-BE49-F238E27FC236}">
                <a16:creationId xmlns:a16="http://schemas.microsoft.com/office/drawing/2014/main" id="{EA4B7241-C2B7-4F61-A69C-236E16A5F62F}"/>
              </a:ext>
            </a:extLst>
          </p:cNvPr>
          <p:cNvSpPr>
            <a:spLocks noGrp="1"/>
          </p:cNvSpPr>
          <p:nvPr>
            <p:ph type="title"/>
          </p:nvPr>
        </p:nvSpPr>
        <p:spPr/>
        <p:txBody>
          <a:bodyPr anchor="ctr"/>
          <a:lstStyle/>
          <a:p>
            <a:r>
              <a:rPr lang="en-US" dirty="0" smtClean="0"/>
              <a:t>Summary</a:t>
            </a:r>
            <a:endParaRPr lang="ru-RU" dirty="0"/>
          </a:p>
        </p:txBody>
      </p:sp>
      <p:sp>
        <p:nvSpPr>
          <p:cNvPr id="3" name="Subtitle 2">
            <a:extLst>
              <a:ext uri="{FF2B5EF4-FFF2-40B4-BE49-F238E27FC236}">
                <a16:creationId xmlns:a16="http://schemas.microsoft.com/office/drawing/2014/main" id="{FDFD3B61-D7B5-4C7A-80FB-02A3436F88E1}"/>
              </a:ext>
            </a:extLst>
          </p:cNvPr>
          <p:cNvSpPr>
            <a:spLocks noGrp="1"/>
          </p:cNvSpPr>
          <p:nvPr>
            <p:ph type="subTitle" idx="1"/>
          </p:nvPr>
        </p:nvSpPr>
        <p:spPr/>
        <p:txBody>
          <a:bodyPr/>
          <a:lstStyle/>
          <a:p>
            <a:r>
              <a:rPr lang="en-US" dirty="0" smtClean="0"/>
              <a:t>Liu </a:t>
            </a:r>
            <a:r>
              <a:rPr lang="en-US" dirty="0" err="1" smtClean="0"/>
              <a:t>Siyao</a:t>
            </a:r>
            <a:endParaRPr lang="ru-RU" dirty="0"/>
          </a:p>
        </p:txBody>
      </p:sp>
    </p:spTree>
    <p:extLst>
      <p:ext uri="{BB962C8B-B14F-4D97-AF65-F5344CB8AC3E}">
        <p14:creationId xmlns:p14="http://schemas.microsoft.com/office/powerpoint/2010/main" val="4119323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4953483" cy="569086"/>
          </a:xfrm>
        </p:spPr>
        <p:txBody>
          <a:bodyPr>
            <a:normAutofit/>
          </a:bodyPr>
          <a:lstStyle/>
          <a:p>
            <a:r>
              <a:rPr lang="en-US" altLang="zh-CN" dirty="0" smtClean="0"/>
              <a:t>Trends of AI</a:t>
            </a:r>
            <a:r>
              <a:rPr lang="en-US" altLang="zh-CN" dirty="0"/>
              <a:t> (DNN)</a:t>
            </a:r>
            <a:endParaRPr lang="ru-RU"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10</a:t>
            </a:fld>
            <a:endParaRPr lang="ru-RU"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endParaRPr lang="ru-RU" dirty="0"/>
          </a:p>
        </p:txBody>
      </p:sp>
      <p:pic>
        <p:nvPicPr>
          <p:cNvPr id="11" name="Picture 2" descr="Image result for ILSVR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7781" y="1688226"/>
            <a:ext cx="6940506" cy="419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361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normAutofit/>
          </a:bodyPr>
          <a:lstStyle/>
          <a:p>
            <a:r>
              <a:rPr lang="en-US" altLang="zh-CN" dirty="0"/>
              <a:t>The</a:t>
            </a:r>
            <a:r>
              <a:rPr lang="en-US" dirty="0" smtClean="0"/>
              <a:t> </a:t>
            </a:r>
            <a:r>
              <a:rPr lang="en-US" dirty="0" smtClean="0"/>
              <a:t>Future</a:t>
            </a:r>
            <a:endParaRPr lang="ru-RU"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ru-RU" smtClean="0"/>
              <a:pPr/>
              <a:t>11</a:t>
            </a:fld>
            <a:endParaRPr lang="ru-RU" dirty="0"/>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p:txBody>
          <a:bodyPr/>
          <a:lstStyle/>
          <a:p>
            <a:r>
              <a:rPr lang="en-US" dirty="0"/>
              <a:t>ADD A FOOTER</a:t>
            </a:r>
            <a:endParaRPr lang="ru-RU" dirty="0"/>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2510542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Company logo">
            <a:extLst>
              <a:ext uri="{FF2B5EF4-FFF2-40B4-BE49-F238E27FC236}">
                <a16:creationId xmlns:a16="http://schemas.microsoft.com/office/drawing/2014/main" id="{8220D5DE-4628-433F-8A23-3DEA4571046F}"/>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a:stretch>
            <a:fillRect/>
          </a:stretch>
        </p:blipFill>
        <p:spPr/>
      </p:pic>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p:txBody>
          <a:bodyPr/>
          <a:lstStyle/>
          <a:p>
            <a:r>
              <a:rPr lang="en-US" dirty="0"/>
              <a:t>August Bergqvist</a:t>
            </a:r>
            <a:endParaRPr lang="ru-RU" dirty="0"/>
          </a:p>
        </p:txBody>
      </p:sp>
      <p:sp>
        <p:nvSpPr>
          <p:cNvPr id="8" name="Text Placeholder 7">
            <a:extLst>
              <a:ext uri="{FF2B5EF4-FFF2-40B4-BE49-F238E27FC236}">
                <a16:creationId xmlns:a16="http://schemas.microsoft.com/office/drawing/2014/main" id="{8D2C39EE-B4D3-4E49-BF2C-871A33509C56}"/>
              </a:ext>
            </a:extLst>
          </p:cNvPr>
          <p:cNvSpPr>
            <a:spLocks noGrp="1"/>
          </p:cNvSpPr>
          <p:nvPr>
            <p:ph type="body" sz="quarter" idx="16"/>
          </p:nvPr>
        </p:nvSpPr>
        <p:spPr/>
        <p:txBody>
          <a:bodyPr/>
          <a:lstStyle/>
          <a:p>
            <a:r>
              <a:rPr lang="en-US" dirty="0"/>
              <a:t>Phone:</a:t>
            </a:r>
            <a:endParaRPr lang="ru-RU" dirty="0"/>
          </a:p>
        </p:txBody>
      </p:sp>
      <p:sp>
        <p:nvSpPr>
          <p:cNvPr id="9" name="Text Placeholder 8">
            <a:extLst>
              <a:ext uri="{FF2B5EF4-FFF2-40B4-BE49-F238E27FC236}">
                <a16:creationId xmlns:a16="http://schemas.microsoft.com/office/drawing/2014/main" id="{93DB312C-BF94-484C-BB02-2534E26CECF6}"/>
              </a:ext>
            </a:extLst>
          </p:cNvPr>
          <p:cNvSpPr>
            <a:spLocks noGrp="1"/>
          </p:cNvSpPr>
          <p:nvPr>
            <p:ph type="body" sz="quarter" idx="17"/>
          </p:nvPr>
        </p:nvSpPr>
        <p:spPr/>
        <p:txBody>
          <a:bodyPr/>
          <a:lstStyle/>
          <a:p>
            <a:r>
              <a:rPr lang="en-US" dirty="0"/>
              <a:t>678-555-0134</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p:txBody>
          <a:bodyPr/>
          <a:lstStyle/>
          <a:p>
            <a:r>
              <a:rPr lang="en-US" dirty="0"/>
              <a:t>bergqvist@treyresearch.com</a:t>
            </a:r>
            <a:endParaRPr lang="ru-RU"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p:txBody>
          <a:bodyPr/>
          <a:lstStyle/>
          <a:p>
            <a:r>
              <a:rPr lang="en-US" dirty="0"/>
              <a:t>Website:</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p:txBody>
          <a:bodyPr/>
          <a:lstStyle/>
          <a:p>
            <a:r>
              <a:rPr lang="en-US" dirty="0"/>
              <a:t>http://www.treyresearch.net/</a:t>
            </a:r>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5">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898101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457C-A61F-46C0-8266-0BBA6BBC7C57}"/>
              </a:ext>
            </a:extLst>
          </p:cNvPr>
          <p:cNvSpPr>
            <a:spLocks noGrp="1"/>
          </p:cNvSpPr>
          <p:nvPr>
            <p:ph type="title"/>
          </p:nvPr>
        </p:nvSpPr>
        <p:spPr/>
        <p:txBody>
          <a:bodyPr>
            <a:normAutofit/>
          </a:bodyPr>
          <a:lstStyle/>
          <a:p>
            <a:r>
              <a:rPr lang="en-US" dirty="0" smtClean="0"/>
              <a:t>Personal Scope</a:t>
            </a:r>
            <a:endParaRPr lang="ru-RU" dirty="0"/>
          </a:p>
        </p:txBody>
      </p:sp>
      <p:sp>
        <p:nvSpPr>
          <p:cNvPr id="8" name="Text Placeholder 7">
            <a:extLst>
              <a:ext uri="{FF2B5EF4-FFF2-40B4-BE49-F238E27FC236}">
                <a16:creationId xmlns:a16="http://schemas.microsoft.com/office/drawing/2014/main" id="{0035A84C-449C-4CF8-B16B-6646515E7532}"/>
              </a:ext>
            </a:extLst>
          </p:cNvPr>
          <p:cNvSpPr>
            <a:spLocks noGrp="1"/>
          </p:cNvSpPr>
          <p:nvPr>
            <p:ph type="body" sz="quarter" idx="26"/>
          </p:nvPr>
        </p:nvSpPr>
        <p:spPr/>
        <p:txBody>
          <a:bodyPr/>
          <a:lstStyle/>
          <a:p>
            <a:r>
              <a:rPr lang="en-US" dirty="0"/>
              <a:t>1</a:t>
            </a:r>
            <a:endParaRPr lang="ru-RU" dirty="0"/>
          </a:p>
        </p:txBody>
      </p:sp>
      <p:sp>
        <p:nvSpPr>
          <p:cNvPr id="13" name="Text Placeholder 12">
            <a:extLst>
              <a:ext uri="{FF2B5EF4-FFF2-40B4-BE49-F238E27FC236}">
                <a16:creationId xmlns:a16="http://schemas.microsoft.com/office/drawing/2014/main" id="{D62CB705-FC11-48C5-A459-495475D0B55E}"/>
              </a:ext>
            </a:extLst>
          </p:cNvPr>
          <p:cNvSpPr>
            <a:spLocks noGrp="1"/>
          </p:cNvSpPr>
          <p:nvPr>
            <p:ph type="body" idx="32"/>
          </p:nvPr>
        </p:nvSpPr>
        <p:spPr/>
        <p:txBody>
          <a:bodyPr/>
          <a:lstStyle/>
          <a:p>
            <a:r>
              <a:rPr lang="en-US" altLang="zh-CN" dirty="0" smtClean="0"/>
              <a:t>Computer Vision</a:t>
            </a:r>
            <a:endParaRPr lang="ru-RU" dirty="0"/>
          </a:p>
        </p:txBody>
      </p:sp>
      <p:sp>
        <p:nvSpPr>
          <p:cNvPr id="9" name="Text Placeholder 8">
            <a:extLst>
              <a:ext uri="{FF2B5EF4-FFF2-40B4-BE49-F238E27FC236}">
                <a16:creationId xmlns:a16="http://schemas.microsoft.com/office/drawing/2014/main" id="{6B1A0A9B-D4E2-459E-998F-4F014D0CE155}"/>
              </a:ext>
            </a:extLst>
          </p:cNvPr>
          <p:cNvSpPr>
            <a:spLocks noGrp="1"/>
          </p:cNvSpPr>
          <p:nvPr>
            <p:ph type="body" sz="quarter" idx="28"/>
          </p:nvPr>
        </p:nvSpPr>
        <p:spPr/>
        <p:txBody>
          <a:bodyPr/>
          <a:lstStyle/>
          <a:p>
            <a:r>
              <a:rPr lang="en-US" dirty="0"/>
              <a:t>2</a:t>
            </a:r>
            <a:endParaRPr lang="ru-RU" dirty="0"/>
          </a:p>
        </p:txBody>
      </p:sp>
      <p:sp>
        <p:nvSpPr>
          <p:cNvPr id="16" name="Text Placeholder 15">
            <a:extLst>
              <a:ext uri="{FF2B5EF4-FFF2-40B4-BE49-F238E27FC236}">
                <a16:creationId xmlns:a16="http://schemas.microsoft.com/office/drawing/2014/main" id="{C4390C17-C4AE-4DB3-8625-333E382D8160}"/>
              </a:ext>
            </a:extLst>
          </p:cNvPr>
          <p:cNvSpPr>
            <a:spLocks noGrp="1"/>
          </p:cNvSpPr>
          <p:nvPr>
            <p:ph type="body" idx="35"/>
          </p:nvPr>
        </p:nvSpPr>
        <p:spPr/>
        <p:txBody>
          <a:bodyPr/>
          <a:lstStyle/>
          <a:p>
            <a:r>
              <a:rPr lang="en-US" altLang="zh-CN" dirty="0" smtClean="0"/>
              <a:t>Limited Data</a:t>
            </a:r>
            <a:endParaRPr lang="ru-RU" dirty="0"/>
          </a:p>
        </p:txBody>
      </p:sp>
      <p:sp>
        <p:nvSpPr>
          <p:cNvPr id="10" name="Text Placeholder 9">
            <a:extLst>
              <a:ext uri="{FF2B5EF4-FFF2-40B4-BE49-F238E27FC236}">
                <a16:creationId xmlns:a16="http://schemas.microsoft.com/office/drawing/2014/main" id="{67777536-862A-4117-99A6-08D618025F3E}"/>
              </a:ext>
            </a:extLst>
          </p:cNvPr>
          <p:cNvSpPr>
            <a:spLocks noGrp="1"/>
          </p:cNvSpPr>
          <p:nvPr>
            <p:ph type="body" sz="quarter" idx="31"/>
          </p:nvPr>
        </p:nvSpPr>
        <p:spPr/>
        <p:txBody>
          <a:bodyPr/>
          <a:lstStyle/>
          <a:p>
            <a:r>
              <a:rPr lang="en-US" dirty="0"/>
              <a:t>3</a:t>
            </a:r>
            <a:endParaRPr lang="ru-RU" dirty="0"/>
          </a:p>
        </p:txBody>
      </p:sp>
      <p:sp>
        <p:nvSpPr>
          <p:cNvPr id="19" name="Text Placeholder 18">
            <a:extLst>
              <a:ext uri="{FF2B5EF4-FFF2-40B4-BE49-F238E27FC236}">
                <a16:creationId xmlns:a16="http://schemas.microsoft.com/office/drawing/2014/main" id="{12F7FE6A-EF99-4A0F-B41B-9EED6BCFB58F}"/>
              </a:ext>
            </a:extLst>
          </p:cNvPr>
          <p:cNvSpPr>
            <a:spLocks noGrp="1"/>
          </p:cNvSpPr>
          <p:nvPr>
            <p:ph type="body" idx="38"/>
          </p:nvPr>
        </p:nvSpPr>
        <p:spPr/>
        <p:txBody>
          <a:bodyPr/>
          <a:lstStyle/>
          <a:p>
            <a:r>
              <a:rPr lang="en-US" altLang="zh-CN" dirty="0" smtClean="0"/>
              <a:t>The market</a:t>
            </a:r>
            <a:endParaRPr lang="ru-RU" dirty="0"/>
          </a:p>
        </p:txBody>
      </p:sp>
      <p:sp>
        <p:nvSpPr>
          <p:cNvPr id="6" name="Slide Number Placeholder 5">
            <a:extLst>
              <a:ext uri="{FF2B5EF4-FFF2-40B4-BE49-F238E27FC236}">
                <a16:creationId xmlns:a16="http://schemas.microsoft.com/office/drawing/2014/main" id="{8277F7BB-ABDC-47FC-A794-3AB13968D04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FFFF"/>
                </a:solidFill>
                <a:effectLst/>
                <a:uLnTx/>
                <a:uFillTx/>
                <a:latin typeface="Segoe UI Light"/>
                <a:ea typeface="+mn-ea"/>
                <a:cs typeface="+mn-cs"/>
              </a:rPr>
              <a:t>5</a:t>
            </a:r>
            <a:endParaRPr kumimoji="0" lang="ru-RU"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4" name="Date Placeholder 3">
            <a:extLst>
              <a:ext uri="{FF2B5EF4-FFF2-40B4-BE49-F238E27FC236}">
                <a16:creationId xmlns:a16="http://schemas.microsoft.com/office/drawing/2014/main" id="{256623C6-B28B-425F-80E3-E918DFC530AF}"/>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50000"/>
                    <a:lumOff val="50000"/>
                  </a:srgbClr>
                </a:solidFill>
                <a:effectLst/>
                <a:uLnTx/>
                <a:uFillTx/>
                <a:latin typeface="Segoe UI Light"/>
                <a:ea typeface="+mn-ea"/>
                <a:cs typeface="+mn-cs"/>
              </a:rPr>
              <a:t>MM.DD.20XX</a:t>
            </a:r>
            <a:endParaRPr kumimoji="0" lang="ru-RU" sz="1000" b="0" i="0" u="none" strike="noStrike" kern="1200" cap="none" spc="0" normalizeH="0" baseline="0" noProof="0" dirty="0">
              <a:ln>
                <a:noFill/>
              </a:ln>
              <a:solidFill>
                <a:srgbClr val="000000">
                  <a:lumMod val="50000"/>
                  <a:lumOff val="50000"/>
                </a:srgbClr>
              </a:solidFill>
              <a:effectLst/>
              <a:uLnTx/>
              <a:uFillTx/>
              <a:latin typeface="Segoe UI Light"/>
              <a:ea typeface="+mn-ea"/>
              <a:cs typeface="+mn-cs"/>
            </a:endParaRPr>
          </a:p>
        </p:txBody>
      </p:sp>
      <p:pic>
        <p:nvPicPr>
          <p:cNvPr id="1026" name="Picture 2" descr="http://5b0988e595225.cdn.sohucs.com/images/20171220/775742f6da244080a8ea8ccb5b4ed329.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8534" y="4517720"/>
            <a:ext cx="2966061" cy="16672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534502146&amp;di=8a129398eaad21f7b3aa65772e537f05&amp;imgtype=jpg&amp;er=1&amp;src=http%3A%2F%2Fwww.qianjia.com%2FUpload%2FNews%2F20150330%2Fimages%2F20150330101543899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11462" y="3746636"/>
            <a:ext cx="2627986" cy="16819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timgsa.baidu.com/timg?image&amp;quality=80&amp;size=b9999_10000&amp;sec=1533907494965&amp;di=dc8a6016c312041fc81c9070c5aeaefd&amp;imgtype=0&amp;src=http%3A%2F%2Fp1.g.680.com%2F2016-01%2F11%2F20160111142953405258.png"/>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0" b="100000" l="16460" r="88509">
                        <a14:foregroundMark x1="41925" y1="34237" x2="41925" y2="34237"/>
                        <a14:backgroundMark x1="50621" y1="47119" x2="50621" y2="47119"/>
                      </a14:backgroundRemoval>
                    </a14:imgEffect>
                  </a14:imgLayer>
                </a14:imgProps>
              </a:ext>
              <a:ext uri="{28A0092B-C50C-407E-A947-70E740481C1C}">
                <a14:useLocalDpi xmlns:a14="http://schemas.microsoft.com/office/drawing/2010/main" val="0"/>
              </a:ext>
            </a:extLst>
          </a:blip>
          <a:srcRect/>
          <a:stretch>
            <a:fillRect/>
          </a:stretch>
        </p:blipFill>
        <p:spPr bwMode="auto">
          <a:xfrm>
            <a:off x="9755968" y="3117709"/>
            <a:ext cx="2260951" cy="2071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9663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457C-A61F-46C0-8266-0BBA6BBC7C57}"/>
              </a:ext>
            </a:extLst>
          </p:cNvPr>
          <p:cNvSpPr>
            <a:spLocks noGrp="1"/>
          </p:cNvSpPr>
          <p:nvPr>
            <p:ph type="title"/>
          </p:nvPr>
        </p:nvSpPr>
        <p:spPr/>
        <p:txBody>
          <a:bodyPr>
            <a:normAutofit/>
          </a:bodyPr>
          <a:lstStyle/>
          <a:p>
            <a:r>
              <a:rPr lang="en-US" dirty="0" smtClean="0"/>
              <a:t>Institutional Scope</a:t>
            </a:r>
            <a:endParaRPr lang="ru-RU" dirty="0"/>
          </a:p>
        </p:txBody>
      </p:sp>
      <p:sp>
        <p:nvSpPr>
          <p:cNvPr id="8" name="Text Placeholder 7">
            <a:extLst>
              <a:ext uri="{FF2B5EF4-FFF2-40B4-BE49-F238E27FC236}">
                <a16:creationId xmlns:a16="http://schemas.microsoft.com/office/drawing/2014/main" id="{0035A84C-449C-4CF8-B16B-6646515E7532}"/>
              </a:ext>
            </a:extLst>
          </p:cNvPr>
          <p:cNvSpPr>
            <a:spLocks noGrp="1"/>
          </p:cNvSpPr>
          <p:nvPr>
            <p:ph type="body" sz="quarter" idx="26"/>
          </p:nvPr>
        </p:nvSpPr>
        <p:spPr/>
        <p:txBody>
          <a:bodyPr/>
          <a:lstStyle/>
          <a:p>
            <a:r>
              <a:rPr lang="en-US" dirty="0"/>
              <a:t>1</a:t>
            </a:r>
            <a:endParaRPr lang="ru-RU" dirty="0"/>
          </a:p>
        </p:txBody>
      </p:sp>
      <p:sp>
        <p:nvSpPr>
          <p:cNvPr id="13" name="Text Placeholder 12">
            <a:extLst>
              <a:ext uri="{FF2B5EF4-FFF2-40B4-BE49-F238E27FC236}">
                <a16:creationId xmlns:a16="http://schemas.microsoft.com/office/drawing/2014/main" id="{D62CB705-FC11-48C5-A459-495475D0B55E}"/>
              </a:ext>
            </a:extLst>
          </p:cNvPr>
          <p:cNvSpPr>
            <a:spLocks noGrp="1"/>
          </p:cNvSpPr>
          <p:nvPr>
            <p:ph type="body" idx="32"/>
          </p:nvPr>
        </p:nvSpPr>
        <p:spPr/>
        <p:txBody>
          <a:bodyPr/>
          <a:lstStyle/>
          <a:p>
            <a:r>
              <a:rPr lang="en-US" altLang="zh-CN" dirty="0" smtClean="0"/>
              <a:t>Current Problems</a:t>
            </a:r>
            <a:endParaRPr lang="ru-RU" dirty="0"/>
          </a:p>
        </p:txBody>
      </p:sp>
      <p:sp>
        <p:nvSpPr>
          <p:cNvPr id="11" name="Text Placeholder 10">
            <a:extLst>
              <a:ext uri="{FF2B5EF4-FFF2-40B4-BE49-F238E27FC236}">
                <a16:creationId xmlns:a16="http://schemas.microsoft.com/office/drawing/2014/main" id="{775CF4E1-948D-4002-A94F-4BA8543DF1C4}"/>
              </a:ext>
            </a:extLst>
          </p:cNvPr>
          <p:cNvSpPr>
            <a:spLocks noGrp="1"/>
          </p:cNvSpPr>
          <p:nvPr>
            <p:ph type="body" idx="27"/>
          </p:nvPr>
        </p:nvSpPr>
        <p:spPr>
          <a:xfrm>
            <a:off x="3151266" y="4243902"/>
            <a:ext cx="2589369" cy="1580226"/>
          </a:xfrm>
        </p:spPr>
        <p:txBody>
          <a:bodyPr>
            <a:normAutofit/>
          </a:bodyPr>
          <a:lstStyle/>
          <a:p>
            <a:r>
              <a:rPr lang="en-US" altLang="zh-CN" dirty="0" smtClean="0"/>
              <a:t>Computer </a:t>
            </a:r>
            <a:r>
              <a:rPr lang="en-US" altLang="zh-CN" dirty="0"/>
              <a:t>vision is emerging as a common thread across these diagnostic applications, and it should be noted that improvements in that field will correlate closely with reliable applications in diagnostics.</a:t>
            </a:r>
            <a:endParaRPr lang="en-US" dirty="0"/>
          </a:p>
        </p:txBody>
      </p:sp>
      <p:sp>
        <p:nvSpPr>
          <p:cNvPr id="9" name="Text Placeholder 8">
            <a:extLst>
              <a:ext uri="{FF2B5EF4-FFF2-40B4-BE49-F238E27FC236}">
                <a16:creationId xmlns:a16="http://schemas.microsoft.com/office/drawing/2014/main" id="{6B1A0A9B-D4E2-459E-998F-4F014D0CE155}"/>
              </a:ext>
            </a:extLst>
          </p:cNvPr>
          <p:cNvSpPr>
            <a:spLocks noGrp="1"/>
          </p:cNvSpPr>
          <p:nvPr>
            <p:ph type="body" sz="quarter" idx="28"/>
          </p:nvPr>
        </p:nvSpPr>
        <p:spPr/>
        <p:txBody>
          <a:bodyPr/>
          <a:lstStyle/>
          <a:p>
            <a:r>
              <a:rPr lang="en-US" dirty="0"/>
              <a:t>2</a:t>
            </a:r>
            <a:endParaRPr lang="ru-RU" dirty="0"/>
          </a:p>
        </p:txBody>
      </p:sp>
      <p:sp>
        <p:nvSpPr>
          <p:cNvPr id="16" name="Text Placeholder 15">
            <a:extLst>
              <a:ext uri="{FF2B5EF4-FFF2-40B4-BE49-F238E27FC236}">
                <a16:creationId xmlns:a16="http://schemas.microsoft.com/office/drawing/2014/main" id="{C4390C17-C4AE-4DB3-8625-333E382D8160}"/>
              </a:ext>
            </a:extLst>
          </p:cNvPr>
          <p:cNvSpPr>
            <a:spLocks noGrp="1"/>
          </p:cNvSpPr>
          <p:nvPr>
            <p:ph type="body" idx="35"/>
          </p:nvPr>
        </p:nvSpPr>
        <p:spPr/>
        <p:txBody>
          <a:bodyPr/>
          <a:lstStyle/>
          <a:p>
            <a:r>
              <a:rPr lang="en-US" altLang="zh-CN" dirty="0" smtClean="0"/>
              <a:t>Management</a:t>
            </a:r>
            <a:endParaRPr lang="ru-RU" dirty="0"/>
          </a:p>
        </p:txBody>
      </p:sp>
      <p:sp>
        <p:nvSpPr>
          <p:cNvPr id="14" name="Text Placeholder 13">
            <a:extLst>
              <a:ext uri="{FF2B5EF4-FFF2-40B4-BE49-F238E27FC236}">
                <a16:creationId xmlns:a16="http://schemas.microsoft.com/office/drawing/2014/main" id="{CD77B647-E767-4BF7-9BBB-4670F75C62E5}"/>
              </a:ext>
            </a:extLst>
          </p:cNvPr>
          <p:cNvSpPr>
            <a:spLocks noGrp="1"/>
          </p:cNvSpPr>
          <p:nvPr>
            <p:ph type="body" idx="33"/>
          </p:nvPr>
        </p:nvSpPr>
        <p:spPr>
          <a:xfrm>
            <a:off x="6048861" y="3610084"/>
            <a:ext cx="2589369" cy="2214043"/>
          </a:xfrm>
        </p:spPr>
        <p:txBody>
          <a:bodyPr>
            <a:normAutofit/>
          </a:bodyPr>
          <a:lstStyle/>
          <a:p>
            <a:r>
              <a:rPr lang="en-US" altLang="zh-CN" dirty="0"/>
              <a:t>Applications of AI in medical diagnostics are in the early adoption phase across multiple specialties with limited data currently available on patient </a:t>
            </a:r>
            <a:r>
              <a:rPr lang="en-US" altLang="zh-CN" dirty="0" smtClean="0"/>
              <a:t>outcomes.</a:t>
            </a:r>
            <a:r>
              <a:rPr lang="en-US" altLang="zh-CN" dirty="0"/>
              <a:t> </a:t>
            </a:r>
            <a:endParaRPr lang="en-US" dirty="0"/>
          </a:p>
        </p:txBody>
      </p:sp>
      <p:sp>
        <p:nvSpPr>
          <p:cNvPr id="10" name="Text Placeholder 9">
            <a:extLst>
              <a:ext uri="{FF2B5EF4-FFF2-40B4-BE49-F238E27FC236}">
                <a16:creationId xmlns:a16="http://schemas.microsoft.com/office/drawing/2014/main" id="{67777536-862A-4117-99A6-08D618025F3E}"/>
              </a:ext>
            </a:extLst>
          </p:cNvPr>
          <p:cNvSpPr>
            <a:spLocks noGrp="1"/>
          </p:cNvSpPr>
          <p:nvPr>
            <p:ph type="body" sz="quarter" idx="31"/>
          </p:nvPr>
        </p:nvSpPr>
        <p:spPr/>
        <p:txBody>
          <a:bodyPr/>
          <a:lstStyle/>
          <a:p>
            <a:r>
              <a:rPr lang="en-US" dirty="0"/>
              <a:t>3</a:t>
            </a:r>
            <a:endParaRPr lang="ru-RU" dirty="0"/>
          </a:p>
        </p:txBody>
      </p:sp>
      <p:sp>
        <p:nvSpPr>
          <p:cNvPr id="19" name="Text Placeholder 18">
            <a:extLst>
              <a:ext uri="{FF2B5EF4-FFF2-40B4-BE49-F238E27FC236}">
                <a16:creationId xmlns:a16="http://schemas.microsoft.com/office/drawing/2014/main" id="{12F7FE6A-EF99-4A0F-B41B-9EED6BCFB58F}"/>
              </a:ext>
            </a:extLst>
          </p:cNvPr>
          <p:cNvSpPr>
            <a:spLocks noGrp="1"/>
          </p:cNvSpPr>
          <p:nvPr>
            <p:ph type="body" idx="38"/>
          </p:nvPr>
        </p:nvSpPr>
        <p:spPr/>
        <p:txBody>
          <a:bodyPr>
            <a:normAutofit fontScale="92500"/>
          </a:bodyPr>
          <a:lstStyle/>
          <a:p>
            <a:r>
              <a:rPr lang="en-US" altLang="zh-CN" dirty="0" smtClean="0"/>
              <a:t>Biomedical Research</a:t>
            </a:r>
            <a:endParaRPr lang="ru-RU" dirty="0"/>
          </a:p>
        </p:txBody>
      </p:sp>
      <p:sp>
        <p:nvSpPr>
          <p:cNvPr id="17" name="Text Placeholder 16">
            <a:extLst>
              <a:ext uri="{FF2B5EF4-FFF2-40B4-BE49-F238E27FC236}">
                <a16:creationId xmlns:a16="http://schemas.microsoft.com/office/drawing/2014/main" id="{ED753487-20C4-4668-BE91-11BEE80F5B0C}"/>
              </a:ext>
            </a:extLst>
          </p:cNvPr>
          <p:cNvSpPr>
            <a:spLocks noGrp="1"/>
          </p:cNvSpPr>
          <p:nvPr>
            <p:ph type="body" idx="36"/>
          </p:nvPr>
        </p:nvSpPr>
        <p:spPr>
          <a:xfrm>
            <a:off x="8975159" y="2918691"/>
            <a:ext cx="2561059" cy="2905435"/>
          </a:xfrm>
        </p:spPr>
        <p:txBody>
          <a:bodyPr>
            <a:normAutofit fontScale="92500" lnSpcReduction="10000"/>
          </a:bodyPr>
          <a:lstStyle/>
          <a:p>
            <a:r>
              <a:rPr lang="en-US" dirty="0"/>
              <a:t>With projected rapid growth in the medical device sector, companies making efforts to bring accurate and reliable medical diagnostics based on machine and deep learning applications to market may be poised to capture a percentage of this profitable market (the huge venture investments the healthcare AI sector would seem to suggest that AI stands a chance to make a dent in the next wave of medical diagnostic tech).</a:t>
            </a:r>
          </a:p>
        </p:txBody>
      </p:sp>
      <p:sp>
        <p:nvSpPr>
          <p:cNvPr id="6" name="Slide Number Placeholder 5">
            <a:extLst>
              <a:ext uri="{FF2B5EF4-FFF2-40B4-BE49-F238E27FC236}">
                <a16:creationId xmlns:a16="http://schemas.microsoft.com/office/drawing/2014/main" id="{8277F7BB-ABDC-47FC-A794-3AB13968D04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FFFF"/>
                </a:solidFill>
                <a:effectLst/>
                <a:uLnTx/>
                <a:uFillTx/>
                <a:latin typeface="Segoe UI Light"/>
                <a:ea typeface="+mn-ea"/>
                <a:cs typeface="+mn-cs"/>
              </a:rPr>
              <a:t>5</a:t>
            </a:r>
            <a:endParaRPr kumimoji="0" lang="ru-RU"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4" name="Date Placeholder 3">
            <a:extLst>
              <a:ext uri="{FF2B5EF4-FFF2-40B4-BE49-F238E27FC236}">
                <a16:creationId xmlns:a16="http://schemas.microsoft.com/office/drawing/2014/main" id="{256623C6-B28B-425F-80E3-E918DFC530AF}"/>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50000"/>
                    <a:lumOff val="50000"/>
                  </a:srgbClr>
                </a:solidFill>
                <a:effectLst/>
                <a:uLnTx/>
                <a:uFillTx/>
                <a:latin typeface="Segoe UI Light"/>
                <a:ea typeface="+mn-ea"/>
                <a:cs typeface="+mn-cs"/>
              </a:rPr>
              <a:t>MM.DD.20XX</a:t>
            </a:r>
            <a:endParaRPr kumimoji="0" lang="ru-RU" sz="1000" b="0" i="0" u="none" strike="noStrike" kern="1200" cap="none" spc="0" normalizeH="0" baseline="0" noProof="0" dirty="0">
              <a:ln>
                <a:noFill/>
              </a:ln>
              <a:solidFill>
                <a:srgbClr val="000000">
                  <a:lumMod val="50000"/>
                  <a:lumOff val="50000"/>
                </a:srgbClr>
              </a:solidFill>
              <a:effectLst/>
              <a:uLnTx/>
              <a:uFillTx/>
              <a:latin typeface="Segoe UI Light"/>
              <a:ea typeface="+mn-ea"/>
              <a:cs typeface="+mn-cs"/>
            </a:endParaRPr>
          </a:p>
        </p:txBody>
      </p:sp>
    </p:spTree>
    <p:extLst>
      <p:ext uri="{BB962C8B-B14F-4D97-AF65-F5344CB8AC3E}">
        <p14:creationId xmlns:p14="http://schemas.microsoft.com/office/powerpoint/2010/main" val="1384253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457C-A61F-46C0-8266-0BBA6BBC7C57}"/>
              </a:ext>
            </a:extLst>
          </p:cNvPr>
          <p:cNvSpPr>
            <a:spLocks noGrp="1"/>
          </p:cNvSpPr>
          <p:nvPr>
            <p:ph type="title"/>
          </p:nvPr>
        </p:nvSpPr>
        <p:spPr/>
        <p:txBody>
          <a:bodyPr>
            <a:normAutofit/>
          </a:bodyPr>
          <a:lstStyle/>
          <a:p>
            <a:r>
              <a:rPr lang="en-US" altLang="zh-CN" dirty="0" smtClean="0"/>
              <a:t>Nationwide</a:t>
            </a:r>
            <a:r>
              <a:rPr lang="en-US" dirty="0" smtClean="0"/>
              <a:t> Scope</a:t>
            </a:r>
            <a:endParaRPr lang="ru-RU" dirty="0"/>
          </a:p>
        </p:txBody>
      </p:sp>
      <p:sp>
        <p:nvSpPr>
          <p:cNvPr id="8" name="Text Placeholder 7">
            <a:extLst>
              <a:ext uri="{FF2B5EF4-FFF2-40B4-BE49-F238E27FC236}">
                <a16:creationId xmlns:a16="http://schemas.microsoft.com/office/drawing/2014/main" id="{0035A84C-449C-4CF8-B16B-6646515E7532}"/>
              </a:ext>
            </a:extLst>
          </p:cNvPr>
          <p:cNvSpPr>
            <a:spLocks noGrp="1"/>
          </p:cNvSpPr>
          <p:nvPr>
            <p:ph type="body" sz="quarter" idx="26"/>
          </p:nvPr>
        </p:nvSpPr>
        <p:spPr/>
        <p:txBody>
          <a:bodyPr/>
          <a:lstStyle/>
          <a:p>
            <a:r>
              <a:rPr lang="en-US" dirty="0"/>
              <a:t>1</a:t>
            </a:r>
            <a:endParaRPr lang="ru-RU" dirty="0"/>
          </a:p>
        </p:txBody>
      </p:sp>
      <p:sp>
        <p:nvSpPr>
          <p:cNvPr id="13" name="Text Placeholder 12">
            <a:extLst>
              <a:ext uri="{FF2B5EF4-FFF2-40B4-BE49-F238E27FC236}">
                <a16:creationId xmlns:a16="http://schemas.microsoft.com/office/drawing/2014/main" id="{D62CB705-FC11-48C5-A459-495475D0B55E}"/>
              </a:ext>
            </a:extLst>
          </p:cNvPr>
          <p:cNvSpPr>
            <a:spLocks noGrp="1"/>
          </p:cNvSpPr>
          <p:nvPr>
            <p:ph type="body" idx="32"/>
          </p:nvPr>
        </p:nvSpPr>
        <p:spPr/>
        <p:txBody>
          <a:bodyPr/>
          <a:lstStyle/>
          <a:p>
            <a:r>
              <a:rPr lang="en-US" altLang="zh-CN" dirty="0" smtClean="0"/>
              <a:t>Current Problems</a:t>
            </a:r>
            <a:endParaRPr lang="ru-RU" dirty="0"/>
          </a:p>
        </p:txBody>
      </p:sp>
      <p:sp>
        <p:nvSpPr>
          <p:cNvPr id="11" name="Text Placeholder 10">
            <a:extLst>
              <a:ext uri="{FF2B5EF4-FFF2-40B4-BE49-F238E27FC236}">
                <a16:creationId xmlns:a16="http://schemas.microsoft.com/office/drawing/2014/main" id="{775CF4E1-948D-4002-A94F-4BA8543DF1C4}"/>
              </a:ext>
            </a:extLst>
          </p:cNvPr>
          <p:cNvSpPr>
            <a:spLocks noGrp="1"/>
          </p:cNvSpPr>
          <p:nvPr>
            <p:ph type="body" idx="27"/>
          </p:nvPr>
        </p:nvSpPr>
        <p:spPr>
          <a:xfrm>
            <a:off x="3151266" y="4243902"/>
            <a:ext cx="2589369" cy="1580226"/>
          </a:xfrm>
        </p:spPr>
        <p:txBody>
          <a:bodyPr>
            <a:normAutofit/>
          </a:bodyPr>
          <a:lstStyle/>
          <a:p>
            <a:r>
              <a:rPr lang="en-US" altLang="zh-CN" dirty="0" smtClean="0"/>
              <a:t>Computer </a:t>
            </a:r>
            <a:r>
              <a:rPr lang="en-US" altLang="zh-CN" dirty="0"/>
              <a:t>vision is emerging as a common thread across these diagnostic applications, and it should be noted that improvements in that field will correlate closely with reliable applications in diagnostics.</a:t>
            </a:r>
            <a:endParaRPr lang="en-US" dirty="0"/>
          </a:p>
        </p:txBody>
      </p:sp>
      <p:sp>
        <p:nvSpPr>
          <p:cNvPr id="9" name="Text Placeholder 8">
            <a:extLst>
              <a:ext uri="{FF2B5EF4-FFF2-40B4-BE49-F238E27FC236}">
                <a16:creationId xmlns:a16="http://schemas.microsoft.com/office/drawing/2014/main" id="{6B1A0A9B-D4E2-459E-998F-4F014D0CE155}"/>
              </a:ext>
            </a:extLst>
          </p:cNvPr>
          <p:cNvSpPr>
            <a:spLocks noGrp="1"/>
          </p:cNvSpPr>
          <p:nvPr>
            <p:ph type="body" sz="quarter" idx="28"/>
          </p:nvPr>
        </p:nvSpPr>
        <p:spPr/>
        <p:txBody>
          <a:bodyPr/>
          <a:lstStyle/>
          <a:p>
            <a:r>
              <a:rPr lang="en-US" dirty="0"/>
              <a:t>2</a:t>
            </a:r>
            <a:endParaRPr lang="ru-RU" dirty="0"/>
          </a:p>
        </p:txBody>
      </p:sp>
      <p:sp>
        <p:nvSpPr>
          <p:cNvPr id="16" name="Text Placeholder 15">
            <a:extLst>
              <a:ext uri="{FF2B5EF4-FFF2-40B4-BE49-F238E27FC236}">
                <a16:creationId xmlns:a16="http://schemas.microsoft.com/office/drawing/2014/main" id="{C4390C17-C4AE-4DB3-8625-333E382D8160}"/>
              </a:ext>
            </a:extLst>
          </p:cNvPr>
          <p:cNvSpPr>
            <a:spLocks noGrp="1"/>
          </p:cNvSpPr>
          <p:nvPr>
            <p:ph type="body" idx="35"/>
          </p:nvPr>
        </p:nvSpPr>
        <p:spPr/>
        <p:txBody>
          <a:bodyPr/>
          <a:lstStyle/>
          <a:p>
            <a:r>
              <a:rPr lang="en-US" altLang="zh-CN" dirty="0" smtClean="0"/>
              <a:t>Management</a:t>
            </a:r>
            <a:endParaRPr lang="ru-RU" dirty="0"/>
          </a:p>
        </p:txBody>
      </p:sp>
      <p:sp>
        <p:nvSpPr>
          <p:cNvPr id="14" name="Text Placeholder 13">
            <a:extLst>
              <a:ext uri="{FF2B5EF4-FFF2-40B4-BE49-F238E27FC236}">
                <a16:creationId xmlns:a16="http://schemas.microsoft.com/office/drawing/2014/main" id="{CD77B647-E767-4BF7-9BBB-4670F75C62E5}"/>
              </a:ext>
            </a:extLst>
          </p:cNvPr>
          <p:cNvSpPr>
            <a:spLocks noGrp="1"/>
          </p:cNvSpPr>
          <p:nvPr>
            <p:ph type="body" idx="33"/>
          </p:nvPr>
        </p:nvSpPr>
        <p:spPr>
          <a:xfrm>
            <a:off x="6048861" y="3610084"/>
            <a:ext cx="2589369" cy="2214043"/>
          </a:xfrm>
        </p:spPr>
        <p:txBody>
          <a:bodyPr>
            <a:normAutofit/>
          </a:bodyPr>
          <a:lstStyle/>
          <a:p>
            <a:r>
              <a:rPr lang="en-US" altLang="zh-CN" dirty="0"/>
              <a:t>Applications of AI in medical diagnostics are in the early adoption phase across multiple specialties with limited data currently available on patient </a:t>
            </a:r>
            <a:r>
              <a:rPr lang="en-US" altLang="zh-CN" dirty="0" smtClean="0"/>
              <a:t>outcomes.</a:t>
            </a:r>
            <a:r>
              <a:rPr lang="en-US" altLang="zh-CN" dirty="0"/>
              <a:t> </a:t>
            </a:r>
            <a:endParaRPr lang="en-US" dirty="0"/>
          </a:p>
        </p:txBody>
      </p:sp>
      <p:sp>
        <p:nvSpPr>
          <p:cNvPr id="10" name="Text Placeholder 9">
            <a:extLst>
              <a:ext uri="{FF2B5EF4-FFF2-40B4-BE49-F238E27FC236}">
                <a16:creationId xmlns:a16="http://schemas.microsoft.com/office/drawing/2014/main" id="{67777536-862A-4117-99A6-08D618025F3E}"/>
              </a:ext>
            </a:extLst>
          </p:cNvPr>
          <p:cNvSpPr>
            <a:spLocks noGrp="1"/>
          </p:cNvSpPr>
          <p:nvPr>
            <p:ph type="body" sz="quarter" idx="31"/>
          </p:nvPr>
        </p:nvSpPr>
        <p:spPr/>
        <p:txBody>
          <a:bodyPr/>
          <a:lstStyle/>
          <a:p>
            <a:r>
              <a:rPr lang="en-US" dirty="0"/>
              <a:t>3</a:t>
            </a:r>
            <a:endParaRPr lang="ru-RU" dirty="0"/>
          </a:p>
        </p:txBody>
      </p:sp>
      <p:sp>
        <p:nvSpPr>
          <p:cNvPr id="19" name="Text Placeholder 18">
            <a:extLst>
              <a:ext uri="{FF2B5EF4-FFF2-40B4-BE49-F238E27FC236}">
                <a16:creationId xmlns:a16="http://schemas.microsoft.com/office/drawing/2014/main" id="{12F7FE6A-EF99-4A0F-B41B-9EED6BCFB58F}"/>
              </a:ext>
            </a:extLst>
          </p:cNvPr>
          <p:cNvSpPr>
            <a:spLocks noGrp="1"/>
          </p:cNvSpPr>
          <p:nvPr>
            <p:ph type="body" idx="38"/>
          </p:nvPr>
        </p:nvSpPr>
        <p:spPr/>
        <p:txBody>
          <a:bodyPr>
            <a:normAutofit fontScale="92500"/>
          </a:bodyPr>
          <a:lstStyle/>
          <a:p>
            <a:r>
              <a:rPr lang="en-US" altLang="zh-CN" dirty="0" smtClean="0"/>
              <a:t>Biomedical Research</a:t>
            </a:r>
            <a:endParaRPr lang="ru-RU" dirty="0"/>
          </a:p>
        </p:txBody>
      </p:sp>
      <p:sp>
        <p:nvSpPr>
          <p:cNvPr id="17" name="Text Placeholder 16">
            <a:extLst>
              <a:ext uri="{FF2B5EF4-FFF2-40B4-BE49-F238E27FC236}">
                <a16:creationId xmlns:a16="http://schemas.microsoft.com/office/drawing/2014/main" id="{ED753487-20C4-4668-BE91-11BEE80F5B0C}"/>
              </a:ext>
            </a:extLst>
          </p:cNvPr>
          <p:cNvSpPr>
            <a:spLocks noGrp="1"/>
          </p:cNvSpPr>
          <p:nvPr>
            <p:ph type="body" idx="36"/>
          </p:nvPr>
        </p:nvSpPr>
        <p:spPr>
          <a:xfrm>
            <a:off x="8975159" y="2918691"/>
            <a:ext cx="2561059" cy="2905435"/>
          </a:xfrm>
        </p:spPr>
        <p:txBody>
          <a:bodyPr>
            <a:normAutofit fontScale="92500" lnSpcReduction="10000"/>
          </a:bodyPr>
          <a:lstStyle/>
          <a:p>
            <a:r>
              <a:rPr lang="en-US" dirty="0"/>
              <a:t>With projected rapid growth in the medical device sector, companies making efforts to bring accurate and reliable medical diagnostics based on machine and deep learning applications to market may be poised to capture a percentage of this profitable market (the huge venture investments the healthcare AI sector would seem to suggest that AI stands a chance to make a dent in the next wave of medical diagnostic tech).</a:t>
            </a:r>
          </a:p>
        </p:txBody>
      </p:sp>
      <p:sp>
        <p:nvSpPr>
          <p:cNvPr id="6" name="Slide Number Placeholder 5">
            <a:extLst>
              <a:ext uri="{FF2B5EF4-FFF2-40B4-BE49-F238E27FC236}">
                <a16:creationId xmlns:a16="http://schemas.microsoft.com/office/drawing/2014/main" id="{8277F7BB-ABDC-47FC-A794-3AB13968D04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FFFFFF"/>
                </a:solidFill>
                <a:effectLst/>
                <a:uLnTx/>
                <a:uFillTx/>
                <a:latin typeface="Segoe UI Light"/>
                <a:ea typeface="+mn-ea"/>
                <a:cs typeface="+mn-cs"/>
              </a:rPr>
              <a:t>5</a:t>
            </a:r>
            <a:endParaRPr kumimoji="0" lang="ru-RU" sz="10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4" name="Date Placeholder 3">
            <a:extLst>
              <a:ext uri="{FF2B5EF4-FFF2-40B4-BE49-F238E27FC236}">
                <a16:creationId xmlns:a16="http://schemas.microsoft.com/office/drawing/2014/main" id="{256623C6-B28B-425F-80E3-E918DFC530AF}"/>
              </a:ext>
            </a:extLst>
          </p:cNvPr>
          <p:cNvSpPr>
            <a:spLocks noGrp="1"/>
          </p:cNvSpPr>
          <p:nvPr>
            <p:ph type="dt" sz="half"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50000"/>
                    <a:lumOff val="50000"/>
                  </a:srgbClr>
                </a:solidFill>
                <a:effectLst/>
                <a:uLnTx/>
                <a:uFillTx/>
                <a:latin typeface="Segoe UI Light"/>
                <a:ea typeface="+mn-ea"/>
                <a:cs typeface="+mn-cs"/>
              </a:rPr>
              <a:t>MM.DD.20XX</a:t>
            </a:r>
            <a:endParaRPr kumimoji="0" lang="ru-RU" sz="1000" b="0" i="0" u="none" strike="noStrike" kern="1200" cap="none" spc="0" normalizeH="0" baseline="0" noProof="0" dirty="0">
              <a:ln>
                <a:noFill/>
              </a:ln>
              <a:solidFill>
                <a:srgbClr val="000000">
                  <a:lumMod val="50000"/>
                  <a:lumOff val="50000"/>
                </a:srgbClr>
              </a:solidFill>
              <a:effectLst/>
              <a:uLnTx/>
              <a:uFillTx/>
              <a:latin typeface="Segoe UI Light"/>
              <a:ea typeface="+mn-ea"/>
              <a:cs typeface="+mn-cs"/>
            </a:endParaRPr>
          </a:p>
        </p:txBody>
      </p:sp>
    </p:spTree>
    <p:extLst>
      <p:ext uri="{BB962C8B-B14F-4D97-AF65-F5344CB8AC3E}">
        <p14:creationId xmlns:p14="http://schemas.microsoft.com/office/powerpoint/2010/main" val="3634740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normAutofit/>
          </a:bodyPr>
          <a:lstStyle/>
          <a:p>
            <a:r>
              <a:rPr lang="en-US" altLang="zh-CN" dirty="0"/>
              <a:t>A</a:t>
            </a:r>
            <a:r>
              <a:rPr lang="en-US" dirty="0" smtClean="0"/>
              <a:t>bout </a:t>
            </a:r>
            <a:r>
              <a:rPr lang="en-US" dirty="0"/>
              <a:t>AI </a:t>
            </a:r>
            <a:r>
              <a:rPr lang="en-US" dirty="0" smtClean="0"/>
              <a:t>Itself</a:t>
            </a:r>
            <a:endParaRPr lang="ru-RU" dirty="0"/>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lstStyle/>
          <a:p>
            <a:r>
              <a:rPr lang="en-US" dirty="0" smtClean="0"/>
              <a:t>Why are we building it</a:t>
            </a:r>
            <a:endParaRPr lang="en-US" dirty="0"/>
          </a:p>
          <a:p>
            <a:r>
              <a:rPr lang="en-US" dirty="0" smtClean="0"/>
              <a:t>The trend</a:t>
            </a:r>
            <a:endParaRPr lang="ru-RU"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ru-RU" smtClean="0"/>
              <a:pPr/>
              <a:t>5</a:t>
            </a:fld>
            <a:endParaRPr lang="ru-RU" dirty="0"/>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p:txBody>
          <a:bodyPr/>
          <a:lstStyle/>
          <a:p>
            <a:r>
              <a:rPr lang="en-US" dirty="0"/>
              <a:t>ADD A FOOTER</a:t>
            </a:r>
            <a:endParaRPr lang="ru-RU" dirty="0"/>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endParaRPr lang="ru-RU" dirty="0"/>
          </a:p>
        </p:txBody>
      </p:sp>
    </p:spTree>
    <p:extLst>
      <p:ext uri="{BB962C8B-B14F-4D97-AF65-F5344CB8AC3E}">
        <p14:creationId xmlns:p14="http://schemas.microsoft.com/office/powerpoint/2010/main" val="7829076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4953483" cy="569086"/>
          </a:xfrm>
        </p:spPr>
        <p:txBody>
          <a:bodyPr>
            <a:normAutofit fontScale="90000"/>
          </a:bodyPr>
          <a:lstStyle/>
          <a:p>
            <a:r>
              <a:rPr lang="en-US" altLang="zh-CN" dirty="0" smtClean="0"/>
              <a:t>Why are we building AI?</a:t>
            </a:r>
            <a:endParaRPr lang="ru-RU"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6</a:t>
            </a:fld>
            <a:endParaRPr lang="ru-RU"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endParaRPr lang="ru-RU" dirty="0"/>
          </a:p>
        </p:txBody>
      </p:sp>
      <p:sp>
        <p:nvSpPr>
          <p:cNvPr id="28" name="TextBox 27"/>
          <p:cNvSpPr txBox="1"/>
          <p:nvPr/>
        </p:nvSpPr>
        <p:spPr>
          <a:xfrm>
            <a:off x="4085693" y="2454283"/>
            <a:ext cx="3435452" cy="2246769"/>
          </a:xfrm>
          <a:prstGeom prst="rect">
            <a:avLst/>
          </a:prstGeom>
          <a:noFill/>
        </p:spPr>
        <p:txBody>
          <a:bodyPr wrap="square" rtlCol="0">
            <a:spAutoFit/>
          </a:bodyPr>
          <a:lstStyle/>
          <a:p>
            <a:r>
              <a:rPr lang="en-US" altLang="zh-CN" sz="2800" dirty="0" smtClean="0">
                <a:solidFill>
                  <a:schemeClr val="bg2"/>
                </a:solidFill>
                <a:latin typeface="+mj-lt"/>
              </a:rPr>
              <a:t>Liberate human from</a:t>
            </a:r>
          </a:p>
          <a:p>
            <a:pPr marL="742950" lvl="1" indent="-285750">
              <a:buFont typeface="Arial" panose="020B0604020202020204" pitchFamily="34" charset="0"/>
              <a:buChar char="•"/>
            </a:pPr>
            <a:r>
              <a:rPr lang="en-US" altLang="zh-CN" sz="2800" dirty="0">
                <a:solidFill>
                  <a:schemeClr val="bg2"/>
                </a:solidFill>
                <a:latin typeface="+mj-lt"/>
              </a:rPr>
              <a:t>d</a:t>
            </a:r>
            <a:r>
              <a:rPr lang="en-US" altLang="zh-CN" sz="2800" dirty="0" smtClean="0">
                <a:solidFill>
                  <a:schemeClr val="bg2"/>
                </a:solidFill>
                <a:latin typeface="+mj-lt"/>
              </a:rPr>
              <a:t>angerous</a:t>
            </a:r>
          </a:p>
          <a:p>
            <a:pPr marL="742950" lvl="1" indent="-285750">
              <a:buFont typeface="Arial" panose="020B0604020202020204" pitchFamily="34" charset="0"/>
              <a:buChar char="•"/>
            </a:pPr>
            <a:r>
              <a:rPr lang="en-US" altLang="zh-CN" sz="2800" dirty="0">
                <a:solidFill>
                  <a:schemeClr val="bg2"/>
                </a:solidFill>
                <a:latin typeface="+mj-lt"/>
              </a:rPr>
              <a:t>b</a:t>
            </a:r>
            <a:r>
              <a:rPr lang="en-US" altLang="zh-CN" sz="2800" dirty="0" smtClean="0">
                <a:solidFill>
                  <a:schemeClr val="bg2"/>
                </a:solidFill>
                <a:latin typeface="+mj-lt"/>
              </a:rPr>
              <a:t>oring</a:t>
            </a:r>
          </a:p>
          <a:p>
            <a:pPr marL="742950" lvl="1" indent="-285750">
              <a:buFont typeface="Arial" panose="020B0604020202020204" pitchFamily="34" charset="0"/>
              <a:buChar char="•"/>
            </a:pPr>
            <a:r>
              <a:rPr lang="en-US" altLang="zh-CN" sz="2800" dirty="0">
                <a:solidFill>
                  <a:schemeClr val="bg2"/>
                </a:solidFill>
                <a:latin typeface="+mj-lt"/>
              </a:rPr>
              <a:t>s</a:t>
            </a:r>
            <a:r>
              <a:rPr lang="en-US" altLang="zh-CN" sz="2800" dirty="0" smtClean="0">
                <a:solidFill>
                  <a:schemeClr val="bg2"/>
                </a:solidFill>
                <a:latin typeface="+mj-lt"/>
              </a:rPr>
              <a:t>pecial</a:t>
            </a:r>
          </a:p>
          <a:p>
            <a:r>
              <a:rPr lang="en-US" altLang="zh-CN" sz="2800" dirty="0">
                <a:solidFill>
                  <a:schemeClr val="bg2"/>
                </a:solidFill>
                <a:latin typeface="+mj-lt"/>
              </a:rPr>
              <a:t>j</a:t>
            </a:r>
            <a:r>
              <a:rPr lang="en-US" altLang="zh-CN" sz="2800" dirty="0" smtClean="0">
                <a:solidFill>
                  <a:schemeClr val="bg2"/>
                </a:solidFill>
                <a:latin typeface="+mj-lt"/>
              </a:rPr>
              <a:t>obs.</a:t>
            </a:r>
          </a:p>
        </p:txBody>
      </p:sp>
    </p:spTree>
    <p:extLst>
      <p:ext uri="{BB962C8B-B14F-4D97-AF65-F5344CB8AC3E}">
        <p14:creationId xmlns:p14="http://schemas.microsoft.com/office/powerpoint/2010/main" val="1435044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4953483" cy="569086"/>
          </a:xfrm>
        </p:spPr>
        <p:txBody>
          <a:bodyPr>
            <a:normAutofit/>
          </a:bodyPr>
          <a:lstStyle/>
          <a:p>
            <a:r>
              <a:rPr lang="en-US" altLang="zh-CN" dirty="0" smtClean="0"/>
              <a:t>Trends of AI (DNN)</a:t>
            </a:r>
            <a:endParaRPr lang="ru-RU"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7</a:t>
            </a:fld>
            <a:endParaRPr lang="ru-RU"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endParaRPr lang="ru-RU"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237" y="1719528"/>
            <a:ext cx="7655678" cy="3814168"/>
          </a:xfrm>
          <a:prstGeom prst="rect">
            <a:avLst/>
          </a:prstGeom>
        </p:spPr>
      </p:pic>
    </p:spTree>
    <p:extLst>
      <p:ext uri="{BB962C8B-B14F-4D97-AF65-F5344CB8AC3E}">
        <p14:creationId xmlns:p14="http://schemas.microsoft.com/office/powerpoint/2010/main" val="29816116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4953483" cy="569086"/>
          </a:xfrm>
        </p:spPr>
        <p:txBody>
          <a:bodyPr>
            <a:normAutofit/>
          </a:bodyPr>
          <a:lstStyle/>
          <a:p>
            <a:r>
              <a:rPr lang="en-US" altLang="zh-CN" dirty="0" smtClean="0"/>
              <a:t>Trends of AI (DNN)</a:t>
            </a:r>
            <a:endParaRPr lang="ru-RU"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8</a:t>
            </a:fld>
            <a:endParaRPr lang="ru-RU"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endParaRPr lang="ru-RU"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826" y="1817016"/>
            <a:ext cx="7180996" cy="3521302"/>
          </a:xfrm>
          <a:prstGeom prst="rect">
            <a:avLst/>
          </a:prstGeom>
        </p:spPr>
      </p:pic>
    </p:spTree>
    <p:extLst>
      <p:ext uri="{BB962C8B-B14F-4D97-AF65-F5344CB8AC3E}">
        <p14:creationId xmlns:p14="http://schemas.microsoft.com/office/powerpoint/2010/main" val="8209380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a:xfrm>
            <a:off x="6400317" y="707529"/>
            <a:ext cx="4953483" cy="569086"/>
          </a:xfrm>
        </p:spPr>
        <p:txBody>
          <a:bodyPr>
            <a:normAutofit/>
          </a:bodyPr>
          <a:lstStyle/>
          <a:p>
            <a:r>
              <a:rPr lang="en-US" altLang="zh-CN" dirty="0" smtClean="0"/>
              <a:t>Trends of AI</a:t>
            </a:r>
            <a:r>
              <a:rPr lang="en-US" altLang="zh-CN" dirty="0"/>
              <a:t> (DNN)</a:t>
            </a:r>
            <a:endParaRPr lang="ru-RU" dirty="0"/>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ru-RU" smtClean="0"/>
              <a:pPr/>
              <a:t>9</a:t>
            </a:fld>
            <a:endParaRPr lang="ru-RU"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endParaRPr lang="ru-RU" dirty="0"/>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endParaRPr lang="ru-RU" dirty="0"/>
          </a:p>
        </p:txBody>
      </p:sp>
      <p:pic>
        <p:nvPicPr>
          <p:cNvPr id="9" name="Picture 8"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7781" y="1817016"/>
            <a:ext cx="7172175" cy="3521302"/>
          </a:xfrm>
          <a:prstGeom prst="rect">
            <a:avLst/>
          </a:prstGeom>
        </p:spPr>
      </p:pic>
    </p:spTree>
    <p:extLst>
      <p:ext uri="{BB962C8B-B14F-4D97-AF65-F5344CB8AC3E}">
        <p14:creationId xmlns:p14="http://schemas.microsoft.com/office/powerpoint/2010/main" val="25516027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Generic-Futuristic_PitchDeck_MO - v5.potx" id="{FE2E2762-1D65-4476-8021-C030968F4989}" vid="{C15C105D-FED3-43CD-B6CC-0305C7A12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Futuristic pitch deck</Template>
  <TotalTime>0</TotalTime>
  <Words>973</Words>
  <Application>Microsoft Office PowerPoint</Application>
  <PresentationFormat>Widescreen</PresentationFormat>
  <Paragraphs>107</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等线</vt:lpstr>
      <vt:lpstr>Arial</vt:lpstr>
      <vt:lpstr>Calibri</vt:lpstr>
      <vt:lpstr>Courier New</vt:lpstr>
      <vt:lpstr>Gill Sans MT</vt:lpstr>
      <vt:lpstr>Segoe UI</vt:lpstr>
      <vt:lpstr>Segoe UI Light</vt:lpstr>
      <vt:lpstr>Segoe UI Semibold</vt:lpstr>
      <vt:lpstr>Tahoma</vt:lpstr>
      <vt:lpstr>Office Theme</vt:lpstr>
      <vt:lpstr>Summary</vt:lpstr>
      <vt:lpstr>Personal Scope</vt:lpstr>
      <vt:lpstr>Institutional Scope</vt:lpstr>
      <vt:lpstr>Nationwide Scope</vt:lpstr>
      <vt:lpstr>About AI Itself</vt:lpstr>
      <vt:lpstr>Why are we building AI?</vt:lpstr>
      <vt:lpstr>Trends of AI (DNN)</vt:lpstr>
      <vt:lpstr>Trends of AI (DNN)</vt:lpstr>
      <vt:lpstr>Trends of AI (DNN)</vt:lpstr>
      <vt:lpstr>Trends of AI (DNN)</vt:lpstr>
      <vt:lpstr>The Future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2018-08-07T22:17:38Z</dcterms:created>
  <dcterms:modified xsi:type="dcterms:W3CDTF">2018-08-10T21:25:58Z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2018-08-01T18:26:16.5139576Z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