
<file path=[Content_Types].xml><?xml version="1.0" encoding="utf-8"?>
<Types xmlns="http://schemas.openxmlformats.org/package/2006/content-types">
  <Default Extension="png" ContentType="image/png"/>
  <Default Extension="tmp"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3"/>
  </p:notesMasterIdLst>
  <p:handoutMasterIdLst>
    <p:handoutMasterId r:id="rId14"/>
  </p:handoutMasterIdLst>
  <p:sldIdLst>
    <p:sldId id="283" r:id="rId2"/>
    <p:sldId id="295" r:id="rId3"/>
    <p:sldId id="296" r:id="rId4"/>
    <p:sldId id="299" r:id="rId5"/>
    <p:sldId id="286" r:id="rId6"/>
    <p:sldId id="285" r:id="rId7"/>
    <p:sldId id="287" r:id="rId8"/>
    <p:sldId id="294" r:id="rId9"/>
    <p:sldId id="288" r:id="rId10"/>
    <p:sldId id="290" r:id="rId11"/>
    <p:sldId id="298"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955" autoAdjust="0"/>
  </p:normalViewPr>
  <p:slideViewPr>
    <p:cSldViewPr snapToGrid="0" showGuides="1">
      <p:cViewPr varScale="1">
        <p:scale>
          <a:sx n="77" d="100"/>
          <a:sy n="77" d="100"/>
        </p:scale>
        <p:origin x="864" y="62"/>
      </p:cViewPr>
      <p:guideLst>
        <p:guide orient="horz" pos="2160"/>
        <p:guide pos="3840"/>
        <p:guide orient="horz" pos="3113"/>
      </p:guideLst>
    </p:cSldViewPr>
  </p:slideViewPr>
  <p:notesTextViewPr>
    <p:cViewPr>
      <p:scale>
        <a:sx n="150" d="100"/>
        <a:sy n="150" d="100"/>
      </p:scale>
      <p:origin x="0" y="0"/>
    </p:cViewPr>
  </p:notesTextViewPr>
  <p:sorterViewPr>
    <p:cViewPr>
      <p:scale>
        <a:sx n="66" d="100"/>
        <a:sy n="66"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ru-RU" smtClean="0"/>
              <a:t>10.08.2018</a:t>
            </a:fld>
            <a:endParaRPr lang="ru-RU"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ru-RU" smtClean="0"/>
              <a:t>‹#›</a:t>
            </a:fld>
            <a:endParaRPr lang="ru-RU"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ru-RU" smtClean="0"/>
              <a:t>10.08.2018</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ru-RU" smtClean="0"/>
              <a:t>‹#›</a:t>
            </a:fld>
            <a:endParaRPr lang="ru-RU"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smtClean="0">
                <a:solidFill>
                  <a:schemeClr val="tx1"/>
                </a:solidFill>
                <a:effectLst/>
                <a:latin typeface="+mn-lt"/>
                <a:ea typeface="+mn-ea"/>
                <a:cs typeface="+mn-cs"/>
              </a:rPr>
              <a:t>So hello everyone, in this part I'll summary all the previous topics and talk about something general.</a:t>
            </a:r>
            <a:br>
              <a:rPr lang="en-US" altLang="zh-CN" sz="1200" b="0" kern="1200" dirty="0" smtClean="0">
                <a:solidFill>
                  <a:schemeClr val="tx1"/>
                </a:solidFill>
                <a:effectLst/>
                <a:latin typeface="+mn-lt"/>
                <a:ea typeface="+mn-ea"/>
                <a:cs typeface="+mn-cs"/>
              </a:rPr>
            </a:br>
            <a:r>
              <a:rPr lang="en-US" altLang="zh-CN" sz="1200" b="0" kern="1200" dirty="0" smtClean="0">
                <a:solidFill>
                  <a:schemeClr val="tx1"/>
                </a:solidFill>
                <a:effectLst/>
                <a:latin typeface="+mn-lt"/>
                <a:ea typeface="+mn-ea"/>
                <a:cs typeface="+mn-cs"/>
              </a:rPr>
              <a:t>In the previous topics, we explored the applications of AI in personal, institutional and nationwide scope.</a:t>
            </a:r>
            <a:endParaRPr lang="en-US" altLang="zh-CN"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FC40A10-6036-4879-816D-55C01FC94846}" type="slidenum">
              <a:rPr lang="ru-RU" smtClean="0"/>
              <a:t>1</a:t>
            </a:fld>
            <a:endParaRPr lang="ru-RU" dirty="0"/>
          </a:p>
        </p:txBody>
      </p:sp>
    </p:spTree>
    <p:extLst>
      <p:ext uri="{BB962C8B-B14F-4D97-AF65-F5344CB8AC3E}">
        <p14:creationId xmlns:p14="http://schemas.microsoft.com/office/powerpoint/2010/main" val="3690164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smtClean="0">
                <a:solidFill>
                  <a:schemeClr val="tx1"/>
                </a:solidFill>
                <a:effectLst/>
                <a:latin typeface="+mn-lt"/>
                <a:ea typeface="+mn-ea"/>
                <a:cs typeface="+mn-cs"/>
              </a:rPr>
              <a:t>For the future if AI in healthcare industry, maybe after tens or hundreds of years, AI could replace doctors and nurses. In the near future, AI can assist us in many areas. Once that is true, we don't have to wait long and pay much for </a:t>
            </a:r>
            <a:r>
              <a:rPr lang="en-US" altLang="zh-CN" sz="1200" b="0" kern="1200" dirty="0" err="1" smtClean="0">
                <a:solidFill>
                  <a:schemeClr val="tx1"/>
                </a:solidFill>
                <a:effectLst/>
                <a:latin typeface="+mn-lt"/>
                <a:ea typeface="+mn-ea"/>
                <a:cs typeface="+mn-cs"/>
              </a:rPr>
              <a:t>healthcaring</a:t>
            </a:r>
            <a:r>
              <a:rPr lang="en-US" altLang="zh-CN" sz="1200" b="0" kern="1200" dirty="0" smtClean="0">
                <a:solidFill>
                  <a:schemeClr val="tx1"/>
                </a:solidFill>
                <a:effectLst/>
                <a:latin typeface="+mn-lt"/>
                <a:ea typeface="+mn-ea"/>
                <a:cs typeface="+mn-cs"/>
              </a:rPr>
              <a:t>. One thing we need to worry about is the accountability, which means when an AI made some mistake, who will be in charge? Maybe we need further discussion and some regulations there.</a:t>
            </a:r>
            <a:endParaRPr lang="en-US" altLang="zh-CN"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FC40A10-6036-4879-816D-55C01FC94846}" type="slidenum">
              <a:rPr lang="ru-RU" smtClean="0"/>
              <a:t>10</a:t>
            </a:fld>
            <a:endParaRPr lang="ru-RU" dirty="0"/>
          </a:p>
        </p:txBody>
      </p:sp>
    </p:spTree>
    <p:extLst>
      <p:ext uri="{BB962C8B-B14F-4D97-AF65-F5344CB8AC3E}">
        <p14:creationId xmlns:p14="http://schemas.microsoft.com/office/powerpoint/2010/main" val="1018277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smtClean="0">
                <a:solidFill>
                  <a:schemeClr val="tx1"/>
                </a:solidFill>
                <a:effectLst/>
                <a:latin typeface="+mn-lt"/>
                <a:ea typeface="+mn-ea"/>
                <a:cs typeface="+mn-cs"/>
              </a:rPr>
              <a:t>OK that's all, let's expect the bright future AI bring to us and thanks for your listening!</a:t>
            </a:r>
            <a:endParaRPr lang="en-US" altLang="zh-CN"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FC40A10-6036-4879-816D-55C01FC94846}" type="slidenum">
              <a:rPr lang="ru-RU" smtClean="0"/>
              <a:t>11</a:t>
            </a:fld>
            <a:endParaRPr lang="ru-RU" dirty="0"/>
          </a:p>
        </p:txBody>
      </p:sp>
    </p:spTree>
    <p:extLst>
      <p:ext uri="{BB962C8B-B14F-4D97-AF65-F5344CB8AC3E}">
        <p14:creationId xmlns:p14="http://schemas.microsoft.com/office/powerpoint/2010/main" val="2775652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smtClean="0">
                <a:solidFill>
                  <a:schemeClr val="tx1"/>
                </a:solidFill>
                <a:effectLst/>
                <a:latin typeface="+mn-lt"/>
                <a:ea typeface="+mn-ea"/>
                <a:cs typeface="+mn-cs"/>
              </a:rPr>
              <a:t>In the personal </a:t>
            </a:r>
            <a:r>
              <a:rPr lang="en-US" altLang="zh-CN" sz="1200" b="0" kern="1200" dirty="0" err="1" smtClean="0">
                <a:solidFill>
                  <a:schemeClr val="tx1"/>
                </a:solidFill>
                <a:effectLst/>
                <a:latin typeface="+mn-lt"/>
                <a:ea typeface="+mn-ea"/>
                <a:cs typeface="+mn-cs"/>
              </a:rPr>
              <a:t>scpope</a:t>
            </a:r>
            <a:r>
              <a:rPr lang="en-US" altLang="zh-CN" sz="1200" b="0" kern="1200" dirty="0" smtClean="0">
                <a:solidFill>
                  <a:schemeClr val="tx1"/>
                </a:solidFill>
                <a:effectLst/>
                <a:latin typeface="+mn-lt"/>
                <a:ea typeface="+mn-ea"/>
                <a:cs typeface="+mn-cs"/>
              </a:rPr>
              <a:t>, AI can help us detect cancer in early stage, as well as many applications in pathology.</a:t>
            </a:r>
            <a:br>
              <a:rPr lang="en-US" altLang="zh-CN" sz="1200" b="0" kern="1200" dirty="0" smtClean="0">
                <a:solidFill>
                  <a:schemeClr val="tx1"/>
                </a:solidFill>
                <a:effectLst/>
                <a:latin typeface="+mn-lt"/>
                <a:ea typeface="+mn-ea"/>
                <a:cs typeface="+mn-cs"/>
              </a:rPr>
            </a:br>
            <a:r>
              <a:rPr lang="en-US" altLang="zh-CN" sz="1200" b="0" kern="1200" dirty="0" smtClean="0">
                <a:solidFill>
                  <a:schemeClr val="tx1"/>
                </a:solidFill>
                <a:effectLst/>
                <a:latin typeface="+mn-lt"/>
                <a:ea typeface="+mn-ea"/>
                <a:cs typeface="+mn-cs"/>
              </a:rPr>
              <a:t>- Computer Vision is an important area in diagnostic applications</a:t>
            </a:r>
          </a:p>
          <a:p>
            <a:r>
              <a:rPr lang="en-US" altLang="zh-CN" sz="1200" b="0" kern="1200" dirty="0" smtClean="0">
                <a:solidFill>
                  <a:schemeClr val="tx1"/>
                </a:solidFill>
                <a:effectLst/>
                <a:latin typeface="+mn-lt"/>
                <a:ea typeface="+mn-ea"/>
                <a:cs typeface="+mn-cs"/>
              </a:rPr>
              <a:t>- One important thing that limits the further improvements in _medical image recognition_ is the lack of data.</a:t>
            </a:r>
          </a:p>
          <a:p>
            <a:r>
              <a:rPr lang="en-US" altLang="zh-CN" sz="1200" b="0" kern="1200" dirty="0" smtClean="0">
                <a:solidFill>
                  <a:schemeClr val="tx1"/>
                </a:solidFill>
                <a:effectLst/>
                <a:latin typeface="+mn-lt"/>
                <a:ea typeface="+mn-ea"/>
                <a:cs typeface="+mn-cs"/>
              </a:rPr>
              <a:t>- medical device that provides accurate and reliable medical diagnostics is a huge profitable market.</a:t>
            </a:r>
            <a:endParaRPr lang="en-US" altLang="zh-CN"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FC40A10-6036-4879-816D-55C01FC94846}" type="slidenum">
              <a:rPr lang="ru-RU" smtClean="0"/>
              <a:t>2</a:t>
            </a:fld>
            <a:endParaRPr lang="ru-RU" dirty="0"/>
          </a:p>
        </p:txBody>
      </p:sp>
    </p:spTree>
    <p:extLst>
      <p:ext uri="{BB962C8B-B14F-4D97-AF65-F5344CB8AC3E}">
        <p14:creationId xmlns:p14="http://schemas.microsoft.com/office/powerpoint/2010/main" val="1327912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smtClean="0">
                <a:solidFill>
                  <a:schemeClr val="tx1"/>
                </a:solidFill>
                <a:effectLst/>
                <a:latin typeface="+mn-lt"/>
                <a:ea typeface="+mn-ea"/>
                <a:cs typeface="+mn-cs"/>
              </a:rPr>
              <a:t>In the institutional scope, we see that there are some problems in traditional hospital management. An example that AI helps in the management is the </a:t>
            </a:r>
            <a:r>
              <a:rPr lang="en-US" altLang="zh-CN" sz="1200" b="0" kern="1200" dirty="0" err="1" smtClean="0">
                <a:solidFill>
                  <a:schemeClr val="tx1"/>
                </a:solidFill>
                <a:effectLst/>
                <a:latin typeface="+mn-lt"/>
                <a:ea typeface="+mn-ea"/>
                <a:cs typeface="+mn-cs"/>
              </a:rPr>
              <a:t>Qventus</a:t>
            </a:r>
            <a:r>
              <a:rPr lang="en-US" altLang="zh-CN" sz="1200" b="0" kern="1200" dirty="0" smtClean="0">
                <a:solidFill>
                  <a:schemeClr val="tx1"/>
                </a:solidFill>
                <a:effectLst/>
                <a:latin typeface="+mn-lt"/>
                <a:ea typeface="+mn-ea"/>
                <a:cs typeface="+mn-cs"/>
              </a:rPr>
              <a:t>. We illustrated how </a:t>
            </a:r>
            <a:r>
              <a:rPr lang="en-US" altLang="zh-CN" sz="1200" b="0" kern="1200" dirty="0" err="1" smtClean="0">
                <a:solidFill>
                  <a:schemeClr val="tx1"/>
                </a:solidFill>
                <a:effectLst/>
                <a:latin typeface="+mn-lt"/>
                <a:ea typeface="+mn-ea"/>
                <a:cs typeface="+mn-cs"/>
              </a:rPr>
              <a:t>Qventus</a:t>
            </a:r>
            <a:r>
              <a:rPr lang="en-US" altLang="zh-CN" sz="1200" b="0" kern="1200" dirty="0" smtClean="0">
                <a:solidFill>
                  <a:schemeClr val="tx1"/>
                </a:solidFill>
                <a:effectLst/>
                <a:latin typeface="+mn-lt"/>
                <a:ea typeface="+mn-ea"/>
                <a:cs typeface="+mn-cs"/>
              </a:rPr>
              <a:t> works and some other achievements AI has made in hospital management.</a:t>
            </a:r>
            <a:endParaRPr lang="en-US" altLang="zh-CN"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FC40A10-6036-4879-816D-55C01FC94846}" type="slidenum">
              <a:rPr lang="ru-RU" smtClean="0"/>
              <a:t>3</a:t>
            </a:fld>
            <a:endParaRPr lang="ru-RU" dirty="0"/>
          </a:p>
        </p:txBody>
      </p:sp>
    </p:spTree>
    <p:extLst>
      <p:ext uri="{BB962C8B-B14F-4D97-AF65-F5344CB8AC3E}">
        <p14:creationId xmlns:p14="http://schemas.microsoft.com/office/powerpoint/2010/main" val="3021913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smtClean="0">
                <a:solidFill>
                  <a:schemeClr val="tx1"/>
                </a:solidFill>
                <a:effectLst/>
                <a:latin typeface="+mn-lt"/>
                <a:ea typeface="+mn-ea"/>
                <a:cs typeface="+mn-cs"/>
              </a:rPr>
              <a:t>In the nationwide scope, although AI has carried so much hope, it cannot replace the human in the entire diagnostic process in the short term. but it can help with the automation of trivial tasks, which will allow specialists to focus on more complex cases. Also, it is reassuring to see the government's commitment to this crucial area, that's a huge supplement in medical resources, which contributes to public health dramatically.</a:t>
            </a:r>
            <a:endParaRPr lang="en-US" altLang="zh-CN"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FC40A10-6036-4879-816D-55C01FC94846}" type="slidenum">
              <a:rPr lang="ru-RU" smtClean="0"/>
              <a:t>4</a:t>
            </a:fld>
            <a:endParaRPr lang="ru-RU" dirty="0"/>
          </a:p>
        </p:txBody>
      </p:sp>
    </p:spTree>
    <p:extLst>
      <p:ext uri="{BB962C8B-B14F-4D97-AF65-F5344CB8AC3E}">
        <p14:creationId xmlns:p14="http://schemas.microsoft.com/office/powerpoint/2010/main" val="365224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err="1" smtClean="0">
                <a:solidFill>
                  <a:schemeClr val="tx1"/>
                </a:solidFill>
                <a:effectLst/>
                <a:latin typeface="+mn-lt"/>
                <a:ea typeface="+mn-ea"/>
                <a:cs typeface="+mn-cs"/>
              </a:rPr>
              <a:t>Thats</a:t>
            </a:r>
            <a:r>
              <a:rPr lang="en-US" altLang="zh-CN" sz="1200" b="0" kern="1200" dirty="0" smtClean="0">
                <a:solidFill>
                  <a:schemeClr val="tx1"/>
                </a:solidFill>
                <a:effectLst/>
                <a:latin typeface="+mn-lt"/>
                <a:ea typeface="+mn-ea"/>
                <a:cs typeface="+mn-cs"/>
              </a:rPr>
              <a:t> all we've presented before, beyond that, I want to talk something more general.</a:t>
            </a:r>
            <a:endParaRPr lang="en-US" altLang="zh-CN"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FC40A10-6036-4879-816D-55C01FC94846}" type="slidenum">
              <a:rPr lang="ru-RU" smtClean="0"/>
              <a:t>5</a:t>
            </a:fld>
            <a:endParaRPr lang="ru-RU" dirty="0"/>
          </a:p>
        </p:txBody>
      </p:sp>
    </p:spTree>
    <p:extLst>
      <p:ext uri="{BB962C8B-B14F-4D97-AF65-F5344CB8AC3E}">
        <p14:creationId xmlns:p14="http://schemas.microsoft.com/office/powerpoint/2010/main" val="1527351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smtClean="0">
                <a:solidFill>
                  <a:schemeClr val="tx1"/>
                </a:solidFill>
                <a:effectLst/>
                <a:latin typeface="+mn-lt"/>
                <a:ea typeface="+mn-ea"/>
                <a:cs typeface="+mn-cs"/>
              </a:rPr>
              <a:t>First is, what's the ultimate goal of us in building artificial intelligence? In my opinion, we are trying to liberate human. There are all kinds of jobs, include dangerous jobs like stunt actor, builder and soldier; include boring and error prone jobs like driver; including special jobs like teachers. The ultimate goal of AI is to liberate human from these kinds of jobs. Of course the world is not a Utopia and most of the investigations are driven by the market, but we're kind of doing the same things.</a:t>
            </a:r>
            <a:endParaRPr lang="en-US" altLang="zh-CN"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FC40A10-6036-4879-816D-55C01FC94846}" type="slidenum">
              <a:rPr lang="ru-RU" smtClean="0"/>
              <a:t>6</a:t>
            </a:fld>
            <a:endParaRPr lang="ru-RU" dirty="0"/>
          </a:p>
        </p:txBody>
      </p:sp>
    </p:spTree>
    <p:extLst>
      <p:ext uri="{BB962C8B-B14F-4D97-AF65-F5344CB8AC3E}">
        <p14:creationId xmlns:p14="http://schemas.microsoft.com/office/powerpoint/2010/main" val="26591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Then, what about the development state of AI? This is a model called deep neural network, rooted in linear algebra, is has many similarities with human neural network -- each node can be regarded as a neuron and the line represents a connection. That's why we are doing the following comparisons.</a:t>
            </a:r>
            <a:endParaRPr lang="zh-CN" altLang="en-US" dirty="0"/>
          </a:p>
        </p:txBody>
      </p:sp>
      <p:sp>
        <p:nvSpPr>
          <p:cNvPr id="4" name="Slide Number Placeholder 3"/>
          <p:cNvSpPr>
            <a:spLocks noGrp="1"/>
          </p:cNvSpPr>
          <p:nvPr>
            <p:ph type="sldNum" sz="quarter" idx="10"/>
          </p:nvPr>
        </p:nvSpPr>
        <p:spPr/>
        <p:txBody>
          <a:bodyPr/>
          <a:lstStyle/>
          <a:p>
            <a:fld id="{6FC40A10-6036-4879-816D-55C01FC94846}" type="slidenum">
              <a:rPr lang="ru-RU" smtClean="0"/>
              <a:t>7</a:t>
            </a:fld>
            <a:endParaRPr lang="ru-RU" dirty="0"/>
          </a:p>
        </p:txBody>
      </p:sp>
    </p:spTree>
    <p:extLst>
      <p:ext uri="{BB962C8B-B14F-4D97-AF65-F5344CB8AC3E}">
        <p14:creationId xmlns:p14="http://schemas.microsoft.com/office/powerpoint/2010/main" val="4107578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First, we can see that in recent years the number of connections per neuron is near to human. </a:t>
            </a:r>
            <a:endParaRPr lang="zh-CN" altLang="en-US" dirty="0"/>
          </a:p>
        </p:txBody>
      </p:sp>
      <p:sp>
        <p:nvSpPr>
          <p:cNvPr id="4" name="Slide Number Placeholder 3"/>
          <p:cNvSpPr>
            <a:spLocks noGrp="1"/>
          </p:cNvSpPr>
          <p:nvPr>
            <p:ph type="sldNum" sz="quarter" idx="10"/>
          </p:nvPr>
        </p:nvSpPr>
        <p:spPr/>
        <p:txBody>
          <a:bodyPr/>
          <a:lstStyle/>
          <a:p>
            <a:fld id="{6FC40A10-6036-4879-816D-55C01FC94846}" type="slidenum">
              <a:rPr lang="ru-RU" smtClean="0"/>
              <a:t>8</a:t>
            </a:fld>
            <a:endParaRPr lang="ru-RU" dirty="0"/>
          </a:p>
        </p:txBody>
      </p:sp>
    </p:spTree>
    <p:extLst>
      <p:ext uri="{BB962C8B-B14F-4D97-AF65-F5344CB8AC3E}">
        <p14:creationId xmlns:p14="http://schemas.microsoft.com/office/powerpoint/2010/main" val="2520009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However, the total size of the network still have a long way to go. Currently, the largest network has roughly the same size as a bee, while they are doing fairly well on some specific tasks. Maybe if we want to achieve higher intelligence, we'll need some breakthrough in computational resource.</a:t>
            </a:r>
            <a:endParaRPr lang="zh-CN" altLang="zh-CN" sz="1200" kern="1200" dirty="0" smtClean="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10"/>
          </p:nvPr>
        </p:nvSpPr>
        <p:spPr/>
        <p:txBody>
          <a:bodyPr/>
          <a:lstStyle/>
          <a:p>
            <a:fld id="{6FC40A10-6036-4879-816D-55C01FC94846}" type="slidenum">
              <a:rPr lang="ru-RU" smtClean="0"/>
              <a:t>9</a:t>
            </a:fld>
            <a:endParaRPr lang="ru-RU" dirty="0"/>
          </a:p>
        </p:txBody>
      </p:sp>
    </p:spTree>
    <p:extLst>
      <p:ext uri="{BB962C8B-B14F-4D97-AF65-F5344CB8AC3E}">
        <p14:creationId xmlns:p14="http://schemas.microsoft.com/office/powerpoint/2010/main" val="3890964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ru-RU" dirty="0"/>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altLang="zh-CN" smtClean="0"/>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$12,345</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$6,789</a:t>
            </a:r>
            <a:endParaRPr lang="ru-RU" dirty="0"/>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$25</a:t>
            </a:r>
            <a:endParaRPr lang="ru-RU" dirty="0"/>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$50</a:t>
            </a:r>
            <a:endParaRPr lang="ru-RU" dirty="0"/>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$100</a:t>
            </a:r>
            <a:endParaRPr lang="ru-RU" dirty="0"/>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dirty="0"/>
              <a:t>CLICK TO EDIT</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dirty="0"/>
              <a:t>Competitor 2</a:t>
            </a:r>
          </a:p>
          <a:p>
            <a:r>
              <a:rPr lang="en-US" dirty="0"/>
              <a:t>Logo</a:t>
            </a:r>
            <a:endParaRPr lang="ru-RU" dirty="0"/>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1</a:t>
            </a:r>
            <a:endParaRPr lang="en-US" dirty="0"/>
          </a:p>
          <a:p>
            <a:r>
              <a:rPr lang="en-US" dirty="0"/>
              <a:t>Logo</a:t>
            </a:r>
            <a:endParaRPr lang="ru-RU" dirty="0"/>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3</a:t>
            </a:r>
            <a:endParaRPr lang="en-US" dirty="0"/>
          </a:p>
          <a:p>
            <a:r>
              <a:rPr lang="en-US" dirty="0"/>
              <a:t>Logo</a:t>
            </a:r>
            <a:endParaRPr lang="ru-RU" dirty="0"/>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4</a:t>
            </a:r>
            <a:endParaRPr lang="en-US" dirty="0"/>
          </a:p>
          <a:p>
            <a:r>
              <a:rPr lang="en-US" dirty="0"/>
              <a:t>Logo</a:t>
            </a:r>
            <a:r>
              <a:rPr lang="ru-RU" dirty="0"/>
              <a:t>я</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5</a:t>
            </a:r>
            <a:endParaRPr lang="en-US" dirty="0"/>
          </a:p>
          <a:p>
            <a:r>
              <a:rPr lang="en-US" dirty="0"/>
              <a:t>Logo</a:t>
            </a:r>
            <a:endParaRPr lang="ru-RU" dirty="0"/>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6</a:t>
            </a:r>
            <a:endParaRPr lang="en-US" dirty="0"/>
          </a:p>
          <a:p>
            <a:r>
              <a:rPr lang="en-US" dirty="0"/>
              <a:t>Logo</a:t>
            </a:r>
            <a:endParaRPr lang="ru-RU" dirty="0"/>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altLang="zh-CN" smtClean="0"/>
              <a:t>Click icon to add picture</a:t>
            </a:r>
            <a:endParaRPr lang="ru-RU"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ru-RU" dirty="0"/>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ru-RU"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dirty="0"/>
              <a:t>TIMELINE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altLang="zh-CN" smtClean="0"/>
              <a:t>Click icon to add table</a:t>
            </a:r>
            <a:endParaRPr lang="ru-RU"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altLang="zh-CN" smtClean="0"/>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altLang="zh-CN" smtClean="0"/>
              <a:t>Click icon to add picture</a:t>
            </a:r>
            <a:endParaRPr lang="ru-RU"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ru-RU" dirty="0"/>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altLang="zh-CN" smtClean="0"/>
              <a:t>Click icon to add picture</a:t>
            </a:r>
            <a:endParaRPr lang="ru-RU"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altLang="zh-CN" smtClean="0"/>
              <a:t>Click icon to add chart</a:t>
            </a:r>
            <a:endParaRPr lang="ru-RU"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altLang="zh-CN" smtClean="0"/>
              <a:t>Click icon to add picture</a:t>
            </a:r>
            <a:endParaRPr lang="ru-RU"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altLang="zh-CN" smtClean="0"/>
              <a:t>Click icon to add picture</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628747" y="2746241"/>
            <a:ext cx="4846923" cy="1091078"/>
          </a:xfrm>
        </p:spPr>
        <p:txBody>
          <a:bodyPr lIns="0" tIns="0" rIns="0" bIns="0" anchor="b" anchorCtr="0">
            <a:noAutofit/>
          </a:bodyPr>
          <a:lstStyle>
            <a:lvl1pPr>
              <a:defRPr sz="5500"/>
            </a:lvl1pPr>
          </a:lstStyle>
          <a:p>
            <a:r>
              <a:rPr lang="en-US" dirty="0"/>
              <a:t>THANK YOU!</a:t>
            </a:r>
            <a:endParaRPr lang="ru-RU" dirty="0"/>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620331" y="395073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620331" y="286072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altLang="zh-CN" smtClean="0"/>
              <a:t>Click icon to add picture</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dirty="0"/>
              <a:t>APPENDIX</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dirty="0"/>
              <a:t>TESTIMONIALS</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ltLang="zh-CN" smtClean="0"/>
              <a:t>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ltLang="zh-CN" smtClean="0"/>
              <a:t>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ltLang="zh-CN" smtClean="0"/>
              <a:t>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dirty="0"/>
              <a:t>CASE STUDY</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xmlns=""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smtClean="0"/>
              <a:t>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altLang="zh-CN" smtClean="0"/>
              <a:t>Click icon to add picture</a:t>
            </a:r>
            <a:endParaRPr lang="ru-RU"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altLang="zh-CN" smtClean="0"/>
              <a:t>Click icon to add picture</a:t>
            </a:r>
            <a:endParaRPr lang="ru-RU"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smtClean="0"/>
              <a:t>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altLang="zh-CN" smtClean="0"/>
              <a:t>Click icon to add picture</a:t>
            </a:r>
            <a:endParaRPr lang="ru-RU"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smtClean="0"/>
              <a:t>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smtClean="0"/>
              <a:t>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smtClean="0"/>
              <a:t>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dirty="0"/>
              <a:t>HOW TO USE THIS TEMPLATE</a:t>
            </a:r>
            <a:endParaRPr lang="ru-RU" dirty="0"/>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altLang="zh-CN" smtClean="0"/>
              <a:t>Click icon to add picture</a:t>
            </a:r>
            <a:endParaRPr lang="ru-RU"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ru-RU"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altLang="zh-CN" smtClean="0"/>
              <a:t>Click icon to add picture</a:t>
            </a:r>
            <a:endParaRPr lang="ru-RU"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smtClean="0"/>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smtClean="0"/>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smtClean="0"/>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US"/>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US"/>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smtClean="0"/>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altLang="zh-CN" smtClean="0"/>
              <a:t>Click icon to add picture</a:t>
            </a:r>
            <a:endParaRPr lang="ru-RU"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dirty="0"/>
              <a:t>CLICK TO EDIT</a:t>
            </a:r>
            <a:endParaRPr lang="ru-RU" dirty="0"/>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altLang="zh-CN" smtClean="0"/>
              <a:t>Click icon to add picture</a:t>
            </a:r>
            <a:endParaRPr lang="ru-RU"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altLang="zh-CN" smtClean="0"/>
              <a:t>Click icon to add picture</a:t>
            </a: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altLang="zh-CN" smtClean="0"/>
              <a:t>Click icon to add picture</a:t>
            </a:r>
            <a:endParaRPr lang="ru-RU"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altLang="zh-CN" smtClean="0"/>
              <a:t>Click icon to add picture</a:t>
            </a:r>
            <a:endParaRPr lang="ru-RU"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altLang="zh-CN" smtClean="0"/>
              <a:t>Click icon to add picture</a:t>
            </a:r>
            <a:endParaRPr lang="ru-RU"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xmlns=""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altLang="zh-CN" smtClean="0"/>
              <a:t>Click icon to add picture</a:t>
            </a:r>
            <a:endParaRPr lang="ru-RU"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altLang="zh-CN" smtClean="0"/>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ru-RU" dirty="0"/>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dirty="0"/>
              <a:t>MM.DD.20XX</a:t>
            </a:r>
            <a:endParaRPr lang="ru-RU" dirty="0"/>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ru-RU" smtClean="0"/>
              <a:pPr/>
              <a:t>‹#›</a:t>
            </a:fld>
            <a:endParaRPr lang="ru-RU"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EA4B7241-C2B7-4F61-A69C-236E16A5F62F}"/>
              </a:ext>
            </a:extLst>
          </p:cNvPr>
          <p:cNvSpPr>
            <a:spLocks noGrp="1"/>
          </p:cNvSpPr>
          <p:nvPr>
            <p:ph type="title"/>
          </p:nvPr>
        </p:nvSpPr>
        <p:spPr/>
        <p:txBody>
          <a:bodyPr anchor="ctr"/>
          <a:lstStyle/>
          <a:p>
            <a:r>
              <a:rPr lang="en-US" dirty="0" smtClean="0"/>
              <a:t>Summary</a:t>
            </a:r>
            <a:endParaRPr lang="ru-RU" dirty="0"/>
          </a:p>
        </p:txBody>
      </p:sp>
      <p:sp>
        <p:nvSpPr>
          <p:cNvPr id="3" name="Subtitle 2">
            <a:extLst>
              <a:ext uri="{FF2B5EF4-FFF2-40B4-BE49-F238E27FC236}">
                <a16:creationId xmlns:a16="http://schemas.microsoft.com/office/drawing/2014/main" id="{FDFD3B61-D7B5-4C7A-80FB-02A3436F88E1}"/>
              </a:ext>
            </a:extLst>
          </p:cNvPr>
          <p:cNvSpPr>
            <a:spLocks noGrp="1"/>
          </p:cNvSpPr>
          <p:nvPr>
            <p:ph type="subTitle" idx="1"/>
          </p:nvPr>
        </p:nvSpPr>
        <p:spPr/>
        <p:txBody>
          <a:bodyPr/>
          <a:lstStyle/>
          <a:p>
            <a:r>
              <a:rPr lang="en-US" dirty="0" smtClean="0"/>
              <a:t>Liu </a:t>
            </a:r>
            <a:r>
              <a:rPr lang="en-US" dirty="0" err="1" smtClean="0"/>
              <a:t>Siyao</a:t>
            </a:r>
            <a:endParaRPr lang="ru-RU" dirty="0"/>
          </a:p>
        </p:txBody>
      </p:sp>
    </p:spTree>
    <p:extLst>
      <p:ext uri="{BB962C8B-B14F-4D97-AF65-F5344CB8AC3E}">
        <p14:creationId xmlns:p14="http://schemas.microsoft.com/office/powerpoint/2010/main" val="4119323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normAutofit/>
          </a:bodyPr>
          <a:lstStyle/>
          <a:p>
            <a:r>
              <a:rPr lang="en-US" altLang="zh-CN" dirty="0"/>
              <a:t>The</a:t>
            </a:r>
            <a:r>
              <a:rPr lang="en-US" dirty="0" smtClean="0"/>
              <a:t> Future</a:t>
            </a:r>
            <a:endParaRPr lang="ru-RU" dirty="0"/>
          </a:p>
        </p:txBody>
      </p:sp>
      <p:pic>
        <p:nvPicPr>
          <p:cNvPr id="18" name="Picture Placeholder 17" descr="Abstract background">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ru-RU" smtClean="0"/>
              <a:pPr/>
              <a:t>10</a:t>
            </a:fld>
            <a:endParaRPr lang="ru-RU" dirty="0"/>
          </a:p>
        </p:txBody>
      </p:sp>
      <p:sp>
        <p:nvSpPr>
          <p:cNvPr id="4" name="Footer Placeholder 3">
            <a:extLst>
              <a:ext uri="{FF2B5EF4-FFF2-40B4-BE49-F238E27FC236}">
                <a16:creationId xmlns:a16="http://schemas.microsoft.com/office/drawing/2014/main" id="{577B5262-30A5-4063-A21E-56FCACC40308}"/>
              </a:ext>
            </a:extLst>
          </p:cNvPr>
          <p:cNvSpPr>
            <a:spLocks noGrp="1"/>
          </p:cNvSpPr>
          <p:nvPr>
            <p:ph type="ftr" sz="quarter" idx="11"/>
          </p:nvPr>
        </p:nvSpPr>
        <p:spPr/>
        <p:txBody>
          <a:bodyPr/>
          <a:lstStyle/>
          <a:p>
            <a:r>
              <a:rPr lang="en-US" dirty="0"/>
              <a:t>ADD A FOOTER</a:t>
            </a:r>
            <a:endParaRPr lang="ru-RU" dirty="0"/>
          </a:p>
        </p:txBody>
      </p:sp>
      <p:sp>
        <p:nvSpPr>
          <p:cNvPr id="3" name="Date Placeholder 2">
            <a:extLst>
              <a:ext uri="{FF2B5EF4-FFF2-40B4-BE49-F238E27FC236}">
                <a16:creationId xmlns:a16="http://schemas.microsoft.com/office/drawing/2014/main" id="{41F813B4-2C3F-45B0-A38D-A3FE79E6D71B}"/>
              </a:ext>
            </a:extLst>
          </p:cNvPr>
          <p:cNvSpPr>
            <a:spLocks noGrp="1"/>
          </p:cNvSpPr>
          <p:nvPr>
            <p:ph type="dt" sz="half" idx="10"/>
          </p:nvPr>
        </p:nvSpPr>
        <p:spPr/>
        <p:txBody>
          <a:bodyPr/>
          <a:lstStyle/>
          <a:p>
            <a:r>
              <a:rPr lang="en-US" dirty="0"/>
              <a:t>MM.DD.20XX</a:t>
            </a:r>
            <a:endParaRPr lang="ru-RU" dirty="0"/>
          </a:p>
        </p:txBody>
      </p:sp>
      <p:sp>
        <p:nvSpPr>
          <p:cNvPr id="6" name="Text Placeholder 5"/>
          <p:cNvSpPr>
            <a:spLocks noGrp="1"/>
          </p:cNvSpPr>
          <p:nvPr>
            <p:ph type="body" idx="14"/>
          </p:nvPr>
        </p:nvSpPr>
        <p:spPr/>
        <p:txBody>
          <a:bodyPr/>
          <a:lstStyle/>
          <a:p>
            <a:endParaRPr lang="zh-CN" altLang="en-US"/>
          </a:p>
        </p:txBody>
      </p:sp>
    </p:spTree>
    <p:extLst>
      <p:ext uri="{BB962C8B-B14F-4D97-AF65-F5344CB8AC3E}">
        <p14:creationId xmlns:p14="http://schemas.microsoft.com/office/powerpoint/2010/main" val="2510542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898101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457C-A61F-46C0-8266-0BBA6BBC7C57}"/>
              </a:ext>
            </a:extLst>
          </p:cNvPr>
          <p:cNvSpPr>
            <a:spLocks noGrp="1"/>
          </p:cNvSpPr>
          <p:nvPr>
            <p:ph type="title"/>
          </p:nvPr>
        </p:nvSpPr>
        <p:spPr/>
        <p:txBody>
          <a:bodyPr>
            <a:normAutofit/>
          </a:bodyPr>
          <a:lstStyle/>
          <a:p>
            <a:r>
              <a:rPr lang="en-US" dirty="0" smtClean="0"/>
              <a:t>Personal Scope</a:t>
            </a:r>
            <a:endParaRPr lang="ru-RU" dirty="0"/>
          </a:p>
        </p:txBody>
      </p:sp>
      <p:sp>
        <p:nvSpPr>
          <p:cNvPr id="8" name="Text Placeholder 7">
            <a:extLst>
              <a:ext uri="{FF2B5EF4-FFF2-40B4-BE49-F238E27FC236}">
                <a16:creationId xmlns:a16="http://schemas.microsoft.com/office/drawing/2014/main" id="{0035A84C-449C-4CF8-B16B-6646515E7532}"/>
              </a:ext>
            </a:extLst>
          </p:cNvPr>
          <p:cNvSpPr>
            <a:spLocks noGrp="1"/>
          </p:cNvSpPr>
          <p:nvPr>
            <p:ph type="body" sz="quarter" idx="26"/>
          </p:nvPr>
        </p:nvSpPr>
        <p:spPr/>
        <p:txBody>
          <a:bodyPr/>
          <a:lstStyle/>
          <a:p>
            <a:r>
              <a:rPr lang="en-US" dirty="0"/>
              <a:t>1</a:t>
            </a:r>
            <a:endParaRPr lang="ru-RU" dirty="0"/>
          </a:p>
        </p:txBody>
      </p:sp>
      <p:sp>
        <p:nvSpPr>
          <p:cNvPr id="13" name="Text Placeholder 12">
            <a:extLst>
              <a:ext uri="{FF2B5EF4-FFF2-40B4-BE49-F238E27FC236}">
                <a16:creationId xmlns:a16="http://schemas.microsoft.com/office/drawing/2014/main" id="{D62CB705-FC11-48C5-A459-495475D0B55E}"/>
              </a:ext>
            </a:extLst>
          </p:cNvPr>
          <p:cNvSpPr>
            <a:spLocks noGrp="1"/>
          </p:cNvSpPr>
          <p:nvPr>
            <p:ph type="body" idx="32"/>
          </p:nvPr>
        </p:nvSpPr>
        <p:spPr/>
        <p:txBody>
          <a:bodyPr/>
          <a:lstStyle/>
          <a:p>
            <a:r>
              <a:rPr lang="en-US" altLang="zh-CN" dirty="0" smtClean="0"/>
              <a:t>Computer Vision</a:t>
            </a:r>
            <a:endParaRPr lang="ru-RU" dirty="0"/>
          </a:p>
        </p:txBody>
      </p:sp>
      <p:sp>
        <p:nvSpPr>
          <p:cNvPr id="9" name="Text Placeholder 8">
            <a:extLst>
              <a:ext uri="{FF2B5EF4-FFF2-40B4-BE49-F238E27FC236}">
                <a16:creationId xmlns:a16="http://schemas.microsoft.com/office/drawing/2014/main" id="{6B1A0A9B-D4E2-459E-998F-4F014D0CE155}"/>
              </a:ext>
            </a:extLst>
          </p:cNvPr>
          <p:cNvSpPr>
            <a:spLocks noGrp="1"/>
          </p:cNvSpPr>
          <p:nvPr>
            <p:ph type="body" sz="quarter" idx="28"/>
          </p:nvPr>
        </p:nvSpPr>
        <p:spPr/>
        <p:txBody>
          <a:bodyPr/>
          <a:lstStyle/>
          <a:p>
            <a:r>
              <a:rPr lang="en-US" dirty="0"/>
              <a:t>2</a:t>
            </a:r>
            <a:endParaRPr lang="ru-RU" dirty="0"/>
          </a:p>
        </p:txBody>
      </p:sp>
      <p:sp>
        <p:nvSpPr>
          <p:cNvPr id="16" name="Text Placeholder 15">
            <a:extLst>
              <a:ext uri="{FF2B5EF4-FFF2-40B4-BE49-F238E27FC236}">
                <a16:creationId xmlns:a16="http://schemas.microsoft.com/office/drawing/2014/main" id="{C4390C17-C4AE-4DB3-8625-333E382D8160}"/>
              </a:ext>
            </a:extLst>
          </p:cNvPr>
          <p:cNvSpPr>
            <a:spLocks noGrp="1"/>
          </p:cNvSpPr>
          <p:nvPr>
            <p:ph type="body" idx="35"/>
          </p:nvPr>
        </p:nvSpPr>
        <p:spPr/>
        <p:txBody>
          <a:bodyPr/>
          <a:lstStyle/>
          <a:p>
            <a:r>
              <a:rPr lang="en-US" altLang="zh-CN" dirty="0" smtClean="0"/>
              <a:t>Limited Data</a:t>
            </a:r>
            <a:endParaRPr lang="ru-RU" dirty="0"/>
          </a:p>
        </p:txBody>
      </p:sp>
      <p:sp>
        <p:nvSpPr>
          <p:cNvPr id="10" name="Text Placeholder 9">
            <a:extLst>
              <a:ext uri="{FF2B5EF4-FFF2-40B4-BE49-F238E27FC236}">
                <a16:creationId xmlns:a16="http://schemas.microsoft.com/office/drawing/2014/main" id="{67777536-862A-4117-99A6-08D618025F3E}"/>
              </a:ext>
            </a:extLst>
          </p:cNvPr>
          <p:cNvSpPr>
            <a:spLocks noGrp="1"/>
          </p:cNvSpPr>
          <p:nvPr>
            <p:ph type="body" sz="quarter" idx="31"/>
          </p:nvPr>
        </p:nvSpPr>
        <p:spPr/>
        <p:txBody>
          <a:bodyPr/>
          <a:lstStyle/>
          <a:p>
            <a:r>
              <a:rPr lang="en-US" dirty="0"/>
              <a:t>3</a:t>
            </a:r>
            <a:endParaRPr lang="ru-RU" dirty="0"/>
          </a:p>
        </p:txBody>
      </p:sp>
      <p:sp>
        <p:nvSpPr>
          <p:cNvPr id="19" name="Text Placeholder 18">
            <a:extLst>
              <a:ext uri="{FF2B5EF4-FFF2-40B4-BE49-F238E27FC236}">
                <a16:creationId xmlns:a16="http://schemas.microsoft.com/office/drawing/2014/main" id="{12F7FE6A-EF99-4A0F-B41B-9EED6BCFB58F}"/>
              </a:ext>
            </a:extLst>
          </p:cNvPr>
          <p:cNvSpPr>
            <a:spLocks noGrp="1"/>
          </p:cNvSpPr>
          <p:nvPr>
            <p:ph type="body" idx="38"/>
          </p:nvPr>
        </p:nvSpPr>
        <p:spPr/>
        <p:txBody>
          <a:bodyPr/>
          <a:lstStyle/>
          <a:p>
            <a:r>
              <a:rPr lang="en-US" altLang="zh-CN" dirty="0" smtClean="0"/>
              <a:t>The market</a:t>
            </a:r>
            <a:endParaRPr lang="ru-RU" dirty="0"/>
          </a:p>
        </p:txBody>
      </p:sp>
      <p:sp>
        <p:nvSpPr>
          <p:cNvPr id="6" name="Slide Number Placeholder 5">
            <a:extLst>
              <a:ext uri="{FF2B5EF4-FFF2-40B4-BE49-F238E27FC236}">
                <a16:creationId xmlns:a16="http://schemas.microsoft.com/office/drawing/2014/main" id="{8277F7BB-ABDC-47FC-A794-3AB13968D04A}"/>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FFFFFF"/>
                </a:solidFill>
                <a:effectLst/>
                <a:uLnTx/>
                <a:uFillTx/>
                <a:latin typeface="Segoe UI Light"/>
                <a:ea typeface="+mn-ea"/>
                <a:cs typeface="+mn-cs"/>
              </a:rPr>
              <a:t>5</a:t>
            </a:r>
            <a:endParaRPr kumimoji="0" lang="ru-RU"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4" name="Date Placeholder 3">
            <a:extLst>
              <a:ext uri="{FF2B5EF4-FFF2-40B4-BE49-F238E27FC236}">
                <a16:creationId xmlns:a16="http://schemas.microsoft.com/office/drawing/2014/main" id="{256623C6-B28B-425F-80E3-E918DFC530AF}"/>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50000"/>
                    <a:lumOff val="50000"/>
                  </a:srgbClr>
                </a:solidFill>
                <a:effectLst/>
                <a:uLnTx/>
                <a:uFillTx/>
                <a:latin typeface="Segoe UI Light"/>
                <a:ea typeface="+mn-ea"/>
                <a:cs typeface="+mn-cs"/>
              </a:rPr>
              <a:t>MM.DD.20XX</a:t>
            </a:r>
            <a:endParaRPr kumimoji="0" lang="ru-RU" sz="1000" b="0" i="0" u="none" strike="noStrike" kern="1200" cap="none" spc="0" normalizeH="0" baseline="0" noProof="0" dirty="0">
              <a:ln>
                <a:noFill/>
              </a:ln>
              <a:solidFill>
                <a:srgbClr val="000000">
                  <a:lumMod val="50000"/>
                  <a:lumOff val="50000"/>
                </a:srgbClr>
              </a:solidFill>
              <a:effectLst/>
              <a:uLnTx/>
              <a:uFillTx/>
              <a:latin typeface="Segoe UI Light"/>
              <a:ea typeface="+mn-ea"/>
              <a:cs typeface="+mn-cs"/>
            </a:endParaRPr>
          </a:p>
        </p:txBody>
      </p:sp>
      <p:pic>
        <p:nvPicPr>
          <p:cNvPr id="1026" name="Picture 2" descr="http://5b0988e595225.cdn.sohucs.com/images/20171220/775742f6da244080a8ea8ccb5b4ed329.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534" y="4517720"/>
            <a:ext cx="2966061" cy="16672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imgsa.baidu.com/timg?image&amp;quality=80&amp;size=b9999_10000&amp;sec=1534502146&amp;di=8a129398eaad21f7b3aa65772e537f05&amp;imgtype=jpg&amp;er=1&amp;src=http%3A%2F%2Fwww.qianjia.com%2FUpload%2FNews%2F20150330%2Fimages%2F20150330101543899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1462" y="3746636"/>
            <a:ext cx="2627986" cy="16819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imgsa.baidu.com/timg?image&amp;quality=80&amp;size=b9999_10000&amp;sec=1533907494965&amp;di=dc8a6016c312041fc81c9070c5aeaefd&amp;imgtype=0&amp;src=http%3A%2F%2Fp1.g.680.com%2F2016-01%2F11%2F20160111142953405258.png"/>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16460" r="88509">
                        <a14:foregroundMark x1="41925" y1="34237" x2="41925" y2="34237"/>
                        <a14:backgroundMark x1="50621" y1="47119" x2="50621" y2="47119"/>
                      </a14:backgroundRemoval>
                    </a14:imgEffect>
                  </a14:imgLayer>
                </a14:imgProps>
              </a:ext>
              <a:ext uri="{28A0092B-C50C-407E-A947-70E740481C1C}">
                <a14:useLocalDpi xmlns:a14="http://schemas.microsoft.com/office/drawing/2010/main" val="0"/>
              </a:ext>
            </a:extLst>
          </a:blip>
          <a:srcRect/>
          <a:stretch>
            <a:fillRect/>
          </a:stretch>
        </p:blipFill>
        <p:spPr bwMode="auto">
          <a:xfrm>
            <a:off x="9755968" y="3117709"/>
            <a:ext cx="2260951" cy="2071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966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457C-A61F-46C0-8266-0BBA6BBC7C57}"/>
              </a:ext>
            </a:extLst>
          </p:cNvPr>
          <p:cNvSpPr>
            <a:spLocks noGrp="1"/>
          </p:cNvSpPr>
          <p:nvPr>
            <p:ph type="title"/>
          </p:nvPr>
        </p:nvSpPr>
        <p:spPr/>
        <p:txBody>
          <a:bodyPr>
            <a:normAutofit/>
          </a:bodyPr>
          <a:lstStyle/>
          <a:p>
            <a:r>
              <a:rPr lang="en-US" dirty="0" smtClean="0"/>
              <a:t>Institutional Scope</a:t>
            </a:r>
            <a:endParaRPr lang="ru-RU" dirty="0"/>
          </a:p>
        </p:txBody>
      </p:sp>
      <p:sp>
        <p:nvSpPr>
          <p:cNvPr id="4" name="Date Placeholder 3">
            <a:extLst>
              <a:ext uri="{FF2B5EF4-FFF2-40B4-BE49-F238E27FC236}">
                <a16:creationId xmlns:a16="http://schemas.microsoft.com/office/drawing/2014/main" id="{256623C6-B28B-425F-80E3-E918DFC530AF}"/>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50000"/>
                    <a:lumOff val="50000"/>
                  </a:srgbClr>
                </a:solidFill>
                <a:effectLst/>
                <a:uLnTx/>
                <a:uFillTx/>
                <a:latin typeface="Segoe UI Light"/>
                <a:ea typeface="+mn-ea"/>
                <a:cs typeface="+mn-cs"/>
              </a:rPr>
              <a:t>MM.DD.20XX</a:t>
            </a:r>
            <a:endParaRPr kumimoji="0" lang="ru-RU" sz="1000" b="0" i="0" u="none" strike="noStrike" kern="1200" cap="none" spc="0" normalizeH="0" baseline="0" noProof="0" dirty="0">
              <a:ln>
                <a:noFill/>
              </a:ln>
              <a:solidFill>
                <a:srgbClr val="000000">
                  <a:lumMod val="50000"/>
                  <a:lumOff val="50000"/>
                </a:srgbClr>
              </a:solidFill>
              <a:effectLst/>
              <a:uLnTx/>
              <a:uFillTx/>
              <a:latin typeface="Segoe UI Light"/>
              <a:ea typeface="+mn-ea"/>
              <a:cs typeface="+mn-cs"/>
            </a:endParaRPr>
          </a:p>
        </p:txBody>
      </p:sp>
      <p:sp>
        <p:nvSpPr>
          <p:cNvPr id="6" name="Slide Number Placeholder 5">
            <a:extLst>
              <a:ext uri="{FF2B5EF4-FFF2-40B4-BE49-F238E27FC236}">
                <a16:creationId xmlns:a16="http://schemas.microsoft.com/office/drawing/2014/main" id="{8277F7BB-ABDC-47FC-A794-3AB13968D04A}"/>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FFFFFF"/>
                </a:solidFill>
                <a:effectLst/>
                <a:uLnTx/>
                <a:uFillTx/>
                <a:latin typeface="Segoe UI Light"/>
                <a:ea typeface="+mn-ea"/>
                <a:cs typeface="+mn-cs"/>
              </a:rPr>
              <a:t>5</a:t>
            </a:r>
            <a:endParaRPr kumimoji="0" lang="ru-RU" sz="1000" b="0" i="0" u="none" strike="noStrike" kern="1200" cap="none" spc="0" normalizeH="0" baseline="0" noProof="0" dirty="0">
              <a:ln>
                <a:noFill/>
              </a:ln>
              <a:solidFill>
                <a:srgbClr val="FFFFFF"/>
              </a:solidFill>
              <a:effectLst/>
              <a:uLnTx/>
              <a:uFillTx/>
              <a:latin typeface="Segoe UI Light"/>
              <a:ea typeface="+mn-ea"/>
              <a:cs typeface="+mn-cs"/>
            </a:endParaRPr>
          </a:p>
        </p:txBody>
      </p:sp>
      <p:pic>
        <p:nvPicPr>
          <p:cNvPr id="1026" name="Picture 2" descr="Image result for Qvent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589" y="2900362"/>
            <a:ext cx="5067300" cy="32766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hospital managem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7589" y="920948"/>
            <a:ext cx="5067300" cy="1979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253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457C-A61F-46C0-8266-0BBA6BBC7C57}"/>
              </a:ext>
            </a:extLst>
          </p:cNvPr>
          <p:cNvSpPr>
            <a:spLocks noGrp="1"/>
          </p:cNvSpPr>
          <p:nvPr>
            <p:ph type="title"/>
          </p:nvPr>
        </p:nvSpPr>
        <p:spPr/>
        <p:txBody>
          <a:bodyPr>
            <a:normAutofit/>
          </a:bodyPr>
          <a:lstStyle/>
          <a:p>
            <a:r>
              <a:rPr lang="en-US" altLang="zh-CN" dirty="0" smtClean="0"/>
              <a:t>Nationwide</a:t>
            </a:r>
            <a:br>
              <a:rPr lang="en-US" altLang="zh-CN" dirty="0" smtClean="0"/>
            </a:br>
            <a:r>
              <a:rPr lang="en-US" altLang="zh-CN" dirty="0" smtClean="0"/>
              <a:t>Scope</a:t>
            </a:r>
            <a:endParaRPr lang="ru-RU" dirty="0"/>
          </a:p>
        </p:txBody>
      </p:sp>
      <p:sp>
        <p:nvSpPr>
          <p:cNvPr id="4" name="Date Placeholder 3">
            <a:extLst>
              <a:ext uri="{FF2B5EF4-FFF2-40B4-BE49-F238E27FC236}">
                <a16:creationId xmlns:a16="http://schemas.microsoft.com/office/drawing/2014/main" id="{256623C6-B28B-425F-80E3-E918DFC530AF}"/>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50000"/>
                    <a:lumOff val="50000"/>
                  </a:srgbClr>
                </a:solidFill>
                <a:effectLst/>
                <a:uLnTx/>
                <a:uFillTx/>
                <a:latin typeface="Segoe UI Light"/>
                <a:ea typeface="+mn-ea"/>
                <a:cs typeface="+mn-cs"/>
              </a:rPr>
              <a:t>MM.DD.20XX</a:t>
            </a:r>
            <a:endParaRPr kumimoji="0" lang="ru-RU" sz="1000" b="0" i="0" u="none" strike="noStrike" kern="1200" cap="none" spc="0" normalizeH="0" baseline="0" noProof="0" dirty="0">
              <a:ln>
                <a:noFill/>
              </a:ln>
              <a:solidFill>
                <a:srgbClr val="000000">
                  <a:lumMod val="50000"/>
                  <a:lumOff val="50000"/>
                </a:srgbClr>
              </a:solidFill>
              <a:effectLst/>
              <a:uLnTx/>
              <a:uFillTx/>
              <a:latin typeface="Segoe UI Light"/>
              <a:ea typeface="+mn-ea"/>
              <a:cs typeface="+mn-cs"/>
            </a:endParaRPr>
          </a:p>
        </p:txBody>
      </p:sp>
      <p:sp>
        <p:nvSpPr>
          <p:cNvPr id="6" name="Slide Number Placeholder 5">
            <a:extLst>
              <a:ext uri="{FF2B5EF4-FFF2-40B4-BE49-F238E27FC236}">
                <a16:creationId xmlns:a16="http://schemas.microsoft.com/office/drawing/2014/main" id="{8277F7BB-ABDC-47FC-A794-3AB13968D04A}"/>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FFFFFF"/>
                </a:solidFill>
                <a:effectLst/>
                <a:uLnTx/>
                <a:uFillTx/>
                <a:latin typeface="Segoe UI Light"/>
                <a:ea typeface="+mn-ea"/>
                <a:cs typeface="+mn-cs"/>
              </a:rPr>
              <a:t>5</a:t>
            </a:r>
            <a:endParaRPr kumimoji="0" lang="ru-RU"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3" name="TextBox 2"/>
          <p:cNvSpPr txBox="1"/>
          <p:nvPr/>
        </p:nvSpPr>
        <p:spPr>
          <a:xfrm>
            <a:off x="5325567" y="3183582"/>
            <a:ext cx="5009322" cy="954107"/>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solidFill>
                  <a:schemeClr val="bg2"/>
                </a:solidFill>
                <a:latin typeface="Constantia" panose="02030602050306030303" pitchFamily="18" charset="0"/>
              </a:rPr>
              <a:t>A</a:t>
            </a:r>
            <a:r>
              <a:rPr lang="en-US" altLang="zh-CN" sz="2800" dirty="0" smtClean="0">
                <a:solidFill>
                  <a:schemeClr val="bg2"/>
                </a:solidFill>
                <a:latin typeface="Constantia" panose="02030602050306030303" pitchFamily="18" charset="0"/>
              </a:rPr>
              <a:t>utomation </a:t>
            </a:r>
            <a:r>
              <a:rPr lang="en-US" altLang="zh-CN" sz="2800" dirty="0">
                <a:solidFill>
                  <a:schemeClr val="bg2"/>
                </a:solidFill>
                <a:latin typeface="Constantia" panose="02030602050306030303" pitchFamily="18" charset="0"/>
              </a:rPr>
              <a:t>of trivial tasks</a:t>
            </a:r>
          </a:p>
          <a:p>
            <a:pPr marL="285750" indent="-285750">
              <a:buFont typeface="Arial" panose="020B0604020202020204" pitchFamily="34" charset="0"/>
              <a:buChar char="•"/>
            </a:pPr>
            <a:r>
              <a:rPr lang="en-US" altLang="zh-CN" sz="2800" dirty="0">
                <a:solidFill>
                  <a:schemeClr val="bg2"/>
                </a:solidFill>
                <a:latin typeface="Constantia" panose="02030602050306030303" pitchFamily="18" charset="0"/>
              </a:rPr>
              <a:t>G</a:t>
            </a:r>
            <a:r>
              <a:rPr lang="en-US" altLang="zh-CN" sz="2800" dirty="0" smtClean="0">
                <a:solidFill>
                  <a:schemeClr val="bg2"/>
                </a:solidFill>
                <a:latin typeface="Constantia" panose="02030602050306030303" pitchFamily="18" charset="0"/>
              </a:rPr>
              <a:t>overnment's commitment</a:t>
            </a:r>
            <a:endParaRPr lang="en-US" altLang="zh-CN" sz="2800" dirty="0">
              <a:solidFill>
                <a:schemeClr val="bg2"/>
              </a:solidFill>
              <a:latin typeface="Constantia" panose="02030602050306030303" pitchFamily="18" charset="0"/>
            </a:endParaRPr>
          </a:p>
        </p:txBody>
      </p:sp>
    </p:spTree>
    <p:extLst>
      <p:ext uri="{BB962C8B-B14F-4D97-AF65-F5344CB8AC3E}">
        <p14:creationId xmlns:p14="http://schemas.microsoft.com/office/powerpoint/2010/main" val="867777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normAutofit/>
          </a:bodyPr>
          <a:lstStyle/>
          <a:p>
            <a:r>
              <a:rPr lang="en-US" altLang="zh-CN" dirty="0"/>
              <a:t>A</a:t>
            </a:r>
            <a:r>
              <a:rPr lang="en-US" dirty="0" smtClean="0"/>
              <a:t>bout </a:t>
            </a:r>
            <a:r>
              <a:rPr lang="en-US" dirty="0"/>
              <a:t>AI </a:t>
            </a:r>
            <a:r>
              <a:rPr lang="en-US" dirty="0" smtClean="0"/>
              <a:t>Itself</a:t>
            </a:r>
            <a:endParaRPr lang="ru-RU" dirty="0"/>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p:txBody>
          <a:bodyPr/>
          <a:lstStyle/>
          <a:p>
            <a:r>
              <a:rPr lang="en-US" dirty="0" smtClean="0"/>
              <a:t>Why are we building it</a:t>
            </a:r>
            <a:endParaRPr lang="en-US" dirty="0"/>
          </a:p>
          <a:p>
            <a:r>
              <a:rPr lang="en-US" dirty="0" smtClean="0"/>
              <a:t>The trend</a:t>
            </a:r>
            <a:endParaRPr lang="ru-RU" dirty="0"/>
          </a:p>
        </p:txBody>
      </p:sp>
      <p:pic>
        <p:nvPicPr>
          <p:cNvPr id="18" name="Picture Placeholder 17" descr="Abstract background">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ru-RU" smtClean="0"/>
              <a:pPr/>
              <a:t>5</a:t>
            </a:fld>
            <a:endParaRPr lang="ru-RU" dirty="0"/>
          </a:p>
        </p:txBody>
      </p:sp>
      <p:sp>
        <p:nvSpPr>
          <p:cNvPr id="4" name="Footer Placeholder 3">
            <a:extLst>
              <a:ext uri="{FF2B5EF4-FFF2-40B4-BE49-F238E27FC236}">
                <a16:creationId xmlns:a16="http://schemas.microsoft.com/office/drawing/2014/main" id="{577B5262-30A5-4063-A21E-56FCACC40308}"/>
              </a:ext>
            </a:extLst>
          </p:cNvPr>
          <p:cNvSpPr>
            <a:spLocks noGrp="1"/>
          </p:cNvSpPr>
          <p:nvPr>
            <p:ph type="ftr" sz="quarter" idx="11"/>
          </p:nvPr>
        </p:nvSpPr>
        <p:spPr/>
        <p:txBody>
          <a:bodyPr/>
          <a:lstStyle/>
          <a:p>
            <a:r>
              <a:rPr lang="en-US" dirty="0"/>
              <a:t>ADD A FOOTER</a:t>
            </a:r>
            <a:endParaRPr lang="ru-RU" dirty="0"/>
          </a:p>
        </p:txBody>
      </p:sp>
      <p:sp>
        <p:nvSpPr>
          <p:cNvPr id="3" name="Date Placeholder 2">
            <a:extLst>
              <a:ext uri="{FF2B5EF4-FFF2-40B4-BE49-F238E27FC236}">
                <a16:creationId xmlns:a16="http://schemas.microsoft.com/office/drawing/2014/main" id="{41F813B4-2C3F-45B0-A38D-A3FE79E6D71B}"/>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782907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a:off x="6400317" y="707529"/>
            <a:ext cx="4953483" cy="569086"/>
          </a:xfrm>
        </p:spPr>
        <p:txBody>
          <a:bodyPr>
            <a:normAutofit fontScale="90000"/>
          </a:bodyPr>
          <a:lstStyle/>
          <a:p>
            <a:r>
              <a:rPr lang="en-US" altLang="zh-CN" dirty="0" smtClean="0"/>
              <a:t>Why are we building AI?</a:t>
            </a:r>
            <a:endParaRPr lang="ru-RU" dirty="0"/>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ru-RU" smtClean="0"/>
              <a:pPr/>
              <a:t>6</a:t>
            </a:fld>
            <a:endParaRPr lang="ru-RU"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a:t>MM.DD.20XX</a:t>
            </a:r>
            <a:endParaRPr lang="ru-RU" dirty="0"/>
          </a:p>
        </p:txBody>
      </p:sp>
      <p:sp>
        <p:nvSpPr>
          <p:cNvPr id="28" name="TextBox 27"/>
          <p:cNvSpPr txBox="1"/>
          <p:nvPr/>
        </p:nvSpPr>
        <p:spPr>
          <a:xfrm>
            <a:off x="4085693" y="2454283"/>
            <a:ext cx="3435452" cy="2246769"/>
          </a:xfrm>
          <a:prstGeom prst="rect">
            <a:avLst/>
          </a:prstGeom>
          <a:noFill/>
        </p:spPr>
        <p:txBody>
          <a:bodyPr wrap="square" rtlCol="0">
            <a:spAutoFit/>
          </a:bodyPr>
          <a:lstStyle/>
          <a:p>
            <a:r>
              <a:rPr lang="en-US" altLang="zh-CN" sz="2800" dirty="0" smtClean="0">
                <a:solidFill>
                  <a:schemeClr val="bg2"/>
                </a:solidFill>
                <a:latin typeface="+mj-lt"/>
              </a:rPr>
              <a:t>Liberate human from</a:t>
            </a:r>
          </a:p>
          <a:p>
            <a:pPr marL="742950" lvl="1" indent="-285750">
              <a:buFont typeface="Arial" panose="020B0604020202020204" pitchFamily="34" charset="0"/>
              <a:buChar char="•"/>
            </a:pPr>
            <a:r>
              <a:rPr lang="en-US" altLang="zh-CN" sz="2800" dirty="0">
                <a:solidFill>
                  <a:schemeClr val="bg2"/>
                </a:solidFill>
                <a:latin typeface="+mj-lt"/>
              </a:rPr>
              <a:t>d</a:t>
            </a:r>
            <a:r>
              <a:rPr lang="en-US" altLang="zh-CN" sz="2800" dirty="0" smtClean="0">
                <a:solidFill>
                  <a:schemeClr val="bg2"/>
                </a:solidFill>
                <a:latin typeface="+mj-lt"/>
              </a:rPr>
              <a:t>angerous</a:t>
            </a:r>
          </a:p>
          <a:p>
            <a:pPr marL="742950" lvl="1" indent="-285750">
              <a:buFont typeface="Arial" panose="020B0604020202020204" pitchFamily="34" charset="0"/>
              <a:buChar char="•"/>
            </a:pPr>
            <a:r>
              <a:rPr lang="en-US" altLang="zh-CN" sz="2800" dirty="0">
                <a:solidFill>
                  <a:schemeClr val="bg2"/>
                </a:solidFill>
                <a:latin typeface="+mj-lt"/>
              </a:rPr>
              <a:t>b</a:t>
            </a:r>
            <a:r>
              <a:rPr lang="en-US" altLang="zh-CN" sz="2800" dirty="0" smtClean="0">
                <a:solidFill>
                  <a:schemeClr val="bg2"/>
                </a:solidFill>
                <a:latin typeface="+mj-lt"/>
              </a:rPr>
              <a:t>oring</a:t>
            </a:r>
          </a:p>
          <a:p>
            <a:pPr marL="742950" lvl="1" indent="-285750">
              <a:buFont typeface="Arial" panose="020B0604020202020204" pitchFamily="34" charset="0"/>
              <a:buChar char="•"/>
            </a:pPr>
            <a:r>
              <a:rPr lang="en-US" altLang="zh-CN" sz="2800" dirty="0">
                <a:solidFill>
                  <a:schemeClr val="bg2"/>
                </a:solidFill>
                <a:latin typeface="+mj-lt"/>
              </a:rPr>
              <a:t>s</a:t>
            </a:r>
            <a:r>
              <a:rPr lang="en-US" altLang="zh-CN" sz="2800" dirty="0" smtClean="0">
                <a:solidFill>
                  <a:schemeClr val="bg2"/>
                </a:solidFill>
                <a:latin typeface="+mj-lt"/>
              </a:rPr>
              <a:t>pecial</a:t>
            </a:r>
          </a:p>
          <a:p>
            <a:r>
              <a:rPr lang="en-US" altLang="zh-CN" sz="2800" dirty="0">
                <a:solidFill>
                  <a:schemeClr val="bg2"/>
                </a:solidFill>
                <a:latin typeface="+mj-lt"/>
              </a:rPr>
              <a:t>j</a:t>
            </a:r>
            <a:r>
              <a:rPr lang="en-US" altLang="zh-CN" sz="2800" dirty="0" smtClean="0">
                <a:solidFill>
                  <a:schemeClr val="bg2"/>
                </a:solidFill>
                <a:latin typeface="+mj-lt"/>
              </a:rPr>
              <a:t>obs.</a:t>
            </a:r>
          </a:p>
        </p:txBody>
      </p:sp>
    </p:spTree>
    <p:extLst>
      <p:ext uri="{BB962C8B-B14F-4D97-AF65-F5344CB8AC3E}">
        <p14:creationId xmlns:p14="http://schemas.microsoft.com/office/powerpoint/2010/main" val="1435044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a:off x="6400317" y="707529"/>
            <a:ext cx="4953483" cy="569086"/>
          </a:xfrm>
        </p:spPr>
        <p:txBody>
          <a:bodyPr>
            <a:normAutofit/>
          </a:bodyPr>
          <a:lstStyle/>
          <a:p>
            <a:r>
              <a:rPr lang="en-US" altLang="zh-CN" dirty="0" smtClean="0"/>
              <a:t>Trends of AI (DNN)</a:t>
            </a:r>
            <a:endParaRPr lang="ru-RU" dirty="0"/>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ru-RU" smtClean="0"/>
              <a:pPr/>
              <a:t>7</a:t>
            </a:fld>
            <a:endParaRPr lang="ru-RU"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a:t>MM.DD.20XX</a:t>
            </a:r>
            <a:endParaRPr lang="ru-RU"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9237" y="1719528"/>
            <a:ext cx="7655678" cy="3814168"/>
          </a:xfrm>
          <a:prstGeom prst="rect">
            <a:avLst/>
          </a:prstGeom>
        </p:spPr>
      </p:pic>
    </p:spTree>
    <p:extLst>
      <p:ext uri="{BB962C8B-B14F-4D97-AF65-F5344CB8AC3E}">
        <p14:creationId xmlns:p14="http://schemas.microsoft.com/office/powerpoint/2010/main" val="2981611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a:off x="6400317" y="707529"/>
            <a:ext cx="4953483" cy="569086"/>
          </a:xfrm>
        </p:spPr>
        <p:txBody>
          <a:bodyPr>
            <a:normAutofit/>
          </a:bodyPr>
          <a:lstStyle/>
          <a:p>
            <a:r>
              <a:rPr lang="en-US" altLang="zh-CN" dirty="0" smtClean="0"/>
              <a:t>Trends of AI (DNN)</a:t>
            </a:r>
            <a:endParaRPr lang="ru-RU" dirty="0"/>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ru-RU" smtClean="0"/>
              <a:pPr/>
              <a:t>8</a:t>
            </a:fld>
            <a:endParaRPr lang="ru-RU"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a:t>MM.DD.20XX</a:t>
            </a:r>
            <a:endParaRPr lang="ru-RU"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826" y="1817016"/>
            <a:ext cx="7180996" cy="3521302"/>
          </a:xfrm>
          <a:prstGeom prst="rect">
            <a:avLst/>
          </a:prstGeom>
        </p:spPr>
      </p:pic>
    </p:spTree>
    <p:extLst>
      <p:ext uri="{BB962C8B-B14F-4D97-AF65-F5344CB8AC3E}">
        <p14:creationId xmlns:p14="http://schemas.microsoft.com/office/powerpoint/2010/main" val="820938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a:off x="6400317" y="707529"/>
            <a:ext cx="4953483" cy="569086"/>
          </a:xfrm>
        </p:spPr>
        <p:txBody>
          <a:bodyPr>
            <a:normAutofit/>
          </a:bodyPr>
          <a:lstStyle/>
          <a:p>
            <a:r>
              <a:rPr lang="en-US" altLang="zh-CN" dirty="0" smtClean="0"/>
              <a:t>Trends of AI</a:t>
            </a:r>
            <a:r>
              <a:rPr lang="en-US" altLang="zh-CN" dirty="0"/>
              <a:t> (DNN)</a:t>
            </a:r>
            <a:endParaRPr lang="ru-RU" dirty="0"/>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ru-RU" smtClean="0"/>
              <a:pPr/>
              <a:t>9</a:t>
            </a:fld>
            <a:endParaRPr lang="ru-RU"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a:t>MM.DD.20XX</a:t>
            </a:r>
            <a:endParaRPr lang="ru-RU" dirty="0"/>
          </a:p>
        </p:txBody>
      </p:sp>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781" y="1817016"/>
            <a:ext cx="7172175" cy="3521302"/>
          </a:xfrm>
          <a:prstGeom prst="rect">
            <a:avLst/>
          </a:prstGeom>
        </p:spPr>
      </p:pic>
    </p:spTree>
    <p:extLst>
      <p:ext uri="{BB962C8B-B14F-4D97-AF65-F5344CB8AC3E}">
        <p14:creationId xmlns:p14="http://schemas.microsoft.com/office/powerpoint/2010/main" val="2551602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eneric-Futuristic_PitchDeck_MO - v5.potx" id="{FE2E2762-1D65-4476-8021-C030968F4989}" vid="{C15C105D-FED3-43CD-B6CC-0305C7A12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Futuristic pitch deck</Template>
  <TotalTime>0</TotalTime>
  <Words>646</Words>
  <Application>Microsoft Office PowerPoint</Application>
  <PresentationFormat>Widescreen</PresentationFormat>
  <Paragraphs>75</Paragraphs>
  <Slides>11</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等线</vt:lpstr>
      <vt:lpstr>Arial</vt:lpstr>
      <vt:lpstr>Calibri</vt:lpstr>
      <vt:lpstr>Constantia</vt:lpstr>
      <vt:lpstr>Courier New</vt:lpstr>
      <vt:lpstr>Gill Sans MT</vt:lpstr>
      <vt:lpstr>Segoe UI</vt:lpstr>
      <vt:lpstr>Segoe UI Light</vt:lpstr>
      <vt:lpstr>Segoe UI Semibold</vt:lpstr>
      <vt:lpstr>Tahoma</vt:lpstr>
      <vt:lpstr>Office Theme</vt:lpstr>
      <vt:lpstr>Summary</vt:lpstr>
      <vt:lpstr>Personal Scope</vt:lpstr>
      <vt:lpstr>Institutional Scope</vt:lpstr>
      <vt:lpstr>Nationwide Scope</vt:lpstr>
      <vt:lpstr>About AI Itself</vt:lpstr>
      <vt:lpstr>Why are we building AI?</vt:lpstr>
      <vt:lpstr>Trends of AI (DNN)</vt:lpstr>
      <vt:lpstr>Trends of AI (DNN)</vt:lpstr>
      <vt:lpstr>Trends of AI (DNN)</vt:lpstr>
      <vt:lpstr>The Future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2018-08-07T22:17:38Z</dcterms:created>
  <dcterms:modified xsi:type="dcterms:W3CDTF">2018-08-11T00:38:48Z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