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2" r:id="rId4"/>
    <p:sldId id="263" r:id="rId6"/>
    <p:sldId id="265" r:id="rId7"/>
    <p:sldId id="267" r:id="rId8"/>
    <p:sldId id="268" r:id="rId9"/>
    <p:sldId id="270" r:id="rId10"/>
    <p:sldId id="271" r:id="rId11"/>
    <p:sldId id="273" r:id="rId12"/>
    <p:sldId id="269" r:id="rId13"/>
    <p:sldId id="274" r:id="rId14"/>
    <p:sldId id="276" r:id="rId15"/>
    <p:sldId id="277" r:id="rId16"/>
    <p:sldId id="278"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这篇论文继承自</a:t>
            </a:r>
            <a:r>
              <a:rPr lang="en-US" altLang="zh-CN"/>
              <a:t>Generative Adversarial Imitation Learning</a:t>
            </a:r>
            <a:r>
              <a:rPr lang="zh-CN" altLang="en-US"/>
              <a:t>，下面我们都称之为</a:t>
            </a:r>
            <a:r>
              <a:rPr lang="en-US" altLang="zh-CN"/>
              <a:t>GAIL</a:t>
            </a:r>
            <a:r>
              <a:rPr lang="zh-CN" altLang="en-US"/>
              <a:t>，</a:t>
            </a:r>
            <a:r>
              <a:rPr lang="en-US" altLang="zh-CN"/>
              <a:t>GAIL</a:t>
            </a:r>
            <a:r>
              <a:rPr lang="zh-CN" altLang="en-US"/>
              <a:t>的主要贡献就是将生成对抗网络和模仿学习结合到一起</a:t>
            </a:r>
            <a:endParaRPr lang="zh-CN" altLang="en-US"/>
          </a:p>
          <a:p>
            <a:r>
              <a:rPr lang="zh-CN" altLang="en-US"/>
              <a:t>而这篇论文的主要贡献就是将</a:t>
            </a:r>
            <a:r>
              <a:rPr lang="en-US" altLang="zh-CN"/>
              <a:t>GAIL</a:t>
            </a:r>
            <a:r>
              <a:rPr lang="zh-CN" altLang="en-US"/>
              <a:t>的成果应用到多智能体的情况</a:t>
            </a: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最后是</a:t>
            </a:r>
            <a:r>
              <a:rPr lang="en-US" altLang="zh-CN"/>
              <a:t>MAGAIL</a:t>
            </a:r>
            <a:r>
              <a:rPr lang="zh-CN" altLang="en-US"/>
              <a:t>论文的核心算法</a:t>
            </a:r>
            <a:endParaRPr lang="zh-CN" altLang="en-US"/>
          </a:p>
          <a:p>
            <a:r>
              <a:rPr lang="zh-CN" altLang="en-US">
                <a:sym typeface="+mn-ea"/>
              </a:rPr>
              <a:t>一共学习三个参数，参数</a:t>
            </a:r>
            <a:r>
              <a:rPr lang="en-US" altLang="zh-CN">
                <a:sym typeface="+mn-ea"/>
              </a:rPr>
              <a:t>θ</a:t>
            </a:r>
            <a:r>
              <a:rPr lang="zh-CN" altLang="en-US">
                <a:sym typeface="+mn-ea"/>
              </a:rPr>
              <a:t>表示生成器的参数，参数</a:t>
            </a:r>
            <a:r>
              <a:rPr lang="en-US" altLang="zh-CN">
                <a:sym typeface="+mn-ea"/>
              </a:rPr>
              <a:t>w(omiga)</a:t>
            </a:r>
            <a:r>
              <a:rPr lang="zh-CN" altLang="en-US">
                <a:sym typeface="+mn-ea"/>
              </a:rPr>
              <a:t>表示判别器的参数，还有一个参数</a:t>
            </a:r>
            <a:r>
              <a:rPr lang="en-US" altLang="zh-CN">
                <a:sym typeface="+mn-ea"/>
              </a:rPr>
              <a:t>fi</a:t>
            </a:r>
            <a:r>
              <a:rPr lang="zh-CN" altLang="en-US">
                <a:sym typeface="+mn-ea"/>
              </a:rPr>
              <a:t>用于计算回报函数的基线来帮助减小方差</a:t>
            </a:r>
            <a:endParaRPr lang="zh-CN" altLang="en-US"/>
          </a:p>
          <a:p>
            <a:r>
              <a:rPr lang="zh-CN" altLang="en-US"/>
              <a:t>第一个</a:t>
            </a:r>
            <a:r>
              <a:rPr lang="en-US" altLang="zh-CN"/>
              <a:t>for</a:t>
            </a:r>
            <a:r>
              <a:rPr lang="zh-CN" altLang="en-US"/>
              <a:t>循环用来训练判别器，利用之前的得到的优化目标来更新参数</a:t>
            </a:r>
            <a:r>
              <a:rPr lang="en-US" altLang="zh-CN"/>
              <a:t>omiga</a:t>
            </a:r>
            <a:r>
              <a:rPr lang="zh-CN" altLang="en-US"/>
              <a:t>，</a:t>
            </a:r>
            <a:r>
              <a:rPr lang="zh-CN" altLang="en-US"/>
              <a:t>使这个式子越大越好</a:t>
            </a:r>
            <a:endParaRPr lang="zh-CN" altLang="en-US"/>
          </a:p>
          <a:p>
            <a:r>
              <a:rPr lang="zh-CN" altLang="en-US"/>
              <a:t>第二个</a:t>
            </a:r>
            <a:r>
              <a:rPr lang="en-US" altLang="zh-CN"/>
              <a:t>for</a:t>
            </a:r>
            <a:r>
              <a:rPr lang="zh-CN" altLang="en-US"/>
              <a:t>循环用来训练生成器，更新参数</a:t>
            </a:r>
            <a:r>
              <a:rPr lang="en-US" altLang="zh-CN"/>
              <a:t>fi</a:t>
            </a:r>
            <a:r>
              <a:rPr lang="zh-CN" altLang="en-US"/>
              <a:t>来标定基线</a:t>
            </a:r>
            <a:endParaRPr lang="zh-CN" altLang="en-US"/>
          </a:p>
          <a:p>
            <a:r>
              <a:rPr lang="zh-CN" altLang="en-US"/>
              <a:t>通过梯度下降更新参数</a:t>
            </a:r>
            <a:r>
              <a:rPr lang="en-US" altLang="zh-CN"/>
              <a:t>θ</a:t>
            </a:r>
            <a:r>
              <a:rPr lang="zh-CN" altLang="en-US"/>
              <a:t>来得到更接近专家策略的新策略</a:t>
            </a:r>
            <a:endParaRPr lang="zh-CN" altLang="en-US"/>
          </a:p>
          <a:p>
            <a:r>
              <a:rPr lang="zh-CN" altLang="en-US"/>
              <a:t>然后外面还有一层循环，再把得到的新策略放进判别器重新找不同，就是这样一个过程</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实验部分的话作者采用了三种先验在两类环境上进行了测试。第一个是</a:t>
            </a:r>
            <a:r>
              <a:rPr lang="en-US" altLang="zh-CN"/>
              <a:t>particle environment</a:t>
            </a:r>
            <a:r>
              <a:rPr lang="zh-CN" altLang="en-US"/>
              <a:t>，这个环境下允许</a:t>
            </a:r>
            <a:r>
              <a:rPr lang="en-US" altLang="zh-CN"/>
              <a:t>agent</a:t>
            </a:r>
            <a:r>
              <a:rPr lang="zh-CN" altLang="en-US"/>
              <a:t>进行复杂的交互和表现；另一个是</a:t>
            </a:r>
            <a:r>
              <a:rPr lang="en-US" altLang="zh-CN"/>
              <a:t>multi-agent control environment</a:t>
            </a:r>
            <a:r>
              <a:rPr lang="zh-CN" altLang="en-US"/>
              <a:t>，在这个环境下多个</a:t>
            </a:r>
            <a:r>
              <a:rPr lang="en-US" altLang="zh-CN"/>
              <a:t>agent</a:t>
            </a:r>
            <a:r>
              <a:rPr lang="zh-CN" altLang="en-US"/>
              <a:t>会</a:t>
            </a:r>
            <a:r>
              <a:rPr lang="zh-CN" altLang="en-US"/>
              <a:t>合作去移动一块平板向前进。</a:t>
            </a:r>
            <a:endParaRPr lang="zh-CN" altLang="en-US"/>
          </a:p>
          <a:p>
            <a:r>
              <a:rPr lang="zh-CN" altLang="en-US"/>
              <a:t>具体来讲，</a:t>
            </a:r>
            <a:r>
              <a:rPr lang="en-US" altLang="zh-CN"/>
              <a:t>particle environment</a:t>
            </a:r>
            <a:r>
              <a:rPr lang="zh-CN" altLang="en-US"/>
              <a:t>又可以细分为四个环境，</a:t>
            </a:r>
            <a:r>
              <a:rPr lang="en-US" altLang="zh-CN"/>
              <a:t>cooperative communication</a:t>
            </a:r>
            <a:r>
              <a:rPr lang="zh-CN" altLang="en-US"/>
              <a:t>环境的任务是两个</a:t>
            </a:r>
            <a:r>
              <a:rPr lang="en-US" altLang="zh-CN"/>
              <a:t>agent</a:t>
            </a:r>
            <a:r>
              <a:rPr lang="zh-CN" altLang="en-US"/>
              <a:t>必须合作到达一块地标，其中一个</a:t>
            </a:r>
            <a:r>
              <a:rPr lang="en-US" altLang="zh-CN"/>
              <a:t>agent</a:t>
            </a:r>
            <a:r>
              <a:rPr lang="zh-CN" altLang="en-US"/>
              <a:t>知道地标的位置但不能动，而另一个</a:t>
            </a:r>
            <a:r>
              <a:rPr lang="en-US" altLang="zh-CN"/>
              <a:t>agent</a:t>
            </a:r>
            <a:r>
              <a:rPr lang="zh-CN" altLang="en-US"/>
              <a:t>可以行动但不知道位置。第二个环境是</a:t>
            </a:r>
            <a:r>
              <a:rPr lang="en-US" altLang="zh-CN"/>
              <a:t>cooperative navigation</a:t>
            </a:r>
            <a:r>
              <a:rPr lang="zh-CN" altLang="en-US"/>
              <a:t>，三个</a:t>
            </a:r>
            <a:r>
              <a:rPr lang="en-US" altLang="zh-CN"/>
              <a:t>agent</a:t>
            </a:r>
            <a:r>
              <a:rPr lang="zh-CN" altLang="en-US"/>
              <a:t>合作到达三个地标；第三个环境是</a:t>
            </a:r>
            <a:r>
              <a:rPr lang="en-US" altLang="zh-CN"/>
              <a:t>Keep-Away</a:t>
            </a:r>
            <a:r>
              <a:rPr lang="zh-CN" altLang="en-US"/>
              <a:t>，一个</a:t>
            </a:r>
            <a:r>
              <a:rPr lang="en-US" altLang="zh-CN"/>
              <a:t>agent</a:t>
            </a:r>
            <a:r>
              <a:rPr lang="zh-CN" altLang="en-US"/>
              <a:t>的任务是到达地标而另一个</a:t>
            </a:r>
            <a:r>
              <a:rPr lang="en-US" altLang="zh-CN"/>
              <a:t>agent</a:t>
            </a:r>
            <a:r>
              <a:rPr lang="zh-CN" altLang="en-US"/>
              <a:t>的任务是阻止它到达地标；第四个环境是</a:t>
            </a:r>
            <a:r>
              <a:rPr lang="en-US" altLang="zh-CN"/>
              <a:t>Predator-Prey</a:t>
            </a:r>
            <a:r>
              <a:rPr lang="zh-CN" altLang="en-US"/>
              <a:t>，三个跑得慢的</a:t>
            </a:r>
            <a:r>
              <a:rPr lang="en-US" altLang="zh-CN"/>
              <a:t>agent</a:t>
            </a:r>
            <a:r>
              <a:rPr lang="zh-CN" altLang="en-US"/>
              <a:t>要合作追上一个跑的快的</a:t>
            </a:r>
            <a:r>
              <a:rPr lang="en-US" altLang="zh-CN"/>
              <a:t>agent</a:t>
            </a:r>
            <a:r>
              <a:rPr lang="zh-CN" altLang="en-US"/>
              <a:t>，但只有追上的那个</a:t>
            </a:r>
            <a:r>
              <a:rPr lang="en-US" altLang="zh-CN"/>
              <a:t>agent</a:t>
            </a:r>
            <a:r>
              <a:rPr lang="zh-CN" altLang="en-US"/>
              <a:t>才能拿到奖励。</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作者把</a:t>
            </a:r>
            <a:r>
              <a:rPr lang="en-US" altLang="zh-CN">
                <a:sym typeface="+mn-ea"/>
              </a:rPr>
              <a:t>MAGAIL</a:t>
            </a:r>
            <a:r>
              <a:rPr lang="zh-CN" altLang="en-US">
                <a:sym typeface="+mn-ea"/>
              </a:rPr>
              <a:t>实验结果分别和</a:t>
            </a:r>
            <a:r>
              <a:rPr lang="en-US" altLang="zh-CN">
                <a:sym typeface="+mn-ea"/>
              </a:rPr>
              <a:t>BC</a:t>
            </a:r>
            <a:r>
              <a:rPr lang="zh-CN" altLang="en-US">
                <a:sym typeface="+mn-ea"/>
              </a:rPr>
              <a:t>方法还有</a:t>
            </a:r>
            <a:r>
              <a:rPr lang="en-US" altLang="zh-CN">
                <a:sym typeface="+mn-ea"/>
              </a:rPr>
              <a:t>GAIL IRL</a:t>
            </a:r>
            <a:r>
              <a:rPr lang="zh-CN" altLang="en-US">
                <a:sym typeface="+mn-ea"/>
              </a:rPr>
              <a:t>方法进行比较，</a:t>
            </a:r>
            <a:r>
              <a:rPr lang="en-US" altLang="zh-CN">
                <a:sym typeface="+mn-ea"/>
              </a:rPr>
              <a:t>BC</a:t>
            </a:r>
            <a:r>
              <a:rPr lang="zh-CN" altLang="en-US">
                <a:sym typeface="+mn-ea"/>
              </a:rPr>
              <a:t>方法就是单纯的行为克隆，对于每个</a:t>
            </a:r>
            <a:r>
              <a:rPr lang="en-US" altLang="zh-CN">
                <a:sym typeface="+mn-ea"/>
              </a:rPr>
              <a:t>agent</a:t>
            </a:r>
            <a:r>
              <a:rPr lang="zh-CN" altLang="en-US">
                <a:sym typeface="+mn-ea"/>
              </a:rPr>
              <a:t>在每个状态</a:t>
            </a:r>
            <a:r>
              <a:rPr lang="en-US" altLang="zh-CN">
                <a:sym typeface="+mn-ea"/>
              </a:rPr>
              <a:t>s</a:t>
            </a:r>
            <a:r>
              <a:rPr lang="zh-CN" altLang="en-US">
                <a:sym typeface="+mn-ea"/>
              </a:rPr>
              <a:t>上学习一个动作的最大似然估计，并且不依赖于其他</a:t>
            </a:r>
            <a:r>
              <a:rPr lang="en-US" altLang="zh-CN">
                <a:sym typeface="+mn-ea"/>
              </a:rPr>
              <a:t>agent</a:t>
            </a:r>
            <a:r>
              <a:rPr lang="zh-CN" altLang="en-US">
                <a:sym typeface="+mn-ea"/>
              </a:rPr>
              <a:t>的动作，</a:t>
            </a:r>
            <a:r>
              <a:rPr lang="en-US" altLang="zh-CN">
                <a:sym typeface="+mn-ea"/>
              </a:rPr>
              <a:t>GAIL IRL</a:t>
            </a:r>
            <a:r>
              <a:rPr lang="zh-CN" altLang="en-US">
                <a:sym typeface="+mn-ea"/>
              </a:rPr>
              <a:t>方法就是对于每个</a:t>
            </a:r>
            <a:r>
              <a:rPr lang="en-US" altLang="zh-CN">
                <a:sym typeface="+mn-ea"/>
              </a:rPr>
              <a:t>agent</a:t>
            </a:r>
            <a:r>
              <a:rPr lang="zh-CN" altLang="en-US">
                <a:sym typeface="+mn-ea"/>
              </a:rPr>
              <a:t>先用</a:t>
            </a:r>
            <a:r>
              <a:rPr lang="en-US" altLang="zh-CN">
                <a:sym typeface="+mn-ea"/>
              </a:rPr>
              <a:t>BC</a:t>
            </a:r>
            <a:r>
              <a:rPr lang="zh-CN" altLang="en-US">
                <a:sym typeface="+mn-ea"/>
              </a:rPr>
              <a:t>方法预训练一遍除这个</a:t>
            </a:r>
            <a:r>
              <a:rPr lang="en-US" altLang="zh-CN">
                <a:sym typeface="+mn-ea"/>
              </a:rPr>
              <a:t>agent</a:t>
            </a:r>
            <a:r>
              <a:rPr lang="zh-CN" altLang="en-US">
                <a:sym typeface="+mn-ea"/>
              </a:rPr>
              <a:t>之外的</a:t>
            </a:r>
            <a:r>
              <a:rPr lang="zh-CN" altLang="en-US">
                <a:sym typeface="+mn-ea"/>
              </a:rPr>
              <a:t>其他</a:t>
            </a:r>
            <a:r>
              <a:rPr lang="en-US" altLang="zh-CN">
                <a:sym typeface="+mn-ea"/>
              </a:rPr>
              <a:t>agent</a:t>
            </a:r>
            <a:r>
              <a:rPr lang="zh-CN" altLang="en-US">
                <a:sym typeface="+mn-ea"/>
              </a:rPr>
              <a:t>，然后用</a:t>
            </a:r>
            <a:r>
              <a:rPr lang="en-US" altLang="zh-CN">
                <a:sym typeface="+mn-ea"/>
              </a:rPr>
              <a:t>GAIL</a:t>
            </a:r>
            <a:r>
              <a:rPr lang="zh-CN" altLang="en-US">
                <a:sym typeface="+mn-ea"/>
              </a:rPr>
              <a:t>的方法训练这一个</a:t>
            </a:r>
            <a:r>
              <a:rPr lang="en-US" altLang="zh-CN">
                <a:sym typeface="+mn-ea"/>
              </a:rPr>
              <a:t>agent</a:t>
            </a:r>
            <a:r>
              <a:rPr lang="zh-CN" altLang="en-US">
                <a:sym typeface="+mn-ea"/>
              </a:rPr>
              <a:t>，然后再把所有训练好的</a:t>
            </a:r>
            <a:r>
              <a:rPr lang="en-US" altLang="zh-CN">
                <a:sym typeface="+mn-ea"/>
              </a:rPr>
              <a:t>agent</a:t>
            </a:r>
            <a:r>
              <a:rPr lang="zh-CN" altLang="en-US">
                <a:sym typeface="+mn-ea"/>
              </a:rPr>
              <a:t>的策略聚集起来</a:t>
            </a:r>
            <a:endParaRPr lang="zh-CN" altLang="en-US">
              <a:sym typeface="+mn-ea"/>
            </a:endParaRPr>
          </a:p>
          <a:p>
            <a:r>
              <a:rPr lang="zh-CN" altLang="en-US"/>
              <a:t>上面的图是</a:t>
            </a:r>
            <a:r>
              <a:rPr lang="en-US" altLang="zh-CN"/>
              <a:t>partical environment</a:t>
            </a:r>
            <a:r>
              <a:rPr lang="zh-CN" altLang="en-US"/>
              <a:t>前两个任务的结果，可以看到红色和橙色的线在蓝色和灰色的上面，说明</a:t>
            </a:r>
            <a:r>
              <a:rPr lang="en-US" altLang="zh-CN"/>
              <a:t>MAGAIL</a:t>
            </a:r>
            <a:r>
              <a:rPr lang="zh-CN" altLang="en-US"/>
              <a:t>实验效果比其他方法好</a:t>
            </a:r>
            <a:r>
              <a:rPr lang="zh-CN" altLang="en-US"/>
              <a:t>，同时红色的线在橙色的线上面，说明对于合作任务加入中心化的先验是有效果的</a:t>
            </a:r>
            <a:endParaRPr lang="zh-CN" altLang="en-US"/>
          </a:p>
          <a:p>
            <a:r>
              <a:rPr lang="zh-CN" altLang="en-US"/>
              <a:t>下面的表格是</a:t>
            </a:r>
            <a:r>
              <a:rPr lang="en-US" altLang="zh-CN"/>
              <a:t>paitical environment</a:t>
            </a:r>
            <a:r>
              <a:rPr lang="zh-CN" altLang="en-US"/>
              <a:t>后两个任务的结果，</a:t>
            </a:r>
            <a:r>
              <a:rPr lang="en-US" altLang="zh-CN"/>
              <a:t>ZS</a:t>
            </a:r>
            <a:r>
              <a:rPr lang="zh-CN" altLang="en-US"/>
              <a:t>表示</a:t>
            </a:r>
            <a:r>
              <a:rPr lang="en-US" altLang="zh-CN"/>
              <a:t>zero-sum</a:t>
            </a:r>
            <a:r>
              <a:rPr lang="zh-CN" altLang="en-US"/>
              <a:t>，零和，也就是竞争关系的先验，通过数据也可以发现</a:t>
            </a:r>
            <a:r>
              <a:rPr lang="en-US" altLang="zh-CN"/>
              <a:t>MAGAIL</a:t>
            </a:r>
            <a:r>
              <a:rPr lang="zh-CN" altLang="en-US"/>
              <a:t>的实验效果和先验知识的效果</a:t>
            </a:r>
            <a:endParaRPr lang="zh-CN" altLang="en-US"/>
          </a:p>
          <a:p>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所以</a:t>
            </a:r>
            <a:r>
              <a:rPr lang="zh-CN" altLang="en-US">
                <a:sym typeface="+mn-ea"/>
              </a:rPr>
              <a:t>作者写这篇文章做出的主要工作就是把</a:t>
            </a:r>
            <a:r>
              <a:rPr lang="en-US" altLang="zh-CN">
                <a:sym typeface="+mn-ea"/>
              </a:rPr>
              <a:t>GAIL</a:t>
            </a:r>
            <a:r>
              <a:rPr lang="zh-CN" altLang="en-US">
                <a:sym typeface="+mn-ea"/>
              </a:rPr>
              <a:t>的成果应用到了多智能体的环境下，给出了多智能体模型的判别器和生成器的更新公式，并对他们进行了证明。</a:t>
            </a:r>
            <a:endParaRPr lang="zh-CN" altLang="en-US">
              <a:sym typeface="+mn-ea"/>
            </a:endParaRPr>
          </a:p>
          <a:p>
            <a:r>
              <a:rPr lang="zh-CN" altLang="en-US">
                <a:sym typeface="+mn-ea"/>
              </a:rPr>
              <a:t>然后引入了三种不同的先验知识，使得在完成不同的任务时能采用不同的先验得到更好的结果</a:t>
            </a:r>
            <a:endParaRPr lang="zh-CN" altLang="en-US">
              <a:sym typeface="+mn-ea"/>
            </a:endParaRPr>
          </a:p>
          <a:p>
            <a:r>
              <a:rPr lang="zh-CN" altLang="en-US"/>
              <a:t>最后实验结果表明了这个方法确实</a:t>
            </a:r>
            <a:r>
              <a:rPr lang="zh-CN" altLang="en-US"/>
              <a:t>能在高维环境中模仿复杂的表现</a:t>
            </a:r>
            <a:endParaRPr lang="zh-CN" altLang="en-US"/>
          </a:p>
          <a:p>
            <a:r>
              <a:rPr lang="zh-CN" altLang="en-US"/>
              <a:t>差不多就是这样了，谢谢大家</a:t>
            </a:r>
            <a:endParaRPr lang="zh-CN" altLang="en-US"/>
          </a:p>
          <a:p>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这篇论文主要是数学的推导，所以公式和定义的部分会比较多</a:t>
            </a:r>
            <a:endParaRPr lang="en-US" altLang="zh-CN"/>
          </a:p>
          <a:p>
            <a:r>
              <a:rPr lang="zh-CN" altLang="en-US"/>
              <a:t>首先要讲一下因果熵的概念，和交叉熵性质类似，定义成这样的形式</a:t>
            </a:r>
            <a:endParaRPr lang="zh-CN" altLang="en-US"/>
          </a:p>
          <a:p>
            <a:r>
              <a:rPr lang="zh-CN" altLang="en-US"/>
              <a:t>然后是正向强化学习，需要寻找一个策略</a:t>
            </a:r>
            <a:r>
              <a:rPr lang="en-US" altLang="zh-CN"/>
              <a:t>pi</a:t>
            </a:r>
            <a:r>
              <a:rPr lang="zh-CN" altLang="en-US"/>
              <a:t>使得回报最高，我们知道可能存在多个最优策略的情况，因此这里引入了最大化因果熵消除多解的情况</a:t>
            </a:r>
            <a:endParaRPr lang="zh-CN" altLang="en-US"/>
          </a:p>
          <a:p>
            <a:r>
              <a:rPr lang="zh-CN" altLang="en-US"/>
              <a:t>之后是逆向强化学习，它完成的任务是寻找一个潜在</a:t>
            </a:r>
            <a:r>
              <a:rPr lang="zh-CN" altLang="en-US"/>
              <a:t>的</a:t>
            </a:r>
            <a:r>
              <a:rPr lang="zh-CN" altLang="en-US"/>
              <a:t>回报函数</a:t>
            </a:r>
            <a:r>
              <a:rPr lang="en-US" altLang="zh-CN"/>
              <a:t>r</a:t>
            </a:r>
            <a:r>
              <a:rPr lang="zh-CN" altLang="en-US"/>
              <a:t>使得</a:t>
            </a:r>
            <a:r>
              <a:rPr lang="en-US" altLang="zh-CN"/>
              <a:t>agent</a:t>
            </a:r>
            <a:r>
              <a:rPr lang="zh-CN" altLang="en-US"/>
              <a:t>策略获得的回报和专家获得的回报的差值越小越好</a:t>
            </a:r>
            <a:endParaRPr lang="zh-CN" altLang="en-US"/>
          </a:p>
          <a:p>
            <a:r>
              <a:rPr lang="zh-CN" altLang="en-US">
                <a:sym typeface="+mn-ea"/>
              </a:rPr>
              <a:t>同样的，逆向强化学习也会存在多解的情况，比如说专家未访问过的轨迹，</a:t>
            </a:r>
            <a:r>
              <a:rPr lang="en-US" altLang="zh-CN">
                <a:sym typeface="+mn-ea"/>
              </a:rPr>
              <a:t>agent</a:t>
            </a:r>
            <a:r>
              <a:rPr lang="zh-CN" altLang="en-US">
                <a:sym typeface="+mn-ea"/>
              </a:rPr>
              <a:t>可以将其定义为任意比访问轨迹低的回报，所以我们要引入一个正则化函数</a:t>
            </a:r>
            <a:r>
              <a:rPr lang="en-US" altLang="zh-CN">
                <a:sym typeface="+mn-ea"/>
              </a:rPr>
              <a:t>psi</a:t>
            </a:r>
            <a:r>
              <a:rPr lang="zh-CN" altLang="en-US">
                <a:sym typeface="+mn-ea"/>
              </a:rPr>
              <a:t>来消除多解的问题</a:t>
            </a:r>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篇我们要讲的生成对抗模仿学习和逆向强化学习的出发点不同，逆向学习的重点是生成一个完美的回报函数，而生成对抗模仿学习是我们可以假设专家轨迹是属于某一分布，我们想让我们的模型也去预测一个分布，并且使这两个分布尽可能的接近，一个是预测回报函数，一个是预测模型的分布</a:t>
            </a:r>
            <a:endParaRPr lang="zh-CN" altLang="en-US"/>
          </a:p>
          <a:p>
            <a:r>
              <a:rPr lang="zh-CN" altLang="en-US"/>
              <a:t>所以就引出了下面的概念，这个公式讲的是占有率度量，就是说使用策略π时，如果(s,a)出现的可能性越大，占有率度量的值也越大，所以占有率度量反映的是策略</a:t>
            </a:r>
            <a:r>
              <a:rPr lang="en-US" altLang="zh-CN"/>
              <a:t>pi</a:t>
            </a:r>
            <a:r>
              <a:rPr lang="zh-CN" altLang="en-US"/>
              <a:t>的</a:t>
            </a:r>
            <a:r>
              <a:rPr lang="zh-CN" altLang="en-US">
                <a:sym typeface="+mn-ea"/>
              </a:rPr>
              <a:t>状态-动作对的概率分布</a:t>
            </a:r>
            <a:endParaRPr lang="zh-CN" altLang="en-US"/>
          </a:p>
          <a:p>
            <a:r>
              <a:rPr lang="en-US" altLang="zh-CN"/>
              <a:t>psi星是正则化函数psi的凸共轭，具体定义就是这个式子，</a:t>
            </a:r>
            <a:r>
              <a:rPr lang="zh-CN" altLang="en-US"/>
              <a:t>我们将会用它</a:t>
            </a:r>
            <a:r>
              <a:rPr lang="en-US" altLang="zh-CN"/>
              <a:t>表示专家策略和agent策略的占有率度量的相似度</a:t>
            </a:r>
            <a:r>
              <a:rPr lang="zh-CN" altLang="en-US"/>
              <a:t>，也就是两个概率分布的相似度</a:t>
            </a:r>
            <a:endParaRPr lang="zh-CN" altLang="en-US"/>
          </a:p>
          <a:p>
            <a:r>
              <a:rPr lang="zh-CN" altLang="en-US"/>
              <a:t>下面就是</a:t>
            </a:r>
            <a:r>
              <a:rPr lang="en-US" altLang="zh-CN"/>
              <a:t>GAIL</a:t>
            </a:r>
            <a:r>
              <a:rPr lang="zh-CN" altLang="en-US"/>
              <a:t>的优化目标，这个公式可以直观的理解为先利用IRL得到潜在的回报函数，然后利用正向RL得到最优策略，但是并不需要这么麻烦，因为</a:t>
            </a:r>
            <a:r>
              <a:rPr lang="en-US" altLang="zh-CN"/>
              <a:t>GAIL</a:t>
            </a:r>
            <a:r>
              <a:rPr lang="zh-CN" altLang="en-US"/>
              <a:t>的作者证明了</a:t>
            </a:r>
            <a:r>
              <a:rPr lang="en-US" altLang="zh-CN"/>
              <a:t>IRL</a:t>
            </a:r>
            <a:r>
              <a:rPr lang="zh-CN" altLang="en-US"/>
              <a:t>和占有率度量是两个对偶问题，所以我们可以省略中间过程，通过</a:t>
            </a:r>
            <a:r>
              <a:rPr lang="en-US" altLang="zh-CN"/>
              <a:t>psi</a:t>
            </a:r>
            <a:r>
              <a:rPr lang="zh-CN" altLang="en-US"/>
              <a:t>星来衡量占有率度量的差异性，</a:t>
            </a:r>
            <a:r>
              <a:rPr lang="zh-CN" altLang="en-US"/>
              <a:t>直接得到模型的最优策略，保证该策略的占有率度量逼近专家的占有率度</a:t>
            </a:r>
            <a:endParaRPr lang="zh-CN" altLang="en-US"/>
          </a:p>
          <a:p>
            <a:r>
              <a:rPr lang="zh-CN" altLang="en-US"/>
              <a:t>GAIL里提供了三种正则化函数，对于生成对抗网络问题我们就采用生成对抗网络的正则化函数，就是这个式子，</a:t>
            </a:r>
            <a:r>
              <a:rPr lang="en-US" altLang="zh-CN"/>
              <a:t>D</a:t>
            </a:r>
            <a:r>
              <a:rPr lang="zh-CN" altLang="en-US"/>
              <a:t>是判别器的输出</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然后就是这篇论文的内容了，这篇论文做的工作就是将</a:t>
            </a:r>
            <a:r>
              <a:rPr lang="en-US" altLang="zh-CN"/>
              <a:t>GAIL</a:t>
            </a:r>
            <a:r>
              <a:rPr lang="zh-CN" altLang="en-US"/>
              <a:t>里单智能体的工作应用到多智能体的情况</a:t>
            </a:r>
            <a:endParaRPr lang="zh-CN" altLang="en-US"/>
          </a:p>
          <a:p>
            <a:r>
              <a:rPr lang="zh-CN" altLang="en-US"/>
              <a:t>提到多智能体，就涉及到系统的平衡态。对于多智能体就要满足纳什均衡，即所有</a:t>
            </a:r>
            <a:r>
              <a:rPr lang="en-US" altLang="zh-CN"/>
              <a:t>agent</a:t>
            </a:r>
            <a:r>
              <a:rPr lang="zh-CN" altLang="en-US"/>
              <a:t>都需要达到自己期望收益的最大值</a:t>
            </a:r>
            <a:endParaRPr lang="zh-CN" altLang="en-US"/>
          </a:p>
          <a:p>
            <a:r>
              <a:rPr lang="zh-CN" altLang="en-US"/>
              <a:t>具体来讲的话就是这个约束，对于所有</a:t>
            </a:r>
            <a:r>
              <a:rPr lang="en-US" altLang="zh-CN"/>
              <a:t>agent</a:t>
            </a:r>
            <a:r>
              <a:rPr lang="zh-CN" altLang="en-US"/>
              <a:t>在每一个状态的估计值函数都要不小于它所有可能的动作值函数，也就是状态值函数要取动作值函数的最大值</a:t>
            </a:r>
            <a:endParaRPr lang="zh-CN" altLang="en-US"/>
          </a:p>
          <a:p>
            <a:r>
              <a:rPr lang="zh-CN" altLang="en-US"/>
              <a:t>而对于多智能体的正向强化学习过程，就需要加上纳什均衡的约束条件，同时不需要再保证总回报最大化了，因为满足了纳什均衡就已经达到了最优条件</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前面提到的纳什均衡约束条件是对于每个</a:t>
            </a:r>
            <a:r>
              <a:rPr lang="en-US" altLang="zh-CN"/>
              <a:t>agent</a:t>
            </a:r>
            <a:r>
              <a:rPr lang="zh-CN" altLang="en-US"/>
              <a:t>的每一个状态，而作者对其进行了等价改进，放宽了纳什均衡的约束条件</a:t>
            </a:r>
            <a:endParaRPr lang="zh-CN" altLang="en-US"/>
          </a:p>
          <a:p>
            <a:r>
              <a:rPr lang="zh-CN" altLang="en-US"/>
              <a:t>具体采用的方法就是时间差分法，估计值函数表示成贝尔曼方程的形式，动作值函数表示为前</a:t>
            </a:r>
            <a:r>
              <a:rPr lang="en-US" altLang="zh-CN"/>
              <a:t>t-1</a:t>
            </a:r>
            <a:r>
              <a:rPr lang="zh-CN" altLang="en-US"/>
              <a:t>步采取大括号里的轨迹而最后一步采取动作</a:t>
            </a:r>
            <a:r>
              <a:rPr lang="en-US" altLang="zh-CN"/>
              <a:t>ai</a:t>
            </a:r>
            <a:r>
              <a:rPr lang="zh-CN" altLang="en-US"/>
              <a:t>，需要满足的约束就是初始的状态值函数要大于任意情况下的动作值函数，动作值函数用大</a:t>
            </a:r>
            <a:r>
              <a:rPr lang="en-US" altLang="zh-CN"/>
              <a:t>Q</a:t>
            </a:r>
            <a:r>
              <a:rPr lang="zh-CN" altLang="en-US"/>
              <a:t>表示</a:t>
            </a:r>
            <a:endParaRPr lang="zh-CN" altLang="en-US"/>
          </a:p>
          <a:p>
            <a:r>
              <a:rPr lang="zh-CN" altLang="en-US"/>
              <a:t>其实就是把纳什均衡里的单步约束改成了</a:t>
            </a:r>
            <a:r>
              <a:rPr lang="en-US" altLang="zh-CN"/>
              <a:t>t</a:t>
            </a:r>
            <a:r>
              <a:rPr lang="zh-CN" altLang="en-US"/>
              <a:t>步约束，并且作者在论文里对两个约束的等价性给出了证明</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作者</a:t>
            </a:r>
            <a:r>
              <a:rPr lang="zh-CN" altLang="en-US"/>
              <a:t>接着讲对于这个问题的转化</a:t>
            </a:r>
            <a:endParaRPr lang="zh-CN" altLang="en-US"/>
          </a:p>
          <a:p>
            <a:r>
              <a:rPr lang="zh-CN" altLang="en-US"/>
              <a:t>在这里作者有一个先验的观察，就是对于任何策略Π来讲，只要</a:t>
            </a:r>
            <a:r>
              <a:rPr lang="en-US" altLang="zh-CN"/>
              <a:t>V</a:t>
            </a:r>
            <a:r>
              <a:rPr lang="zh-CN" altLang="en-US"/>
              <a:t>定义成</a:t>
            </a:r>
            <a:r>
              <a:rPr lang="en-US" altLang="zh-CN"/>
              <a:t>TD</a:t>
            </a:r>
            <a:r>
              <a:rPr lang="zh-CN" altLang="en-US"/>
              <a:t>方法的贝尔曼方程的样子，f都等于0，并且作者在论文中给出了证明</a:t>
            </a:r>
            <a:endParaRPr lang="zh-CN" altLang="en-US"/>
          </a:p>
          <a:p>
            <a:r>
              <a:rPr lang="zh-CN" altLang="en-US"/>
              <a:t>基于这一点先验，我们实际需要考虑的就只剩</a:t>
            </a:r>
            <a:r>
              <a:rPr lang="en-US" altLang="zh-CN"/>
              <a:t>MARL</a:t>
            </a:r>
            <a:r>
              <a:rPr lang="zh-CN" altLang="en-US"/>
              <a:t>问题中的约束了，而我们又通过刚才讲的</a:t>
            </a:r>
            <a:r>
              <a:rPr lang="en-US" altLang="zh-CN"/>
              <a:t>TD</a:t>
            </a:r>
            <a:r>
              <a:rPr lang="zh-CN" altLang="en-US"/>
              <a:t>方法对约束进行了等价转换</a:t>
            </a:r>
            <a:endParaRPr lang="zh-CN" altLang="en-US"/>
          </a:p>
          <a:p>
            <a:r>
              <a:rPr lang="zh-CN" altLang="en-US"/>
              <a:t>转换后的约束采用拉格朗日乘子将其转化为方程，并求其对偶问题的解，具体来讲就是上面的式子，我们把它定义成</a:t>
            </a:r>
            <a:r>
              <a:rPr lang="en-US" altLang="zh-CN"/>
              <a:t>L</a:t>
            </a:r>
            <a:r>
              <a:rPr lang="zh-CN" altLang="en-US"/>
              <a:t>，这就是我们对多智能体正向强化学习问题的转化</a:t>
            </a:r>
            <a:endParaRPr lang="zh-CN" altLang="en-US"/>
          </a:p>
          <a:p>
            <a:r>
              <a:rPr lang="en-US" altLang="zh-CN"/>
              <a:t>之后作者又定义了可能性度量</a:t>
            </a:r>
            <a:r>
              <a:rPr lang="zh-CN" altLang="en-US"/>
              <a:t>的概念，用来表示</a:t>
            </a:r>
            <a:r>
              <a:rPr lang="en-US" altLang="zh-CN"/>
              <a:t>agent i</a:t>
            </a:r>
            <a:r>
              <a:rPr lang="zh-CN" altLang="en-US"/>
              <a:t>采取策略</a:t>
            </a:r>
            <a:r>
              <a:rPr lang="en-US" altLang="zh-CN"/>
              <a:t>pi</a:t>
            </a:r>
            <a:r>
              <a:rPr lang="zh-CN" altLang="en-US"/>
              <a:t>而其他</a:t>
            </a:r>
            <a:r>
              <a:rPr lang="en-US" altLang="zh-CN"/>
              <a:t>agent</a:t>
            </a:r>
            <a:r>
              <a:rPr lang="zh-CN" altLang="en-US"/>
              <a:t>采取策略</a:t>
            </a:r>
            <a:r>
              <a:rPr lang="en-US" altLang="zh-CN"/>
              <a:t>pi</a:t>
            </a:r>
            <a:r>
              <a:rPr lang="zh-CN" altLang="en-US"/>
              <a:t>星的可能性，利用这个可能性度量作为拉格朗日乘子，当时间步数趋近于无穷的时候，</a:t>
            </a:r>
            <a:r>
              <a:rPr lang="zh-CN" altLang="en-US"/>
              <a:t>我们就可以将上面的公式转化为下面的公式，作者也在论文中给出了详细的证明</a:t>
            </a:r>
            <a:endParaRPr lang="zh-CN" altLang="en-US"/>
          </a:p>
          <a:p>
            <a:r>
              <a:rPr lang="zh-CN" altLang="en-US"/>
              <a:t>所以我们最终正向强化学习的目的就是让</a:t>
            </a:r>
            <a:r>
              <a:rPr lang="en-US" altLang="zh-CN"/>
              <a:t>agent i</a:t>
            </a:r>
            <a:r>
              <a:rPr lang="zh-CN" altLang="en-US"/>
              <a:t>分别采用</a:t>
            </a:r>
            <a:r>
              <a:rPr lang="en-US" altLang="zh-CN"/>
              <a:t>pi</a:t>
            </a:r>
            <a:r>
              <a:rPr lang="zh-CN" altLang="en-US"/>
              <a:t>和</a:t>
            </a:r>
            <a:r>
              <a:rPr lang="en-US" altLang="zh-CN"/>
              <a:t>pi</a:t>
            </a:r>
            <a:r>
              <a:rPr lang="zh-CN" altLang="en-US"/>
              <a:t>星，而其余</a:t>
            </a:r>
            <a:r>
              <a:rPr lang="en-US" altLang="zh-CN"/>
              <a:t>agent</a:t>
            </a:r>
            <a:r>
              <a:rPr lang="zh-CN" altLang="en-US"/>
              <a:t>固定采用</a:t>
            </a:r>
            <a:r>
              <a:rPr lang="en-US" altLang="zh-CN"/>
              <a:t>pi</a:t>
            </a:r>
            <a:r>
              <a:rPr lang="zh-CN" altLang="en-US"/>
              <a:t>星，选择合适的策略</a:t>
            </a:r>
            <a:r>
              <a:rPr lang="en-US" altLang="zh-CN"/>
              <a:t>pi</a:t>
            </a:r>
            <a:r>
              <a:rPr lang="zh-CN" altLang="en-US"/>
              <a:t>使得</a:t>
            </a:r>
            <a:r>
              <a:rPr lang="en-US" altLang="zh-CN"/>
              <a:t>L</a:t>
            </a:r>
            <a:r>
              <a:rPr lang="zh-CN" altLang="en-US"/>
              <a:t>最小</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然后是多智能体逆向强化学习的部分，和单智能体的情况相同，只不过对</a:t>
            </a:r>
            <a:r>
              <a:rPr lang="en-US" altLang="zh-CN"/>
              <a:t>agent</a:t>
            </a:r>
            <a:r>
              <a:rPr lang="zh-CN" altLang="en-US"/>
              <a:t>的回报进行了一个累加</a:t>
            </a:r>
            <a:endParaRPr lang="zh-CN" altLang="en-US"/>
          </a:p>
          <a:p>
            <a:r>
              <a:rPr lang="zh-CN" altLang="en-US"/>
              <a:t>这个优化目标也和单智能体类似，单智能体需要比较的是专家策略和</a:t>
            </a:r>
            <a:r>
              <a:rPr lang="en-US" altLang="zh-CN"/>
              <a:t>agent</a:t>
            </a:r>
            <a:r>
              <a:rPr lang="zh-CN" altLang="en-US"/>
              <a:t>策略的占有率度量，但是根据我们刚才推导的多智能体正向强化学习的公式，我们需要比较的是</a:t>
            </a:r>
            <a:r>
              <a:rPr lang="en-US" altLang="zh-CN"/>
              <a:t>agent i</a:t>
            </a:r>
            <a:r>
              <a:rPr lang="zh-CN" altLang="en-US"/>
              <a:t>采用策略</a:t>
            </a:r>
            <a:r>
              <a:rPr lang="en-US" altLang="zh-CN"/>
              <a:t>pi</a:t>
            </a:r>
            <a:r>
              <a:rPr lang="zh-CN" altLang="en-US"/>
              <a:t>其余</a:t>
            </a:r>
            <a:r>
              <a:rPr lang="en-US" altLang="zh-CN"/>
              <a:t>agent</a:t>
            </a:r>
            <a:r>
              <a:rPr lang="zh-CN" altLang="en-US"/>
              <a:t>采用专家策略以及所有</a:t>
            </a:r>
            <a:r>
              <a:rPr lang="en-US" altLang="zh-CN"/>
              <a:t>agent</a:t>
            </a:r>
            <a:r>
              <a:rPr lang="zh-CN" altLang="en-US"/>
              <a:t>采用专家策略之间的占有率度量，也就是这个式子</a:t>
            </a:r>
            <a:endParaRPr lang="zh-CN" altLang="en-US"/>
          </a:p>
          <a:p>
            <a:r>
              <a:rPr lang="zh-CN" altLang="en-US"/>
              <a:t>但是问题来了，</a:t>
            </a:r>
            <a:r>
              <a:rPr lang="en-US" altLang="zh-CN"/>
              <a:t>想要最优化这个式子我们需要有agent i</a:t>
            </a:r>
            <a:r>
              <a:rPr lang="zh-CN" altLang="en-US"/>
              <a:t>采用自己的策略和其他</a:t>
            </a:r>
            <a:r>
              <a:rPr lang="en-US" altLang="zh-CN"/>
              <a:t>agent</a:t>
            </a:r>
            <a:r>
              <a:rPr lang="zh-CN" altLang="en-US"/>
              <a:t>采用</a:t>
            </a:r>
            <a:r>
              <a:rPr lang="en-US" altLang="zh-CN"/>
              <a:t>专家策略的占有率度量，但实际上我们并没有这种数据</a:t>
            </a:r>
            <a:r>
              <a:rPr lang="zh-CN" altLang="en-US"/>
              <a:t>，因为我们的数据要不所有</a:t>
            </a:r>
            <a:r>
              <a:rPr lang="en-US" altLang="zh-CN"/>
              <a:t>agent</a:t>
            </a:r>
            <a:r>
              <a:rPr lang="zh-CN" altLang="en-US"/>
              <a:t>都采取专家策略，要不全都采取自己的策略，因此作者又提出了命题</a:t>
            </a:r>
            <a:r>
              <a:rPr lang="en-US" altLang="zh-CN"/>
              <a:t>7</a:t>
            </a:r>
            <a:r>
              <a:rPr lang="zh-CN" altLang="en-US"/>
              <a:t>来解决这个问题，按照如上对</a:t>
            </a:r>
            <a:r>
              <a:rPr lang="en-US" altLang="zh-CN"/>
              <a:t>psi</a:t>
            </a:r>
            <a:r>
              <a:rPr lang="zh-CN" altLang="en-US"/>
              <a:t>的定义，</a:t>
            </a:r>
            <a:r>
              <a:rPr lang="en-US" altLang="zh-CN"/>
              <a:t>在我们无法获得这一项的时候可以用</a:t>
            </a:r>
            <a:r>
              <a:rPr lang="zh-CN" altLang="en-US"/>
              <a:t>所有</a:t>
            </a:r>
            <a:r>
              <a:rPr lang="en-US" altLang="zh-CN"/>
              <a:t>agent</a:t>
            </a:r>
            <a:r>
              <a:rPr lang="zh-CN" altLang="en-US"/>
              <a:t>自己的策略</a:t>
            </a:r>
            <a:r>
              <a:rPr lang="en-US" altLang="zh-CN"/>
              <a:t>来代替，也能达到一样的效果</a:t>
            </a:r>
            <a:endParaRPr lang="en-US" altLang="zh-CN"/>
          </a:p>
          <a:p>
            <a:r>
              <a:rPr lang="en-US" altLang="zh-CN"/>
              <a:t>这个式子作者也给出了证明，但是这个证明我没看懂，</a:t>
            </a:r>
            <a:r>
              <a:rPr lang="zh-CN" altLang="en-US"/>
              <a:t>感</a:t>
            </a:r>
            <a:r>
              <a:rPr lang="en-US" altLang="zh-CN"/>
              <a:t>兴趣的同学可以看一下</a:t>
            </a:r>
            <a:endParaRPr lang="en-US" altLang="zh-CN"/>
          </a:p>
          <a:p>
            <a:r>
              <a:rPr lang="zh-CN" altLang="en-US"/>
              <a:t>这里还有两点需要注意</a:t>
            </a:r>
            <a:endParaRPr lang="zh-CN" altLang="en-US"/>
          </a:p>
          <a:p>
            <a:r>
              <a:rPr lang="zh-CN" altLang="en-US"/>
              <a:t>第一点是多智能体正向强化学习的过程中，纳什均衡不一定总是凸的，也就是说不一定只有唯一解，但是我们在这里假设它</a:t>
            </a:r>
            <a:r>
              <a:rPr lang="zh-CN" altLang="en-US"/>
              <a:t>只有唯一最优解</a:t>
            </a:r>
            <a:endParaRPr lang="en-US" altLang="zh-CN"/>
          </a:p>
          <a:p>
            <a:r>
              <a:rPr lang="zh-CN" altLang="en-US"/>
              <a:t>第二点是在命题</a:t>
            </a:r>
            <a:r>
              <a:rPr lang="en-US" altLang="zh-CN"/>
              <a:t>7</a:t>
            </a:r>
            <a:r>
              <a:rPr lang="zh-CN" altLang="en-US"/>
              <a:t>中，只有</a:t>
            </a:r>
            <a:r>
              <a:rPr lang="en-US" altLang="zh-CN"/>
              <a:t>psi</a:t>
            </a:r>
            <a:r>
              <a:rPr lang="zh-CN" altLang="en-US"/>
              <a:t>星的式子成立，作者移除了</a:t>
            </a:r>
            <a:r>
              <a:rPr lang="en-US" altLang="zh-CN"/>
              <a:t>agent</a:t>
            </a:r>
            <a:r>
              <a:rPr lang="zh-CN" altLang="en-US"/>
              <a:t>的因果熵，因为对于一个</a:t>
            </a:r>
            <a:r>
              <a:rPr lang="en-US" altLang="zh-CN"/>
              <a:t>agent i</a:t>
            </a:r>
            <a:r>
              <a:rPr lang="zh-CN" altLang="en-US"/>
              <a:t>来讲，前者的策略因果熵取决于其他</a:t>
            </a:r>
            <a:r>
              <a:rPr lang="en-US" altLang="zh-CN"/>
              <a:t>agent</a:t>
            </a:r>
            <a:r>
              <a:rPr lang="zh-CN" altLang="en-US"/>
              <a:t>的专家策略，后者的因果熵</a:t>
            </a:r>
            <a:r>
              <a:rPr lang="zh-CN" altLang="en-US"/>
              <a:t>取决于其他</a:t>
            </a:r>
            <a:r>
              <a:rPr lang="en-US" altLang="zh-CN"/>
              <a:t>agent</a:t>
            </a:r>
            <a:r>
              <a:rPr lang="zh-CN" altLang="en-US"/>
              <a:t>自己的策略，因此不能保证加入因果熵后依旧取等</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所以当我们采用命题</a:t>
            </a:r>
            <a:r>
              <a:rPr lang="en-US" altLang="zh-CN"/>
              <a:t>7</a:t>
            </a:r>
            <a:r>
              <a:rPr lang="zh-CN" altLang="en-US"/>
              <a:t>作者提出的</a:t>
            </a:r>
            <a:r>
              <a:rPr lang="en-US" altLang="zh-CN"/>
              <a:t>psi</a:t>
            </a:r>
            <a:r>
              <a:rPr lang="zh-CN" altLang="en-US"/>
              <a:t>作为正则化函数后，最终的优化目标就变成了</a:t>
            </a:r>
            <a:r>
              <a:rPr lang="en-US" altLang="zh-CN"/>
              <a:t>psi</a:t>
            </a:r>
            <a:r>
              <a:rPr lang="zh-CN" altLang="en-US"/>
              <a:t>星，也就是这个样子</a:t>
            </a:r>
            <a:endParaRPr lang="zh-CN" altLang="en-US"/>
          </a:p>
          <a:p>
            <a:r>
              <a:rPr lang="zh-CN" altLang="en-US"/>
              <a:t>同时作者又增强了正则化函数的作用，向里面加入了先验知识，作者将先验知识分为三类，分别是中心化的、去中心化的和零和的：中心化就是所有</a:t>
            </a:r>
            <a:r>
              <a:rPr lang="en-US" altLang="zh-CN"/>
              <a:t>agent</a:t>
            </a:r>
            <a:r>
              <a:rPr lang="zh-CN" altLang="en-US"/>
              <a:t>可以共用一个判别器，对应现实场景里的合作关系，去中心化就相当于没有先验，每个</a:t>
            </a:r>
            <a:r>
              <a:rPr lang="en-US" altLang="zh-CN"/>
              <a:t>agent</a:t>
            </a:r>
            <a:r>
              <a:rPr lang="zh-CN" altLang="en-US"/>
              <a:t>单独对应一个判别器；零和的就是两个</a:t>
            </a:r>
            <a:r>
              <a:rPr lang="en-US" altLang="zh-CN"/>
              <a:t>agent</a:t>
            </a:r>
            <a:r>
              <a:rPr lang="zh-CN" altLang="en-US"/>
              <a:t>的回报对应相反，表示现实场景里的竞争关系</a:t>
            </a:r>
            <a:endParaRPr lang="zh-CN" altLang="en-US"/>
          </a:p>
          <a:p>
            <a:endParaRPr lang="en-US" altLang="zh-CN"/>
          </a:p>
          <a:p>
            <a:r>
              <a:rPr lang="en-US" altLang="zh-CN"/>
              <a:t>(psi</a:t>
            </a:r>
            <a:r>
              <a:rPr lang="zh-CN" altLang="en-US"/>
              <a:t>不再累加可分，所以对抗训练过程被设计成这个样子，最大化专家的表现，最小化机器的表现，从而将其区分</a:t>
            </a:r>
            <a:r>
              <a:rPr lang="en-US" altLang="zh-CN"/>
              <a:t>)</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对于生成器，作者提出了一个框架叫</a:t>
            </a:r>
            <a:r>
              <a:rPr lang="en-US" altLang="zh-CN"/>
              <a:t>MACK</a:t>
            </a:r>
            <a:r>
              <a:rPr lang="zh-CN" altLang="en-US"/>
              <a:t>，它是继承自</a:t>
            </a:r>
            <a:r>
              <a:rPr lang="en-US" altLang="zh-CN"/>
              <a:t>2017</a:t>
            </a:r>
            <a:r>
              <a:rPr lang="zh-CN" altLang="en-US"/>
              <a:t>年的一篇论文</a:t>
            </a:r>
            <a:r>
              <a:rPr lang="en-US" altLang="zh-CN"/>
              <a:t>ACKTR</a:t>
            </a:r>
            <a:endParaRPr lang="zh-CN" altLang="en-US"/>
          </a:p>
          <a:p>
            <a:r>
              <a:rPr lang="zh-CN" altLang="en-US"/>
              <a:t>作者做的改进第一点</a:t>
            </a:r>
            <a:r>
              <a:rPr lang="zh-CN" altLang="en-US"/>
              <a:t>是采用了中心化的训练和去中心化的执行，就是策略在训练的时候引入了额外信息来减小方差，而在执行的时候没有这些额外信息</a:t>
            </a:r>
            <a:endParaRPr lang="zh-CN" altLang="en-US"/>
          </a:p>
          <a:p>
            <a:r>
              <a:rPr lang="zh-CN" altLang="en-US"/>
              <a:t>第二点是优势函数的定义，每个</a:t>
            </a:r>
            <a:r>
              <a:rPr lang="en-US" altLang="zh-CN"/>
              <a:t>agent</a:t>
            </a:r>
            <a:r>
              <a:rPr lang="zh-CN" altLang="en-US"/>
              <a:t>的优势函数是基于所有</a:t>
            </a:r>
            <a:r>
              <a:rPr lang="en-US" altLang="zh-CN"/>
              <a:t>agent</a:t>
            </a:r>
            <a:r>
              <a:rPr lang="zh-CN" altLang="en-US"/>
              <a:t>的观察和动作，其中</a:t>
            </a:r>
            <a:r>
              <a:rPr lang="en-US" altLang="zh-CN"/>
              <a:t>V_fi</a:t>
            </a:r>
            <a:r>
              <a:rPr lang="zh-CN" altLang="en-US"/>
              <a:t>表示的是策略梯度方法里面的回报函数的基线，利用其他</a:t>
            </a:r>
            <a:r>
              <a:rPr lang="en-US" altLang="zh-CN"/>
              <a:t>agent</a:t>
            </a:r>
            <a:r>
              <a:rPr lang="zh-CN" altLang="en-US"/>
              <a:t>的动作来计算</a:t>
            </a:r>
            <a:endParaRPr lang="zh-CN" altLang="en-US"/>
          </a:p>
          <a:p>
            <a:r>
              <a:rPr lang="zh-CN" altLang="en-US"/>
              <a:t>第三点是对于参数</a:t>
            </a:r>
            <a:r>
              <a:rPr lang="en-US" altLang="zh-CN"/>
              <a:t>θ</a:t>
            </a:r>
            <a:r>
              <a:rPr lang="zh-CN" altLang="en-US"/>
              <a:t>和</a:t>
            </a:r>
            <a:r>
              <a:rPr lang="en-US" altLang="zh-CN"/>
              <a:t>fi</a:t>
            </a:r>
            <a:r>
              <a:rPr lang="zh-CN" altLang="en-US"/>
              <a:t>的学习，没有采用置信域来确定学习率，而是采用了线性衰减的</a:t>
            </a:r>
            <a:r>
              <a:rPr lang="zh-CN" altLang="en-US"/>
              <a:t>学习率来实现近似的实验效果</a:t>
            </a:r>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title"/>
          </p:nvPr>
        </p:nvSpPr>
        <p:spPr>
          <a:xfrm>
            <a:off x="1626870" y="1293495"/>
            <a:ext cx="8938260" cy="2018665"/>
          </a:xfrm>
        </p:spPr>
        <p:txBody>
          <a:bodyPr vert="horz" wrap="square" lIns="91440" tIns="45720" rIns="91440" bIns="45720" numCol="1" anchor="ctr" anchorCtr="0" compatLnSpc="1">
            <a:normAutofit fontScale="90000"/>
          </a:bodyPr>
          <a:p>
            <a:pPr marL="0" marR="0" lvl="0" indent="0" algn="ctr" defTabSz="914400" rtl="0" eaLnBrk="0" fontAlgn="base" latinLnBrk="0" hangingPunct="0">
              <a:lnSpc>
                <a:spcPct val="100000"/>
              </a:lnSpc>
              <a:spcBef>
                <a:spcPct val="0"/>
              </a:spcBef>
              <a:spcAft>
                <a:spcPct val="0"/>
              </a:spcAft>
              <a:buClrTx/>
              <a:buSzTx/>
              <a:buFontTx/>
              <a:buNone/>
              <a:defRPr/>
            </a:pPr>
            <a:r>
              <a:rPr lang="en-US" altLang="zh-CN"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rPr>
              <a:t>Multi-Agent Generative Adversarial Imitation Learning</a:t>
            </a:r>
            <a:endParaRPr lang="en-US" altLang="zh-CN"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endParaRPr>
          </a:p>
        </p:txBody>
      </p:sp>
      <p:sp>
        <p:nvSpPr>
          <p:cNvPr id="9" name="标题 6"/>
          <p:cNvSpPr>
            <a:spLocks noGrp="1"/>
          </p:cNvSpPr>
          <p:nvPr/>
        </p:nvSpPr>
        <p:spPr>
          <a:xfrm>
            <a:off x="4869180" y="3650615"/>
            <a:ext cx="2453640" cy="1045210"/>
          </a:xfrm>
          <a:prstGeom prst="rect">
            <a:avLst/>
          </a:prstGeom>
        </p:spPr>
        <p:txBody>
          <a:bodyPr vert="horz" wrap="square" lIns="91440" tIns="45720" rIns="91440" bIns="45720" numCol="1" rtlCol="0" anchor="ctr" anchorCtr="0" compatLnSpc="1">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lang="en-US" altLang="zh-CN" sz="4000"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rPr>
              <a:t>ICML 2019</a:t>
            </a:r>
            <a:endParaRPr lang="en-US" altLang="zh-CN" sz="4000"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860425" y="1017270"/>
            <a:ext cx="8405495" cy="95885"/>
          </a:xfrm>
          <a:prstGeom prst="rect">
            <a:avLst/>
          </a:prstGeom>
        </p:spPr>
      </p:pic>
      <p:sp>
        <p:nvSpPr>
          <p:cNvPr id="7" name="标题 6"/>
          <p:cNvSpPr>
            <a:spLocks noGrp="1"/>
          </p:cNvSpPr>
          <p:nvPr>
            <p:ph type="title"/>
          </p:nvPr>
        </p:nvSpPr>
        <p:spPr>
          <a:xfrm>
            <a:off x="860108" y="364173"/>
            <a:ext cx="7399338" cy="652463"/>
          </a:xfrm>
        </p:spPr>
        <p:txBody>
          <a:bodyPr vert="horz" wrap="square" lIns="91440" tIns="45720" rIns="91440" bIns="45720" numCol="1" anchor="ctr" anchorCtr="0" compatLnSpc="1">
            <a:normAutofit fontScale="90000"/>
          </a:bodyPr>
          <a:p>
            <a:pPr marL="0" marR="0" lvl="0" indent="0" algn="l" defTabSz="914400" rtl="0" eaLnBrk="0" fontAlgn="base" latinLnBrk="0" hangingPunct="0">
              <a:lnSpc>
                <a:spcPct val="100000"/>
              </a:lnSpc>
              <a:spcBef>
                <a:spcPct val="0"/>
              </a:spcBef>
              <a:spcAft>
                <a:spcPct val="0"/>
              </a:spcAft>
              <a:buClrTx/>
              <a:buSzTx/>
              <a:buFontTx/>
              <a:buNone/>
              <a:defRPr/>
            </a:pPr>
            <a:r>
              <a:rPr lang="zh-CN" altLang="en-US"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rPr>
              <a:t>主要内容</a:t>
            </a:r>
            <a:r>
              <a:rPr lang="en-US" altLang="zh-CN"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rPr>
              <a:t>-</a:t>
            </a:r>
            <a:r>
              <a:rPr lang="zh-CN" altLang="en-US"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rPr>
              <a:t>生成器</a:t>
            </a:r>
            <a:endParaRPr lang="zh-CN" altLang="en-US"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endParaRPr>
          </a:p>
        </p:txBody>
      </p:sp>
      <p:sp>
        <p:nvSpPr>
          <p:cNvPr id="8" name="文本框 7"/>
          <p:cNvSpPr txBox="1"/>
          <p:nvPr/>
        </p:nvSpPr>
        <p:spPr>
          <a:xfrm>
            <a:off x="860425" y="1465580"/>
            <a:ext cx="7336155" cy="368300"/>
          </a:xfrm>
          <a:prstGeom prst="rect">
            <a:avLst/>
          </a:prstGeom>
          <a:noFill/>
        </p:spPr>
        <p:txBody>
          <a:bodyPr wrap="none" rtlCol="0" anchor="t">
            <a:spAutoFit/>
          </a:bodyPr>
          <a:p>
            <a:pPr algn="l"/>
            <a:r>
              <a:rPr lang="zh-CN" altLang="en-US"/>
              <a:t>提出了一个框架：</a:t>
            </a:r>
            <a:r>
              <a:rPr lang="en-US" altLang="zh-CN"/>
              <a:t>MACK——</a:t>
            </a:r>
            <a:r>
              <a:rPr lang="zh-CN" altLang="en-US"/>
              <a:t>Multi-agent Actor-Critic with Kronecker-factors </a:t>
            </a:r>
            <a:endParaRPr lang="zh-CN" altLang="en-US"/>
          </a:p>
        </p:txBody>
      </p:sp>
      <p:sp>
        <p:nvSpPr>
          <p:cNvPr id="3" name="文本框 2"/>
          <p:cNvSpPr txBox="1"/>
          <p:nvPr/>
        </p:nvSpPr>
        <p:spPr>
          <a:xfrm>
            <a:off x="860425" y="2167890"/>
            <a:ext cx="7854315" cy="368300"/>
          </a:xfrm>
          <a:prstGeom prst="rect">
            <a:avLst/>
          </a:prstGeom>
          <a:noFill/>
        </p:spPr>
        <p:txBody>
          <a:bodyPr wrap="none" rtlCol="0" anchor="t">
            <a:spAutoFit/>
          </a:bodyPr>
          <a:p>
            <a:pPr algn="l"/>
            <a:r>
              <a:rPr lang="zh-CN" altLang="en-US"/>
              <a:t>继承自</a:t>
            </a:r>
            <a:r>
              <a:rPr lang="zh-CN" altLang="en-US"/>
              <a:t>Actor-Critic with Kronecker-factored Trust Region (ACKTR, (Wu et al., 2017))</a:t>
            </a:r>
            <a:endParaRPr lang="zh-CN" altLang="en-US"/>
          </a:p>
        </p:txBody>
      </p:sp>
      <p:sp>
        <p:nvSpPr>
          <p:cNvPr id="4" name="文本框 3"/>
          <p:cNvSpPr txBox="1"/>
          <p:nvPr/>
        </p:nvSpPr>
        <p:spPr>
          <a:xfrm>
            <a:off x="860425" y="3005455"/>
            <a:ext cx="7171690" cy="368300"/>
          </a:xfrm>
          <a:prstGeom prst="rect">
            <a:avLst/>
          </a:prstGeom>
          <a:noFill/>
        </p:spPr>
        <p:txBody>
          <a:bodyPr wrap="none" rtlCol="0" anchor="t">
            <a:spAutoFit/>
          </a:bodyPr>
          <a:p>
            <a:pPr algn="l"/>
            <a:r>
              <a:rPr lang="zh-CN" altLang="en-US"/>
              <a:t>采用centralized training with decentralized execution (Foerster et al., 2016)</a:t>
            </a:r>
            <a:endParaRPr lang="zh-CN" altLang="en-US"/>
          </a:p>
        </p:txBody>
      </p:sp>
      <p:pic>
        <p:nvPicPr>
          <p:cNvPr id="5" name="图片 4"/>
          <p:cNvPicPr>
            <a:picLocks noChangeAspect="1"/>
          </p:cNvPicPr>
          <p:nvPr/>
        </p:nvPicPr>
        <p:blipFill>
          <a:blip r:embed="rId2"/>
          <a:stretch>
            <a:fillRect/>
          </a:stretch>
        </p:blipFill>
        <p:spPr>
          <a:xfrm>
            <a:off x="989965" y="4094480"/>
            <a:ext cx="7588885" cy="1003935"/>
          </a:xfrm>
          <a:prstGeom prst="rect">
            <a:avLst/>
          </a:prstGeom>
        </p:spPr>
      </p:pic>
      <p:sp>
        <p:nvSpPr>
          <p:cNvPr id="9" name="文本框 8"/>
          <p:cNvSpPr txBox="1"/>
          <p:nvPr/>
        </p:nvSpPr>
        <p:spPr>
          <a:xfrm>
            <a:off x="860425" y="3726180"/>
            <a:ext cx="1325880" cy="368300"/>
          </a:xfrm>
          <a:prstGeom prst="rect">
            <a:avLst/>
          </a:prstGeom>
          <a:noFill/>
        </p:spPr>
        <p:txBody>
          <a:bodyPr wrap="none" rtlCol="0" anchor="t">
            <a:spAutoFit/>
          </a:bodyPr>
          <a:p>
            <a:r>
              <a:rPr lang="zh-CN" altLang="en-US"/>
              <a:t>优势函数</a:t>
            </a:r>
            <a:r>
              <a:rPr lang="zh-CN" altLang="en-US"/>
              <a:t>：</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860425" y="1017270"/>
            <a:ext cx="8405495" cy="95885"/>
          </a:xfrm>
          <a:prstGeom prst="rect">
            <a:avLst/>
          </a:prstGeom>
        </p:spPr>
      </p:pic>
      <p:sp>
        <p:nvSpPr>
          <p:cNvPr id="7" name="标题 6"/>
          <p:cNvSpPr>
            <a:spLocks noGrp="1"/>
          </p:cNvSpPr>
          <p:nvPr>
            <p:ph type="title"/>
          </p:nvPr>
        </p:nvSpPr>
        <p:spPr>
          <a:xfrm>
            <a:off x="860108" y="364173"/>
            <a:ext cx="7399338" cy="652463"/>
          </a:xfrm>
        </p:spPr>
        <p:txBody>
          <a:bodyPr vert="horz" wrap="square" lIns="91440" tIns="45720" rIns="91440" bIns="45720" numCol="1" anchor="ctr" anchorCtr="0" compatLnSpc="1">
            <a:normAutofit fontScale="90000"/>
          </a:bodyPr>
          <a:p>
            <a:pPr marL="0" marR="0" lvl="0" indent="0" algn="l" defTabSz="914400" rtl="0" eaLnBrk="0" fontAlgn="base" latinLnBrk="0" hangingPunct="0">
              <a:lnSpc>
                <a:spcPct val="100000"/>
              </a:lnSpc>
              <a:spcBef>
                <a:spcPct val="0"/>
              </a:spcBef>
              <a:spcAft>
                <a:spcPct val="0"/>
              </a:spcAft>
              <a:buClrTx/>
              <a:buSzTx/>
              <a:buFontTx/>
              <a:buNone/>
              <a:defRPr/>
            </a:pPr>
            <a:r>
              <a:rPr lang="zh-CN" altLang="en-US"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rPr>
              <a:t>主要内容</a:t>
            </a:r>
            <a:r>
              <a:rPr lang="en-US" altLang="zh-CN"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rPr>
              <a:t>-</a:t>
            </a:r>
            <a:r>
              <a:rPr lang="zh-CN" altLang="en-US"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rPr>
              <a:t>核心算法</a:t>
            </a:r>
            <a:endParaRPr lang="zh-CN" altLang="en-US"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endParaRPr>
          </a:p>
        </p:txBody>
      </p:sp>
      <p:pic>
        <p:nvPicPr>
          <p:cNvPr id="3" name="图片 2"/>
          <p:cNvPicPr>
            <a:picLocks noChangeAspect="1"/>
          </p:cNvPicPr>
          <p:nvPr/>
        </p:nvPicPr>
        <p:blipFill>
          <a:blip r:embed="rId2"/>
          <a:stretch>
            <a:fillRect/>
          </a:stretch>
        </p:blipFill>
        <p:spPr>
          <a:xfrm>
            <a:off x="1317625" y="1978660"/>
            <a:ext cx="7491095" cy="4290060"/>
          </a:xfrm>
          <a:prstGeom prst="rect">
            <a:avLst/>
          </a:prstGeom>
        </p:spPr>
      </p:pic>
      <p:sp>
        <p:nvSpPr>
          <p:cNvPr id="8" name="文本框 7"/>
          <p:cNvSpPr txBox="1"/>
          <p:nvPr/>
        </p:nvSpPr>
        <p:spPr>
          <a:xfrm>
            <a:off x="860425" y="1362075"/>
            <a:ext cx="1624330" cy="368300"/>
          </a:xfrm>
          <a:prstGeom prst="rect">
            <a:avLst/>
          </a:prstGeom>
          <a:noFill/>
        </p:spPr>
        <p:txBody>
          <a:bodyPr wrap="none" rtlCol="0" anchor="t">
            <a:spAutoFit/>
          </a:bodyPr>
          <a:p>
            <a:r>
              <a:rPr lang="en-US" altLang="zh-CN"/>
              <a:t>MAGAIL</a:t>
            </a:r>
            <a:r>
              <a:rPr lang="zh-CN" altLang="en-US"/>
              <a:t>算法：</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860425" y="1017270"/>
            <a:ext cx="8405495" cy="95885"/>
          </a:xfrm>
          <a:prstGeom prst="rect">
            <a:avLst/>
          </a:prstGeom>
        </p:spPr>
      </p:pic>
      <p:sp>
        <p:nvSpPr>
          <p:cNvPr id="7" name="标题 6"/>
          <p:cNvSpPr>
            <a:spLocks noGrp="1"/>
          </p:cNvSpPr>
          <p:nvPr>
            <p:ph type="title"/>
          </p:nvPr>
        </p:nvSpPr>
        <p:spPr>
          <a:xfrm>
            <a:off x="860108" y="364173"/>
            <a:ext cx="7399338" cy="652463"/>
          </a:xfrm>
        </p:spPr>
        <p:txBody>
          <a:bodyPr vert="horz" wrap="square" lIns="91440" tIns="45720" rIns="91440" bIns="45720" numCol="1" anchor="ctr" anchorCtr="0" compatLnSpc="1">
            <a:normAutofit fontScale="90000"/>
          </a:bodyPr>
          <a:p>
            <a:pPr marL="0" marR="0" lvl="0" indent="0" algn="l" defTabSz="914400" rtl="0" eaLnBrk="0" fontAlgn="base" latinLnBrk="0" hangingPunct="0">
              <a:lnSpc>
                <a:spcPct val="100000"/>
              </a:lnSpc>
              <a:spcBef>
                <a:spcPct val="0"/>
              </a:spcBef>
              <a:spcAft>
                <a:spcPct val="0"/>
              </a:spcAft>
              <a:buClrTx/>
              <a:buSzTx/>
              <a:buFontTx/>
              <a:buNone/>
              <a:defRPr/>
            </a:pPr>
            <a:r>
              <a:rPr lang="zh-CN" altLang="en-US"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rPr>
              <a:t>实验环境</a:t>
            </a:r>
            <a:endParaRPr lang="zh-CN" altLang="en-US"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endParaRPr>
          </a:p>
        </p:txBody>
      </p:sp>
      <p:sp>
        <p:nvSpPr>
          <p:cNvPr id="8" name="文本框 7"/>
          <p:cNvSpPr txBox="1"/>
          <p:nvPr/>
        </p:nvSpPr>
        <p:spPr>
          <a:xfrm>
            <a:off x="860425" y="1349375"/>
            <a:ext cx="7335520" cy="3661410"/>
          </a:xfrm>
          <a:prstGeom prst="rect">
            <a:avLst/>
          </a:prstGeom>
          <a:noFill/>
        </p:spPr>
        <p:txBody>
          <a:bodyPr wrap="none" rtlCol="0" anchor="t">
            <a:spAutoFit/>
          </a:bodyPr>
          <a:p>
            <a:pPr algn="l"/>
            <a:r>
              <a:rPr lang="en-US" sz="4000"/>
              <a:t>1.Partical environment</a:t>
            </a:r>
            <a:r>
              <a:rPr lang="zh-CN" altLang="en-US" sz="4000"/>
              <a:t>：</a:t>
            </a:r>
            <a:endParaRPr lang="zh-CN" altLang="en-US" sz="4000"/>
          </a:p>
          <a:p>
            <a:pPr marL="285750" indent="-285750" algn="l">
              <a:buSzPct val="85000"/>
              <a:buFont typeface="Wingdings" panose="05000000000000000000" charset="0"/>
              <a:buChar char="l"/>
            </a:pPr>
            <a:r>
              <a:rPr lang="en-US" altLang="zh-CN" sz="2800"/>
              <a:t>Cooperative Communication</a:t>
            </a:r>
            <a:endParaRPr lang="en-US" altLang="zh-CN" sz="2800"/>
          </a:p>
          <a:p>
            <a:pPr marL="285750" indent="-285750" algn="l">
              <a:buSzPct val="85000"/>
              <a:buFont typeface="Wingdings" panose="05000000000000000000" charset="0"/>
              <a:buChar char="l"/>
            </a:pPr>
            <a:r>
              <a:rPr lang="en-US" altLang="zh-CN" sz="2800"/>
              <a:t>Cooperative Navigation</a:t>
            </a:r>
            <a:endParaRPr lang="en-US" altLang="zh-CN" sz="2800"/>
          </a:p>
          <a:p>
            <a:pPr marL="285750" indent="-285750" algn="l">
              <a:buSzPct val="85000"/>
              <a:buFont typeface="Wingdings" panose="05000000000000000000" charset="0"/>
              <a:buChar char="l"/>
            </a:pPr>
            <a:r>
              <a:rPr lang="en-US" altLang="zh-CN" sz="2800"/>
              <a:t>Keep-Away</a:t>
            </a:r>
            <a:endParaRPr lang="en-US" altLang="zh-CN" sz="2800"/>
          </a:p>
          <a:p>
            <a:pPr marL="285750" indent="-285750" algn="l">
              <a:buSzPct val="85000"/>
              <a:buFont typeface="Wingdings" panose="05000000000000000000" charset="0"/>
              <a:buChar char="l"/>
            </a:pPr>
            <a:r>
              <a:rPr lang="en-US" altLang="zh-CN" sz="2800"/>
              <a:t>Predator-Prey</a:t>
            </a:r>
            <a:endParaRPr lang="en-US" altLang="zh-CN" sz="2800"/>
          </a:p>
          <a:p>
            <a:pPr marL="285750" indent="-285750" algn="l">
              <a:buFont typeface="Wingdings" panose="05000000000000000000" charset="0"/>
              <a:buChar char="l"/>
            </a:pPr>
            <a:endParaRPr lang="en-US" altLang="zh-CN" sz="2000"/>
          </a:p>
          <a:p>
            <a:pPr marL="285750" indent="-285750" algn="l">
              <a:buFont typeface="Wingdings" panose="05000000000000000000" charset="0"/>
              <a:buChar char="l"/>
            </a:pPr>
            <a:endParaRPr lang="en-US" altLang="zh-CN" sz="2000"/>
          </a:p>
          <a:p>
            <a:pPr marL="285750" indent="-285750" algn="l"/>
            <a:r>
              <a:rPr lang="en-US" altLang="zh-CN" sz="4000"/>
              <a:t>2.M</a:t>
            </a:r>
            <a:r>
              <a:rPr lang="en-US" altLang="zh-CN" sz="4000">
                <a:sym typeface="+mn-ea"/>
              </a:rPr>
              <a:t>ulti-agent control environment</a:t>
            </a:r>
            <a:endParaRPr lang="en-US" altLang="zh-CN" sz="4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860425" y="1017270"/>
            <a:ext cx="8405495" cy="95885"/>
          </a:xfrm>
          <a:prstGeom prst="rect">
            <a:avLst/>
          </a:prstGeom>
        </p:spPr>
      </p:pic>
      <p:sp>
        <p:nvSpPr>
          <p:cNvPr id="7" name="标题 6"/>
          <p:cNvSpPr>
            <a:spLocks noGrp="1"/>
          </p:cNvSpPr>
          <p:nvPr>
            <p:ph type="title"/>
          </p:nvPr>
        </p:nvSpPr>
        <p:spPr>
          <a:xfrm>
            <a:off x="860108" y="364173"/>
            <a:ext cx="7399338" cy="652463"/>
          </a:xfrm>
        </p:spPr>
        <p:txBody>
          <a:bodyPr vert="horz" wrap="square" lIns="91440" tIns="45720" rIns="91440" bIns="45720" numCol="1" anchor="ctr" anchorCtr="0" compatLnSpc="1">
            <a:normAutofit fontScale="90000"/>
          </a:bodyPr>
          <a:p>
            <a:pPr marL="0" marR="0" lvl="0" indent="0" algn="l" defTabSz="914400" rtl="0" eaLnBrk="0" fontAlgn="base" latinLnBrk="0" hangingPunct="0">
              <a:lnSpc>
                <a:spcPct val="100000"/>
              </a:lnSpc>
              <a:spcBef>
                <a:spcPct val="0"/>
              </a:spcBef>
              <a:spcAft>
                <a:spcPct val="0"/>
              </a:spcAft>
              <a:buClrTx/>
              <a:buSzTx/>
              <a:buFontTx/>
              <a:buNone/>
              <a:defRPr/>
            </a:pPr>
            <a:r>
              <a:rPr lang="zh-CN" altLang="en-US"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rPr>
              <a:t>实验结果</a:t>
            </a:r>
            <a:endParaRPr lang="zh-CN" altLang="en-US"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endParaRPr>
          </a:p>
        </p:txBody>
      </p:sp>
      <p:pic>
        <p:nvPicPr>
          <p:cNvPr id="2" name="图片 1"/>
          <p:cNvPicPr>
            <a:picLocks noChangeAspect="1"/>
          </p:cNvPicPr>
          <p:nvPr/>
        </p:nvPicPr>
        <p:blipFill>
          <a:blip r:embed="rId2"/>
          <a:stretch>
            <a:fillRect/>
          </a:stretch>
        </p:blipFill>
        <p:spPr>
          <a:xfrm>
            <a:off x="1715770" y="1549400"/>
            <a:ext cx="8749665" cy="2517140"/>
          </a:xfrm>
          <a:prstGeom prst="rect">
            <a:avLst/>
          </a:prstGeom>
        </p:spPr>
      </p:pic>
      <p:pic>
        <p:nvPicPr>
          <p:cNvPr id="3" name="图片 2"/>
          <p:cNvPicPr>
            <a:picLocks noChangeAspect="1"/>
          </p:cNvPicPr>
          <p:nvPr/>
        </p:nvPicPr>
        <p:blipFill>
          <a:blip r:embed="rId3"/>
          <a:stretch>
            <a:fillRect/>
          </a:stretch>
        </p:blipFill>
        <p:spPr>
          <a:xfrm>
            <a:off x="1725930" y="4066540"/>
            <a:ext cx="8740140" cy="2426335"/>
          </a:xfrm>
          <a:prstGeom prst="rect">
            <a:avLst/>
          </a:prstGeom>
        </p:spPr>
      </p:pic>
      <p:sp>
        <p:nvSpPr>
          <p:cNvPr id="8" name="文本框 7"/>
          <p:cNvSpPr txBox="1"/>
          <p:nvPr/>
        </p:nvSpPr>
        <p:spPr>
          <a:xfrm>
            <a:off x="860425" y="1181100"/>
            <a:ext cx="2582545" cy="368300"/>
          </a:xfrm>
          <a:prstGeom prst="rect">
            <a:avLst/>
          </a:prstGeom>
          <a:noFill/>
        </p:spPr>
        <p:txBody>
          <a:bodyPr wrap="square" rtlCol="0" anchor="t">
            <a:spAutoFit/>
          </a:bodyPr>
          <a:p>
            <a:r>
              <a:rPr lang="zh-CN" altLang="en-US"/>
              <a:t>对比方法：</a:t>
            </a:r>
            <a:r>
              <a:rPr lang="en-US" altLang="zh-CN"/>
              <a:t>BC</a:t>
            </a:r>
            <a:r>
              <a:rPr lang="zh-CN" altLang="en-US"/>
              <a:t>，</a:t>
            </a:r>
            <a:r>
              <a:rPr lang="en-US" altLang="zh-CN"/>
              <a:t>GAIL IRL</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860425" y="1017270"/>
            <a:ext cx="8405495" cy="95885"/>
          </a:xfrm>
          <a:prstGeom prst="rect">
            <a:avLst/>
          </a:prstGeom>
        </p:spPr>
      </p:pic>
      <p:sp>
        <p:nvSpPr>
          <p:cNvPr id="7" name="标题 6"/>
          <p:cNvSpPr>
            <a:spLocks noGrp="1"/>
          </p:cNvSpPr>
          <p:nvPr>
            <p:ph type="title"/>
          </p:nvPr>
        </p:nvSpPr>
        <p:spPr>
          <a:xfrm>
            <a:off x="860108" y="364173"/>
            <a:ext cx="7399338" cy="652463"/>
          </a:xfrm>
        </p:spPr>
        <p:txBody>
          <a:bodyPr vert="horz" wrap="square" lIns="91440" tIns="45720" rIns="91440" bIns="45720" numCol="1" anchor="ctr" anchorCtr="0" compatLnSpc="1">
            <a:normAutofit fontScale="90000"/>
          </a:bodyPr>
          <a:p>
            <a:pPr marL="0" marR="0" lvl="0" indent="0" algn="l" defTabSz="914400" rtl="0" eaLnBrk="0" fontAlgn="base" latinLnBrk="0" hangingPunct="0">
              <a:lnSpc>
                <a:spcPct val="100000"/>
              </a:lnSpc>
              <a:spcBef>
                <a:spcPct val="0"/>
              </a:spcBef>
              <a:spcAft>
                <a:spcPct val="0"/>
              </a:spcAft>
              <a:buClrTx/>
              <a:buSzTx/>
              <a:buFontTx/>
              <a:buNone/>
              <a:defRPr/>
            </a:pPr>
            <a:r>
              <a:rPr lang="zh-CN" altLang="en-US"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rPr>
              <a:t>总结</a:t>
            </a:r>
            <a:endParaRPr lang="zh-CN" altLang="en-US"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endParaRPr>
          </a:p>
        </p:txBody>
      </p:sp>
      <p:sp>
        <p:nvSpPr>
          <p:cNvPr id="2" name="文本框 1"/>
          <p:cNvSpPr txBox="1"/>
          <p:nvPr/>
        </p:nvSpPr>
        <p:spPr>
          <a:xfrm>
            <a:off x="3602355" y="2767965"/>
            <a:ext cx="4987290" cy="1322070"/>
          </a:xfrm>
          <a:prstGeom prst="rect">
            <a:avLst/>
          </a:prstGeom>
          <a:noFill/>
        </p:spPr>
        <p:txBody>
          <a:bodyPr wrap="square" rtlCol="0">
            <a:spAutoFit/>
          </a:bodyPr>
          <a:p>
            <a:pPr algn="ctr"/>
            <a:r>
              <a:rPr lang="en-US" altLang="zh-CN" sz="8000"/>
              <a:t>Thank you!</a:t>
            </a:r>
            <a:endParaRPr lang="zh-CN" altLang="en-US" sz="8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860425" y="1017270"/>
            <a:ext cx="8405495" cy="95885"/>
          </a:xfrm>
          <a:prstGeom prst="rect">
            <a:avLst/>
          </a:prstGeom>
        </p:spPr>
      </p:pic>
      <p:sp>
        <p:nvSpPr>
          <p:cNvPr id="7" name="标题 6"/>
          <p:cNvSpPr>
            <a:spLocks noGrp="1"/>
          </p:cNvSpPr>
          <p:nvPr>
            <p:ph type="title"/>
          </p:nvPr>
        </p:nvSpPr>
        <p:spPr>
          <a:xfrm>
            <a:off x="860108" y="364173"/>
            <a:ext cx="7399338" cy="652463"/>
          </a:xfrm>
        </p:spPr>
        <p:txBody>
          <a:bodyPr vert="horz" wrap="square" lIns="91440" tIns="45720" rIns="91440" bIns="45720" numCol="1" anchor="ctr" anchorCtr="0" compatLnSpc="1">
            <a:normAutofit fontScale="90000"/>
          </a:bodyPr>
          <a:p>
            <a:pPr marL="0" marR="0" lvl="0" indent="0" algn="l" defTabSz="914400" rtl="0" eaLnBrk="0" fontAlgn="base" latinLnBrk="0" hangingPunct="0">
              <a:lnSpc>
                <a:spcPct val="100000"/>
              </a:lnSpc>
              <a:spcBef>
                <a:spcPct val="0"/>
              </a:spcBef>
              <a:spcAft>
                <a:spcPct val="0"/>
              </a:spcAft>
              <a:buClrTx/>
              <a:buSzTx/>
              <a:buFontTx/>
              <a:buNone/>
              <a:defRPr/>
            </a:pPr>
            <a:r>
              <a:rPr lang="zh-CN" altLang="en-US"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rPr>
              <a:t>主要贡献</a:t>
            </a:r>
            <a:endParaRPr lang="en-US" altLang="zh-CN"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endParaRPr>
          </a:p>
        </p:txBody>
      </p:sp>
      <p:sp>
        <p:nvSpPr>
          <p:cNvPr id="8" name="标题 6"/>
          <p:cNvSpPr>
            <a:spLocks noGrp="1"/>
          </p:cNvSpPr>
          <p:nvPr/>
        </p:nvSpPr>
        <p:spPr>
          <a:xfrm>
            <a:off x="860108" y="2904173"/>
            <a:ext cx="7399338" cy="652463"/>
          </a:xfrm>
          <a:prstGeom prst="rect">
            <a:avLst/>
          </a:prstGeom>
        </p:spPr>
        <p:txBody>
          <a:bodyPr vert="horz" wrap="square" lIns="91440" tIns="45720" rIns="91440" bIns="45720" numCol="1" rtlCol="0" anchor="ctr" anchorCtr="0" compatLnSpc="1">
            <a:normAutofit fontScale="5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zh-CN" altLang="en-US"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rPr>
              <a:t>将生成对抗网络和模仿学习的结合应用到多智能体</a:t>
            </a:r>
            <a:endParaRPr lang="en-US" altLang="zh-CN"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endParaRPr>
          </a:p>
        </p:txBody>
      </p:sp>
      <p:sp>
        <p:nvSpPr>
          <p:cNvPr id="9" name="标题 6"/>
          <p:cNvSpPr>
            <a:spLocks noGrp="1"/>
          </p:cNvSpPr>
          <p:nvPr/>
        </p:nvSpPr>
        <p:spPr>
          <a:xfrm>
            <a:off x="860108" y="1783398"/>
            <a:ext cx="7399338" cy="652463"/>
          </a:xfrm>
          <a:prstGeom prst="rect">
            <a:avLst/>
          </a:prstGeom>
        </p:spPr>
        <p:txBody>
          <a:bodyPr vert="horz" wrap="square" lIns="91440" tIns="45720" rIns="91440" bIns="45720" numCol="1" rtlCol="0" anchor="ctr" anchorCtr="0" compatLnSpc="1">
            <a:normAutofit fontScale="6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zh-CN" altLang="en-US"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rPr>
              <a:t>继承《Generative Adversarial Imitation Learning》</a:t>
            </a:r>
            <a:endParaRPr lang="en-US" altLang="zh-CN"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860425" y="1017270"/>
            <a:ext cx="8405495" cy="95885"/>
          </a:xfrm>
          <a:prstGeom prst="rect">
            <a:avLst/>
          </a:prstGeom>
        </p:spPr>
      </p:pic>
      <p:sp>
        <p:nvSpPr>
          <p:cNvPr id="7" name="标题 6"/>
          <p:cNvSpPr>
            <a:spLocks noGrp="1"/>
          </p:cNvSpPr>
          <p:nvPr>
            <p:ph type="title"/>
          </p:nvPr>
        </p:nvSpPr>
        <p:spPr>
          <a:xfrm>
            <a:off x="860108" y="364173"/>
            <a:ext cx="7399338" cy="652463"/>
          </a:xfrm>
        </p:spPr>
        <p:txBody>
          <a:bodyPr vert="horz" wrap="square" lIns="91440" tIns="45720" rIns="91440" bIns="45720" numCol="1" anchor="ctr" anchorCtr="0" compatLnSpc="1">
            <a:normAutofit fontScale="90000"/>
          </a:bodyPr>
          <a:p>
            <a:pPr marL="0" marR="0" lvl="0" indent="0" algn="l" defTabSz="914400" rtl="0" eaLnBrk="0" fontAlgn="base" latinLnBrk="0" hangingPunct="0">
              <a:lnSpc>
                <a:spcPct val="100000"/>
              </a:lnSpc>
              <a:spcBef>
                <a:spcPct val="0"/>
              </a:spcBef>
              <a:spcAft>
                <a:spcPct val="0"/>
              </a:spcAft>
              <a:buClrTx/>
              <a:buSzTx/>
              <a:buFontTx/>
              <a:buNone/>
              <a:defRPr/>
            </a:pPr>
            <a:r>
              <a:rPr lang="zh-CN" altLang="en-US"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rPr>
              <a:t>先验知识</a:t>
            </a:r>
            <a:endParaRPr lang="en-US" altLang="zh-CN"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endParaRPr>
          </a:p>
        </p:txBody>
      </p:sp>
      <p:pic>
        <p:nvPicPr>
          <p:cNvPr id="2" name="图片 1"/>
          <p:cNvPicPr>
            <a:picLocks noChangeAspect="1"/>
          </p:cNvPicPr>
          <p:nvPr/>
        </p:nvPicPr>
        <p:blipFill>
          <a:blip r:embed="rId2"/>
          <a:stretch>
            <a:fillRect/>
          </a:stretch>
        </p:blipFill>
        <p:spPr>
          <a:xfrm>
            <a:off x="861060" y="2673350"/>
            <a:ext cx="7048500" cy="640080"/>
          </a:xfrm>
          <a:prstGeom prst="rect">
            <a:avLst/>
          </a:prstGeom>
        </p:spPr>
      </p:pic>
      <p:pic>
        <p:nvPicPr>
          <p:cNvPr id="5" name="图片 4"/>
          <p:cNvPicPr>
            <a:picLocks noChangeAspect="1"/>
          </p:cNvPicPr>
          <p:nvPr/>
        </p:nvPicPr>
        <p:blipFill>
          <a:blip r:embed="rId3"/>
          <a:stretch>
            <a:fillRect/>
          </a:stretch>
        </p:blipFill>
        <p:spPr>
          <a:xfrm>
            <a:off x="860425" y="3681730"/>
            <a:ext cx="6743700" cy="861060"/>
          </a:xfrm>
          <a:prstGeom prst="rect">
            <a:avLst/>
          </a:prstGeom>
        </p:spPr>
      </p:pic>
      <p:pic>
        <p:nvPicPr>
          <p:cNvPr id="8" name="图片 7"/>
          <p:cNvPicPr>
            <a:picLocks noChangeAspect="1"/>
          </p:cNvPicPr>
          <p:nvPr/>
        </p:nvPicPr>
        <p:blipFill>
          <a:blip r:embed="rId4"/>
          <a:stretch>
            <a:fillRect/>
          </a:stretch>
        </p:blipFill>
        <p:spPr>
          <a:xfrm>
            <a:off x="860425" y="1515745"/>
            <a:ext cx="6106795" cy="882650"/>
          </a:xfrm>
          <a:prstGeom prst="rect">
            <a:avLst/>
          </a:prstGeom>
        </p:spPr>
      </p:pic>
      <p:sp>
        <p:nvSpPr>
          <p:cNvPr id="9" name="文本框 8"/>
          <p:cNvSpPr txBox="1"/>
          <p:nvPr/>
        </p:nvSpPr>
        <p:spPr>
          <a:xfrm>
            <a:off x="861060" y="1313180"/>
            <a:ext cx="1261110" cy="368300"/>
          </a:xfrm>
          <a:prstGeom prst="rect">
            <a:avLst/>
          </a:prstGeom>
          <a:noFill/>
        </p:spPr>
        <p:txBody>
          <a:bodyPr wrap="square" rtlCol="0">
            <a:spAutoFit/>
          </a:bodyPr>
          <a:p>
            <a:r>
              <a:rPr lang="zh-CN" altLang="en-US"/>
              <a:t>因果熵：</a:t>
            </a:r>
            <a:endParaRPr lang="zh-CN" altLang="en-US"/>
          </a:p>
        </p:txBody>
      </p:sp>
      <p:sp>
        <p:nvSpPr>
          <p:cNvPr id="10" name="文本框 9"/>
          <p:cNvSpPr txBox="1"/>
          <p:nvPr/>
        </p:nvSpPr>
        <p:spPr>
          <a:xfrm>
            <a:off x="861060" y="2305050"/>
            <a:ext cx="2163445" cy="368300"/>
          </a:xfrm>
          <a:prstGeom prst="rect">
            <a:avLst/>
          </a:prstGeom>
          <a:noFill/>
        </p:spPr>
        <p:txBody>
          <a:bodyPr wrap="square" rtlCol="0">
            <a:spAutoFit/>
          </a:bodyPr>
          <a:p>
            <a:r>
              <a:rPr lang="zh-CN" altLang="en-US"/>
              <a:t>正向强化学习过程</a:t>
            </a:r>
            <a:r>
              <a:rPr lang="zh-CN" altLang="en-US"/>
              <a:t>：</a:t>
            </a:r>
            <a:endParaRPr lang="zh-CN" altLang="en-US"/>
          </a:p>
        </p:txBody>
      </p:sp>
      <p:sp>
        <p:nvSpPr>
          <p:cNvPr id="11" name="文本框 10"/>
          <p:cNvSpPr txBox="1"/>
          <p:nvPr/>
        </p:nvSpPr>
        <p:spPr>
          <a:xfrm>
            <a:off x="861060" y="3453765"/>
            <a:ext cx="2164080" cy="368300"/>
          </a:xfrm>
          <a:prstGeom prst="rect">
            <a:avLst/>
          </a:prstGeom>
          <a:noFill/>
        </p:spPr>
        <p:txBody>
          <a:bodyPr wrap="square" rtlCol="0">
            <a:spAutoFit/>
          </a:bodyPr>
          <a:p>
            <a:r>
              <a:rPr lang="zh-CN" altLang="en-US"/>
              <a:t>逆向强化学习过程</a:t>
            </a:r>
            <a:r>
              <a:rPr lang="zh-CN" altLang="en-US"/>
              <a:t>：</a:t>
            </a:r>
            <a:endParaRPr lang="zh-CN" altLang="en-US"/>
          </a:p>
        </p:txBody>
      </p:sp>
      <p:pic>
        <p:nvPicPr>
          <p:cNvPr id="12" name="图片 11"/>
          <p:cNvPicPr>
            <a:picLocks noChangeAspect="1"/>
          </p:cNvPicPr>
          <p:nvPr/>
        </p:nvPicPr>
        <p:blipFill>
          <a:blip r:embed="rId5"/>
          <a:stretch>
            <a:fillRect/>
          </a:stretch>
        </p:blipFill>
        <p:spPr>
          <a:xfrm>
            <a:off x="791210" y="4910455"/>
            <a:ext cx="7955280" cy="929640"/>
          </a:xfrm>
          <a:prstGeom prst="rect">
            <a:avLst/>
          </a:prstGeom>
        </p:spPr>
      </p:pic>
      <p:sp>
        <p:nvSpPr>
          <p:cNvPr id="13" name="文本框 12"/>
          <p:cNvSpPr txBox="1"/>
          <p:nvPr/>
        </p:nvSpPr>
        <p:spPr>
          <a:xfrm>
            <a:off x="861060" y="4663440"/>
            <a:ext cx="4123690" cy="368300"/>
          </a:xfrm>
          <a:prstGeom prst="rect">
            <a:avLst/>
          </a:prstGeom>
          <a:noFill/>
        </p:spPr>
        <p:txBody>
          <a:bodyPr wrap="square" rtlCol="0">
            <a:spAutoFit/>
          </a:bodyPr>
          <a:p>
            <a:r>
              <a:rPr lang="zh-CN" altLang="en-US"/>
              <a:t>带正则化函数的逆向强化学习</a:t>
            </a:r>
            <a:r>
              <a:rPr lang="zh-CN" altLang="en-US"/>
              <a:t>：</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860425" y="1017270"/>
            <a:ext cx="8405495" cy="95885"/>
          </a:xfrm>
          <a:prstGeom prst="rect">
            <a:avLst/>
          </a:prstGeom>
        </p:spPr>
      </p:pic>
      <p:sp>
        <p:nvSpPr>
          <p:cNvPr id="7" name="标题 6"/>
          <p:cNvSpPr>
            <a:spLocks noGrp="1"/>
          </p:cNvSpPr>
          <p:nvPr>
            <p:ph type="title"/>
          </p:nvPr>
        </p:nvSpPr>
        <p:spPr>
          <a:xfrm>
            <a:off x="860108" y="364173"/>
            <a:ext cx="7399338" cy="652463"/>
          </a:xfrm>
        </p:spPr>
        <p:txBody>
          <a:bodyPr vert="horz" wrap="square" lIns="91440" tIns="45720" rIns="91440" bIns="45720" numCol="1" anchor="ctr" anchorCtr="0" compatLnSpc="1">
            <a:normAutofit fontScale="90000"/>
          </a:bodyPr>
          <a:p>
            <a:pPr marL="0" marR="0" lvl="0" indent="0" algn="l" defTabSz="914400" rtl="0" eaLnBrk="0" fontAlgn="base" latinLnBrk="0" hangingPunct="0">
              <a:lnSpc>
                <a:spcPct val="100000"/>
              </a:lnSpc>
              <a:spcBef>
                <a:spcPct val="0"/>
              </a:spcBef>
              <a:spcAft>
                <a:spcPct val="0"/>
              </a:spcAft>
              <a:buClrTx/>
              <a:buSzTx/>
              <a:buFontTx/>
              <a:buNone/>
              <a:defRPr/>
            </a:pPr>
            <a:r>
              <a:rPr lang="zh-CN" altLang="en-US"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rPr>
              <a:t>先验知识</a:t>
            </a:r>
            <a:endParaRPr lang="zh-CN" altLang="en-US"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endParaRPr>
          </a:p>
        </p:txBody>
      </p:sp>
      <p:pic>
        <p:nvPicPr>
          <p:cNvPr id="4" name="图片 3"/>
          <p:cNvPicPr>
            <a:picLocks noChangeAspect="1"/>
          </p:cNvPicPr>
          <p:nvPr/>
        </p:nvPicPr>
        <p:blipFill>
          <a:blip r:embed="rId2"/>
          <a:stretch>
            <a:fillRect/>
          </a:stretch>
        </p:blipFill>
        <p:spPr>
          <a:xfrm>
            <a:off x="974725" y="2758440"/>
            <a:ext cx="3606800" cy="566420"/>
          </a:xfrm>
          <a:prstGeom prst="rect">
            <a:avLst/>
          </a:prstGeom>
        </p:spPr>
      </p:pic>
      <p:pic>
        <p:nvPicPr>
          <p:cNvPr id="5" name="图片 4"/>
          <p:cNvPicPr>
            <a:picLocks noChangeAspect="1"/>
          </p:cNvPicPr>
          <p:nvPr/>
        </p:nvPicPr>
        <p:blipFill>
          <a:blip r:embed="rId3"/>
          <a:stretch>
            <a:fillRect/>
          </a:stretch>
        </p:blipFill>
        <p:spPr>
          <a:xfrm>
            <a:off x="784225" y="1453515"/>
            <a:ext cx="4120515" cy="936625"/>
          </a:xfrm>
          <a:prstGeom prst="rect">
            <a:avLst/>
          </a:prstGeom>
        </p:spPr>
      </p:pic>
      <p:sp>
        <p:nvSpPr>
          <p:cNvPr id="10" name="文本框 9"/>
          <p:cNvSpPr txBox="1"/>
          <p:nvPr/>
        </p:nvSpPr>
        <p:spPr>
          <a:xfrm>
            <a:off x="784225" y="1313815"/>
            <a:ext cx="1509395" cy="368300"/>
          </a:xfrm>
          <a:prstGeom prst="rect">
            <a:avLst/>
          </a:prstGeom>
          <a:noFill/>
        </p:spPr>
        <p:txBody>
          <a:bodyPr wrap="square" rtlCol="0">
            <a:spAutoFit/>
          </a:bodyPr>
          <a:p>
            <a:r>
              <a:rPr lang="zh-CN" altLang="en-US"/>
              <a:t>占有率度量</a:t>
            </a:r>
            <a:r>
              <a:rPr lang="zh-CN" altLang="en-US"/>
              <a:t>：</a:t>
            </a:r>
            <a:endParaRPr lang="zh-CN" altLang="en-US"/>
          </a:p>
        </p:txBody>
      </p:sp>
      <p:sp>
        <p:nvSpPr>
          <p:cNvPr id="11" name="文本框 10"/>
          <p:cNvSpPr txBox="1"/>
          <p:nvPr/>
        </p:nvSpPr>
        <p:spPr>
          <a:xfrm>
            <a:off x="784225" y="2390140"/>
            <a:ext cx="1431290" cy="368300"/>
          </a:xfrm>
          <a:prstGeom prst="rect">
            <a:avLst/>
          </a:prstGeom>
          <a:noFill/>
        </p:spPr>
        <p:txBody>
          <a:bodyPr wrap="square" rtlCol="0">
            <a:spAutoFit/>
          </a:bodyPr>
          <a:p>
            <a:r>
              <a:rPr lang="en-US" altLang="zh-CN"/>
              <a:t>ψ</a:t>
            </a:r>
            <a:r>
              <a:rPr lang="zh-CN" altLang="en-US"/>
              <a:t>的凸共轭：</a:t>
            </a:r>
            <a:endParaRPr lang="zh-CN" altLang="en-US"/>
          </a:p>
        </p:txBody>
      </p:sp>
      <p:pic>
        <p:nvPicPr>
          <p:cNvPr id="12" name="图片 11"/>
          <p:cNvPicPr>
            <a:picLocks noChangeAspect="1"/>
          </p:cNvPicPr>
          <p:nvPr/>
        </p:nvPicPr>
        <p:blipFill>
          <a:blip r:embed="rId4"/>
          <a:stretch>
            <a:fillRect/>
          </a:stretch>
        </p:blipFill>
        <p:spPr>
          <a:xfrm>
            <a:off x="860425" y="3804285"/>
            <a:ext cx="6971665" cy="721995"/>
          </a:xfrm>
          <a:prstGeom prst="rect">
            <a:avLst/>
          </a:prstGeom>
        </p:spPr>
      </p:pic>
      <p:pic>
        <p:nvPicPr>
          <p:cNvPr id="13" name="图片 12"/>
          <p:cNvPicPr>
            <a:picLocks noChangeAspect="1"/>
          </p:cNvPicPr>
          <p:nvPr/>
        </p:nvPicPr>
        <p:blipFill>
          <a:blip r:embed="rId5"/>
          <a:stretch>
            <a:fillRect/>
          </a:stretch>
        </p:blipFill>
        <p:spPr>
          <a:xfrm>
            <a:off x="784225" y="4944745"/>
            <a:ext cx="9591040" cy="865505"/>
          </a:xfrm>
          <a:prstGeom prst="rect">
            <a:avLst/>
          </a:prstGeom>
        </p:spPr>
      </p:pic>
      <p:sp>
        <p:nvSpPr>
          <p:cNvPr id="14" name="文本框 13"/>
          <p:cNvSpPr txBox="1"/>
          <p:nvPr/>
        </p:nvSpPr>
        <p:spPr>
          <a:xfrm>
            <a:off x="784225" y="4666615"/>
            <a:ext cx="1372870" cy="368300"/>
          </a:xfrm>
          <a:prstGeom prst="rect">
            <a:avLst/>
          </a:prstGeom>
          <a:noFill/>
        </p:spPr>
        <p:txBody>
          <a:bodyPr wrap="none" rtlCol="0" anchor="t">
            <a:spAutoFit/>
          </a:bodyPr>
          <a:p>
            <a:r>
              <a:rPr lang="en-US" altLang="zh-CN"/>
              <a:t>ψ*</a:t>
            </a:r>
            <a:r>
              <a:rPr lang="zh-CN" altLang="en-US"/>
              <a:t>的公式</a:t>
            </a:r>
            <a:r>
              <a:rPr lang="zh-CN" altLang="en-US"/>
              <a:t>：</a:t>
            </a:r>
            <a:endParaRPr lang="en-US" altLang="zh-CN"/>
          </a:p>
        </p:txBody>
      </p:sp>
      <p:sp>
        <p:nvSpPr>
          <p:cNvPr id="15" name="文本框 14"/>
          <p:cNvSpPr txBox="1"/>
          <p:nvPr/>
        </p:nvSpPr>
        <p:spPr>
          <a:xfrm>
            <a:off x="784225" y="3516630"/>
            <a:ext cx="1755775" cy="368300"/>
          </a:xfrm>
          <a:prstGeom prst="rect">
            <a:avLst/>
          </a:prstGeom>
          <a:noFill/>
        </p:spPr>
        <p:txBody>
          <a:bodyPr wrap="none" rtlCol="0" anchor="t">
            <a:spAutoFit/>
          </a:bodyPr>
          <a:p>
            <a:r>
              <a:rPr lang="en-US" altLang="zh-CN">
                <a:sym typeface="+mn-ea"/>
              </a:rPr>
              <a:t>GAIL</a:t>
            </a:r>
            <a:r>
              <a:rPr lang="zh-CN" altLang="en-US">
                <a:sym typeface="+mn-ea"/>
              </a:rPr>
              <a:t>优化目标：</a:t>
            </a:r>
            <a:endParaRPr lang="en-US" altLang="zh-CN">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860425" y="1017270"/>
            <a:ext cx="8405495" cy="95885"/>
          </a:xfrm>
          <a:prstGeom prst="rect">
            <a:avLst/>
          </a:prstGeom>
        </p:spPr>
      </p:pic>
      <p:sp>
        <p:nvSpPr>
          <p:cNvPr id="7" name="标题 6"/>
          <p:cNvSpPr>
            <a:spLocks noGrp="1"/>
          </p:cNvSpPr>
          <p:nvPr>
            <p:ph type="title"/>
          </p:nvPr>
        </p:nvSpPr>
        <p:spPr>
          <a:xfrm>
            <a:off x="860108" y="364173"/>
            <a:ext cx="7399338" cy="652463"/>
          </a:xfrm>
        </p:spPr>
        <p:txBody>
          <a:bodyPr vert="horz" wrap="square" lIns="91440" tIns="45720" rIns="91440" bIns="45720" numCol="1" anchor="ctr" anchorCtr="0" compatLnSpc="1">
            <a:normAutofit fontScale="90000"/>
          </a:bodyPr>
          <a:p>
            <a:pPr marL="0" marR="0" lvl="0" indent="0" algn="l" defTabSz="914400" rtl="0" eaLnBrk="0" fontAlgn="base" latinLnBrk="0" hangingPunct="0">
              <a:lnSpc>
                <a:spcPct val="100000"/>
              </a:lnSpc>
              <a:spcBef>
                <a:spcPct val="0"/>
              </a:spcBef>
              <a:spcAft>
                <a:spcPct val="0"/>
              </a:spcAft>
              <a:buClrTx/>
              <a:buSzTx/>
              <a:buFontTx/>
              <a:buNone/>
              <a:defRPr/>
            </a:pPr>
            <a:r>
              <a:rPr lang="zh-CN" altLang="en-US"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rPr>
              <a:t>主要内容</a:t>
            </a:r>
            <a:r>
              <a:rPr lang="en-US" altLang="zh-CN"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rPr>
              <a:t>-</a:t>
            </a:r>
            <a:r>
              <a:rPr lang="zh-CN" altLang="en-US"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rPr>
              <a:t>纳什均衡</a:t>
            </a:r>
            <a:endParaRPr lang="zh-CN" altLang="en-US"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endParaRPr>
          </a:p>
        </p:txBody>
      </p:sp>
      <p:pic>
        <p:nvPicPr>
          <p:cNvPr id="4" name="图片 3"/>
          <p:cNvPicPr>
            <a:picLocks noChangeAspect="1"/>
          </p:cNvPicPr>
          <p:nvPr/>
        </p:nvPicPr>
        <p:blipFill>
          <a:blip r:embed="rId2"/>
          <a:stretch>
            <a:fillRect/>
          </a:stretch>
        </p:blipFill>
        <p:spPr>
          <a:xfrm>
            <a:off x="860425" y="1572260"/>
            <a:ext cx="9578340" cy="2186940"/>
          </a:xfrm>
          <a:prstGeom prst="rect">
            <a:avLst/>
          </a:prstGeom>
        </p:spPr>
      </p:pic>
      <p:sp>
        <p:nvSpPr>
          <p:cNvPr id="14" name="文本框 13"/>
          <p:cNvSpPr txBox="1"/>
          <p:nvPr/>
        </p:nvSpPr>
        <p:spPr>
          <a:xfrm>
            <a:off x="860425" y="4314825"/>
            <a:ext cx="3154680" cy="368300"/>
          </a:xfrm>
          <a:prstGeom prst="rect">
            <a:avLst/>
          </a:prstGeom>
          <a:noFill/>
        </p:spPr>
        <p:txBody>
          <a:bodyPr wrap="none" rtlCol="0" anchor="t">
            <a:spAutoFit/>
          </a:bodyPr>
          <a:p>
            <a:r>
              <a:rPr lang="zh-CN" altLang="en-US"/>
              <a:t>多智能体正向强化学习过程</a:t>
            </a:r>
            <a:r>
              <a:rPr lang="zh-CN" altLang="en-US"/>
              <a:t>：</a:t>
            </a:r>
            <a:endParaRPr lang="en-US" altLang="zh-CN"/>
          </a:p>
        </p:txBody>
      </p:sp>
      <p:sp>
        <p:nvSpPr>
          <p:cNvPr id="5" name="文本框 4"/>
          <p:cNvSpPr txBox="1"/>
          <p:nvPr/>
        </p:nvSpPr>
        <p:spPr>
          <a:xfrm>
            <a:off x="860425" y="1404620"/>
            <a:ext cx="1325880" cy="368300"/>
          </a:xfrm>
          <a:prstGeom prst="rect">
            <a:avLst/>
          </a:prstGeom>
          <a:noFill/>
        </p:spPr>
        <p:txBody>
          <a:bodyPr wrap="none" rtlCol="0" anchor="t">
            <a:spAutoFit/>
          </a:bodyPr>
          <a:p>
            <a:r>
              <a:rPr lang="zh-CN" altLang="en-US"/>
              <a:t>纳什均衡</a:t>
            </a:r>
            <a:r>
              <a:rPr lang="zh-CN" altLang="en-US"/>
              <a:t>：</a:t>
            </a:r>
            <a:endParaRPr lang="en-US" altLang="zh-CN"/>
          </a:p>
        </p:txBody>
      </p:sp>
      <p:pic>
        <p:nvPicPr>
          <p:cNvPr id="8" name="图片 7"/>
          <p:cNvPicPr>
            <a:picLocks noChangeAspect="1"/>
          </p:cNvPicPr>
          <p:nvPr/>
        </p:nvPicPr>
        <p:blipFill>
          <a:blip r:embed="rId3"/>
          <a:stretch>
            <a:fillRect/>
          </a:stretch>
        </p:blipFill>
        <p:spPr>
          <a:xfrm>
            <a:off x="860425" y="4683125"/>
            <a:ext cx="6751955" cy="11722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860425" y="1017270"/>
            <a:ext cx="8405495" cy="95885"/>
          </a:xfrm>
          <a:prstGeom prst="rect">
            <a:avLst/>
          </a:prstGeom>
        </p:spPr>
      </p:pic>
      <p:sp>
        <p:nvSpPr>
          <p:cNvPr id="7" name="标题 6"/>
          <p:cNvSpPr>
            <a:spLocks noGrp="1"/>
          </p:cNvSpPr>
          <p:nvPr>
            <p:ph type="title"/>
          </p:nvPr>
        </p:nvSpPr>
        <p:spPr>
          <a:xfrm>
            <a:off x="860108" y="364173"/>
            <a:ext cx="7399338" cy="652463"/>
          </a:xfrm>
        </p:spPr>
        <p:txBody>
          <a:bodyPr vert="horz" wrap="square" lIns="91440" tIns="45720" rIns="91440" bIns="45720" numCol="1" anchor="ctr" anchorCtr="0" compatLnSpc="1">
            <a:normAutofit fontScale="90000"/>
          </a:bodyPr>
          <a:p>
            <a:pPr marL="0" marR="0" lvl="0" indent="0" algn="l" defTabSz="914400" rtl="0" eaLnBrk="0" fontAlgn="base" latinLnBrk="0" hangingPunct="0">
              <a:lnSpc>
                <a:spcPct val="100000"/>
              </a:lnSpc>
              <a:spcBef>
                <a:spcPct val="0"/>
              </a:spcBef>
              <a:spcAft>
                <a:spcPct val="0"/>
              </a:spcAft>
              <a:buClrTx/>
              <a:buSzTx/>
              <a:buFontTx/>
              <a:buNone/>
              <a:defRPr/>
            </a:pPr>
            <a:r>
              <a:rPr lang="zh-CN" altLang="en-US"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rPr>
              <a:t>主要内容</a:t>
            </a:r>
            <a:r>
              <a:rPr lang="en-US" altLang="zh-CN"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rPr>
              <a:t>-TD</a:t>
            </a:r>
            <a:r>
              <a:rPr lang="zh-CN" altLang="en-US"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rPr>
              <a:t>方法</a:t>
            </a:r>
            <a:endParaRPr lang="zh-CN" altLang="en-US"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endParaRPr>
          </a:p>
        </p:txBody>
      </p:sp>
      <p:pic>
        <p:nvPicPr>
          <p:cNvPr id="2" name="图片 1"/>
          <p:cNvPicPr>
            <a:picLocks noChangeAspect="1"/>
          </p:cNvPicPr>
          <p:nvPr/>
        </p:nvPicPr>
        <p:blipFill>
          <a:blip r:embed="rId2"/>
          <a:stretch>
            <a:fillRect/>
          </a:stretch>
        </p:blipFill>
        <p:spPr>
          <a:xfrm>
            <a:off x="860425" y="4298950"/>
            <a:ext cx="9059545" cy="1515745"/>
          </a:xfrm>
          <a:prstGeom prst="rect">
            <a:avLst/>
          </a:prstGeom>
        </p:spPr>
      </p:pic>
      <p:pic>
        <p:nvPicPr>
          <p:cNvPr id="3" name="图片 2"/>
          <p:cNvPicPr>
            <a:picLocks noChangeAspect="1"/>
          </p:cNvPicPr>
          <p:nvPr/>
        </p:nvPicPr>
        <p:blipFill>
          <a:blip r:embed="rId3"/>
          <a:stretch>
            <a:fillRect/>
          </a:stretch>
        </p:blipFill>
        <p:spPr>
          <a:xfrm>
            <a:off x="860425" y="1853565"/>
            <a:ext cx="6251575" cy="832485"/>
          </a:xfrm>
          <a:prstGeom prst="rect">
            <a:avLst/>
          </a:prstGeom>
        </p:spPr>
      </p:pic>
      <p:pic>
        <p:nvPicPr>
          <p:cNvPr id="4" name="图片 3"/>
          <p:cNvPicPr>
            <a:picLocks noChangeAspect="1"/>
          </p:cNvPicPr>
          <p:nvPr/>
        </p:nvPicPr>
        <p:blipFill>
          <a:blip r:embed="rId4"/>
          <a:stretch>
            <a:fillRect/>
          </a:stretch>
        </p:blipFill>
        <p:spPr>
          <a:xfrm>
            <a:off x="860425" y="2766060"/>
            <a:ext cx="6835140" cy="1325880"/>
          </a:xfrm>
          <a:prstGeom prst="rect">
            <a:avLst/>
          </a:prstGeom>
        </p:spPr>
      </p:pic>
      <p:sp>
        <p:nvSpPr>
          <p:cNvPr id="5" name="文本框 4"/>
          <p:cNvSpPr txBox="1"/>
          <p:nvPr/>
        </p:nvSpPr>
        <p:spPr>
          <a:xfrm>
            <a:off x="860425" y="1404620"/>
            <a:ext cx="3863340" cy="368300"/>
          </a:xfrm>
          <a:prstGeom prst="rect">
            <a:avLst/>
          </a:prstGeom>
          <a:noFill/>
        </p:spPr>
        <p:txBody>
          <a:bodyPr wrap="none" rtlCol="0" anchor="t">
            <a:spAutoFit/>
          </a:bodyPr>
          <a:p>
            <a:r>
              <a:rPr lang="en-US" altLang="zh-CN"/>
              <a:t>TD</a:t>
            </a:r>
            <a:r>
              <a:rPr lang="zh-CN" altLang="en-US"/>
              <a:t>方法对纳什均衡</a:t>
            </a:r>
            <a:r>
              <a:rPr lang="zh-CN" altLang="en-US"/>
              <a:t>约束的等价转化</a:t>
            </a:r>
            <a:r>
              <a:rPr lang="zh-CN" altLang="en-US"/>
              <a:t>：</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860425" y="1017270"/>
            <a:ext cx="8405495" cy="95885"/>
          </a:xfrm>
          <a:prstGeom prst="rect">
            <a:avLst/>
          </a:prstGeom>
        </p:spPr>
      </p:pic>
      <p:sp>
        <p:nvSpPr>
          <p:cNvPr id="7" name="标题 6"/>
          <p:cNvSpPr>
            <a:spLocks noGrp="1"/>
          </p:cNvSpPr>
          <p:nvPr>
            <p:ph type="title"/>
          </p:nvPr>
        </p:nvSpPr>
        <p:spPr>
          <a:xfrm>
            <a:off x="860108" y="364173"/>
            <a:ext cx="7399338" cy="652463"/>
          </a:xfrm>
        </p:spPr>
        <p:txBody>
          <a:bodyPr vert="horz" wrap="square" lIns="91440" tIns="45720" rIns="91440" bIns="45720" numCol="1" anchor="ctr" anchorCtr="0" compatLnSpc="1">
            <a:normAutofit fontScale="90000"/>
          </a:bodyPr>
          <a:p>
            <a:pPr marL="0" marR="0" lvl="0" indent="0" algn="l" defTabSz="914400" rtl="0" eaLnBrk="0" fontAlgn="base" latinLnBrk="0" hangingPunct="0">
              <a:lnSpc>
                <a:spcPct val="100000"/>
              </a:lnSpc>
              <a:spcBef>
                <a:spcPct val="0"/>
              </a:spcBef>
              <a:spcAft>
                <a:spcPct val="0"/>
              </a:spcAft>
              <a:buClrTx/>
              <a:buSzTx/>
              <a:buFontTx/>
              <a:buNone/>
              <a:defRPr/>
            </a:pPr>
            <a:r>
              <a:rPr lang="zh-CN" altLang="en-US"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rPr>
              <a:t>主要内容</a:t>
            </a:r>
            <a:r>
              <a:rPr lang="en-US" altLang="zh-CN"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rPr>
              <a:t>-</a:t>
            </a:r>
            <a:r>
              <a:rPr lang="zh-CN" altLang="en-US"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rPr>
              <a:t>等价转换</a:t>
            </a:r>
            <a:endParaRPr lang="en-US" altLang="zh-CN"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endParaRPr>
          </a:p>
        </p:txBody>
      </p:sp>
      <p:pic>
        <p:nvPicPr>
          <p:cNvPr id="3" name="图片 2"/>
          <p:cNvPicPr>
            <a:picLocks noChangeAspect="1"/>
          </p:cNvPicPr>
          <p:nvPr/>
        </p:nvPicPr>
        <p:blipFill>
          <a:blip r:embed="rId2"/>
          <a:stretch>
            <a:fillRect/>
          </a:stretch>
        </p:blipFill>
        <p:spPr>
          <a:xfrm>
            <a:off x="860425" y="3012440"/>
            <a:ext cx="8749665" cy="1017270"/>
          </a:xfrm>
          <a:prstGeom prst="rect">
            <a:avLst/>
          </a:prstGeom>
        </p:spPr>
      </p:pic>
      <p:pic>
        <p:nvPicPr>
          <p:cNvPr id="5" name="图片 4"/>
          <p:cNvPicPr>
            <a:picLocks noChangeAspect="1"/>
          </p:cNvPicPr>
          <p:nvPr/>
        </p:nvPicPr>
        <p:blipFill>
          <a:blip r:embed="rId3"/>
          <a:stretch>
            <a:fillRect/>
          </a:stretch>
        </p:blipFill>
        <p:spPr>
          <a:xfrm>
            <a:off x="1002030" y="1688465"/>
            <a:ext cx="7491095" cy="938530"/>
          </a:xfrm>
          <a:prstGeom prst="rect">
            <a:avLst/>
          </a:prstGeom>
        </p:spPr>
      </p:pic>
      <p:sp>
        <p:nvSpPr>
          <p:cNvPr id="8" name="文本框 7"/>
          <p:cNvSpPr txBox="1"/>
          <p:nvPr/>
        </p:nvSpPr>
        <p:spPr>
          <a:xfrm>
            <a:off x="860425" y="1420495"/>
            <a:ext cx="2101850" cy="368300"/>
          </a:xfrm>
          <a:prstGeom prst="rect">
            <a:avLst/>
          </a:prstGeom>
          <a:noFill/>
        </p:spPr>
        <p:txBody>
          <a:bodyPr wrap="none" rtlCol="0" anchor="t">
            <a:spAutoFit/>
          </a:bodyPr>
          <a:p>
            <a:r>
              <a:rPr lang="en-US"/>
              <a:t>MARL</a:t>
            </a:r>
            <a:r>
              <a:rPr lang="zh-CN" altLang="en-US"/>
              <a:t>问题的</a:t>
            </a:r>
            <a:r>
              <a:rPr lang="zh-CN" altLang="en-US"/>
              <a:t>转化</a:t>
            </a:r>
            <a:r>
              <a:rPr lang="zh-CN" altLang="en-US"/>
              <a:t>：</a:t>
            </a:r>
            <a:endParaRPr lang="en-US" altLang="zh-CN"/>
          </a:p>
        </p:txBody>
      </p:sp>
      <p:sp>
        <p:nvSpPr>
          <p:cNvPr id="10" name="文本框 9"/>
          <p:cNvSpPr txBox="1"/>
          <p:nvPr/>
        </p:nvSpPr>
        <p:spPr>
          <a:xfrm>
            <a:off x="860425" y="2827655"/>
            <a:ext cx="2240280" cy="368300"/>
          </a:xfrm>
          <a:prstGeom prst="rect">
            <a:avLst/>
          </a:prstGeom>
          <a:noFill/>
        </p:spPr>
        <p:txBody>
          <a:bodyPr wrap="none" rtlCol="0" anchor="t">
            <a:spAutoFit/>
          </a:bodyPr>
          <a:p>
            <a:r>
              <a:rPr lang="zh-CN" altLang="en-US"/>
              <a:t>策略的可能性度量</a:t>
            </a:r>
            <a:r>
              <a:rPr lang="zh-CN" altLang="en-US"/>
              <a:t>：</a:t>
            </a:r>
            <a:endParaRPr lang="en-US" altLang="zh-CN"/>
          </a:p>
        </p:txBody>
      </p:sp>
      <p:sp>
        <p:nvSpPr>
          <p:cNvPr id="11" name="文本框 10"/>
          <p:cNvSpPr txBox="1"/>
          <p:nvPr/>
        </p:nvSpPr>
        <p:spPr>
          <a:xfrm>
            <a:off x="860425" y="4264660"/>
            <a:ext cx="2559050" cy="368300"/>
          </a:xfrm>
          <a:prstGeom prst="rect">
            <a:avLst/>
          </a:prstGeom>
          <a:noFill/>
        </p:spPr>
        <p:txBody>
          <a:bodyPr wrap="none" rtlCol="0" anchor="t">
            <a:spAutoFit/>
          </a:bodyPr>
          <a:p>
            <a:r>
              <a:rPr lang="en-US" altLang="zh-CN"/>
              <a:t>MARL</a:t>
            </a:r>
            <a:r>
              <a:rPr lang="zh-CN" altLang="en-US"/>
              <a:t>问题的最终转化：</a:t>
            </a:r>
            <a:endParaRPr lang="en-US" altLang="zh-CN"/>
          </a:p>
        </p:txBody>
      </p:sp>
      <p:pic>
        <p:nvPicPr>
          <p:cNvPr id="12" name="图片 11"/>
          <p:cNvPicPr>
            <a:picLocks noChangeAspect="1"/>
          </p:cNvPicPr>
          <p:nvPr/>
        </p:nvPicPr>
        <p:blipFill>
          <a:blip r:embed="rId4"/>
          <a:stretch>
            <a:fillRect/>
          </a:stretch>
        </p:blipFill>
        <p:spPr>
          <a:xfrm>
            <a:off x="1002030" y="4562475"/>
            <a:ext cx="7432040" cy="7924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860425" y="1017270"/>
            <a:ext cx="8405495" cy="95885"/>
          </a:xfrm>
          <a:prstGeom prst="rect">
            <a:avLst/>
          </a:prstGeom>
        </p:spPr>
      </p:pic>
      <p:sp>
        <p:nvSpPr>
          <p:cNvPr id="7" name="标题 6"/>
          <p:cNvSpPr>
            <a:spLocks noGrp="1"/>
          </p:cNvSpPr>
          <p:nvPr>
            <p:ph type="title"/>
          </p:nvPr>
        </p:nvSpPr>
        <p:spPr>
          <a:xfrm>
            <a:off x="860108" y="364173"/>
            <a:ext cx="7399338" cy="652463"/>
          </a:xfrm>
        </p:spPr>
        <p:txBody>
          <a:bodyPr vert="horz" wrap="square" lIns="91440" tIns="45720" rIns="91440" bIns="45720" numCol="1" anchor="ctr" anchorCtr="0" compatLnSpc="1">
            <a:normAutofit fontScale="90000"/>
          </a:bodyPr>
          <a:p>
            <a:pPr marL="0" marR="0" lvl="0" indent="0" algn="l" defTabSz="914400" rtl="0" eaLnBrk="0" fontAlgn="base" latinLnBrk="0" hangingPunct="0">
              <a:lnSpc>
                <a:spcPct val="100000"/>
              </a:lnSpc>
              <a:spcBef>
                <a:spcPct val="0"/>
              </a:spcBef>
              <a:spcAft>
                <a:spcPct val="0"/>
              </a:spcAft>
              <a:buClrTx/>
              <a:buSzTx/>
              <a:buFontTx/>
              <a:buNone/>
              <a:defRPr/>
            </a:pPr>
            <a:r>
              <a:rPr lang="zh-CN" altLang="en-US"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rPr>
              <a:t>主要内容</a:t>
            </a:r>
            <a:r>
              <a:rPr lang="en-US" altLang="zh-CN"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rPr>
              <a:t>-MAIRL</a:t>
            </a:r>
            <a:endParaRPr lang="en-US" altLang="zh-CN"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endParaRPr>
          </a:p>
        </p:txBody>
      </p:sp>
      <p:pic>
        <p:nvPicPr>
          <p:cNvPr id="3" name="图片 2"/>
          <p:cNvPicPr>
            <a:picLocks noChangeAspect="1"/>
          </p:cNvPicPr>
          <p:nvPr/>
        </p:nvPicPr>
        <p:blipFill>
          <a:blip r:embed="rId2"/>
          <a:stretch>
            <a:fillRect/>
          </a:stretch>
        </p:blipFill>
        <p:spPr>
          <a:xfrm>
            <a:off x="860425" y="1514475"/>
            <a:ext cx="7757160" cy="1059180"/>
          </a:xfrm>
          <a:prstGeom prst="rect">
            <a:avLst/>
          </a:prstGeom>
        </p:spPr>
      </p:pic>
      <p:sp>
        <p:nvSpPr>
          <p:cNvPr id="11" name="文本框 10"/>
          <p:cNvSpPr txBox="1"/>
          <p:nvPr/>
        </p:nvSpPr>
        <p:spPr>
          <a:xfrm>
            <a:off x="860425" y="1367155"/>
            <a:ext cx="3154680" cy="368300"/>
          </a:xfrm>
          <a:prstGeom prst="rect">
            <a:avLst/>
          </a:prstGeom>
          <a:noFill/>
        </p:spPr>
        <p:txBody>
          <a:bodyPr wrap="none" rtlCol="0" anchor="t">
            <a:spAutoFit/>
          </a:bodyPr>
          <a:p>
            <a:r>
              <a:rPr lang="zh-CN" altLang="en-US"/>
              <a:t>多智能体逆向强化学习过程：</a:t>
            </a:r>
            <a:endParaRPr lang="en-US" altLang="zh-CN"/>
          </a:p>
        </p:txBody>
      </p:sp>
      <p:pic>
        <p:nvPicPr>
          <p:cNvPr id="5" name="图片 4"/>
          <p:cNvPicPr>
            <a:picLocks noChangeAspect="1"/>
          </p:cNvPicPr>
          <p:nvPr/>
        </p:nvPicPr>
        <p:blipFill>
          <a:blip r:embed="rId3"/>
          <a:stretch>
            <a:fillRect/>
          </a:stretch>
        </p:blipFill>
        <p:spPr>
          <a:xfrm>
            <a:off x="980440" y="3858895"/>
            <a:ext cx="7940040" cy="1996440"/>
          </a:xfrm>
          <a:prstGeom prst="rect">
            <a:avLst/>
          </a:prstGeom>
        </p:spPr>
      </p:pic>
      <p:pic>
        <p:nvPicPr>
          <p:cNvPr id="8" name="图片 7"/>
          <p:cNvPicPr>
            <a:picLocks noChangeAspect="1"/>
          </p:cNvPicPr>
          <p:nvPr/>
        </p:nvPicPr>
        <p:blipFill>
          <a:blip r:embed="rId4"/>
          <a:stretch>
            <a:fillRect/>
          </a:stretch>
        </p:blipFill>
        <p:spPr>
          <a:xfrm>
            <a:off x="920750" y="2690495"/>
            <a:ext cx="5905500" cy="800100"/>
          </a:xfrm>
          <a:prstGeom prst="rect">
            <a:avLst/>
          </a:prstGeom>
        </p:spPr>
      </p:pic>
      <p:sp>
        <p:nvSpPr>
          <p:cNvPr id="10" name="文本框 9"/>
          <p:cNvSpPr txBox="1"/>
          <p:nvPr/>
        </p:nvSpPr>
        <p:spPr>
          <a:xfrm>
            <a:off x="860425" y="2432685"/>
            <a:ext cx="2697480" cy="368300"/>
          </a:xfrm>
          <a:prstGeom prst="rect">
            <a:avLst/>
          </a:prstGeom>
          <a:noFill/>
        </p:spPr>
        <p:txBody>
          <a:bodyPr wrap="none" rtlCol="0" anchor="t">
            <a:spAutoFit/>
          </a:bodyPr>
          <a:p>
            <a:r>
              <a:rPr lang="zh-CN" altLang="en-US"/>
              <a:t>多智能体最终优化目标</a:t>
            </a:r>
            <a:r>
              <a:rPr lang="zh-CN" altLang="en-US"/>
              <a:t>：</a:t>
            </a:r>
            <a:endParaRPr lang="en-US" altLang="zh-CN"/>
          </a:p>
        </p:txBody>
      </p:sp>
      <p:sp>
        <p:nvSpPr>
          <p:cNvPr id="12" name="文本框 11"/>
          <p:cNvSpPr txBox="1"/>
          <p:nvPr/>
        </p:nvSpPr>
        <p:spPr>
          <a:xfrm>
            <a:off x="860425" y="3490595"/>
            <a:ext cx="2240280" cy="368300"/>
          </a:xfrm>
          <a:prstGeom prst="rect">
            <a:avLst/>
          </a:prstGeom>
          <a:noFill/>
        </p:spPr>
        <p:txBody>
          <a:bodyPr wrap="none" rtlCol="0" anchor="t">
            <a:spAutoFit/>
          </a:bodyPr>
          <a:p>
            <a:r>
              <a:rPr lang="zh-CN" altLang="en-US"/>
              <a:t>占有率度量的转化：</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860425" y="1017270"/>
            <a:ext cx="8405495" cy="95885"/>
          </a:xfrm>
          <a:prstGeom prst="rect">
            <a:avLst/>
          </a:prstGeom>
        </p:spPr>
      </p:pic>
      <p:sp>
        <p:nvSpPr>
          <p:cNvPr id="7" name="标题 6"/>
          <p:cNvSpPr>
            <a:spLocks noGrp="1"/>
          </p:cNvSpPr>
          <p:nvPr>
            <p:ph type="title"/>
          </p:nvPr>
        </p:nvSpPr>
        <p:spPr>
          <a:xfrm>
            <a:off x="860108" y="364173"/>
            <a:ext cx="7399338" cy="652463"/>
          </a:xfrm>
        </p:spPr>
        <p:txBody>
          <a:bodyPr vert="horz" wrap="square" lIns="91440" tIns="45720" rIns="91440" bIns="45720" numCol="1" anchor="ctr" anchorCtr="0" compatLnSpc="1">
            <a:normAutofit fontScale="90000"/>
          </a:bodyPr>
          <a:p>
            <a:pPr marL="0" marR="0" lvl="0" indent="0" algn="l" defTabSz="914400" rtl="0" eaLnBrk="0" fontAlgn="base" latinLnBrk="0" hangingPunct="0">
              <a:lnSpc>
                <a:spcPct val="100000"/>
              </a:lnSpc>
              <a:spcBef>
                <a:spcPct val="0"/>
              </a:spcBef>
              <a:spcAft>
                <a:spcPct val="0"/>
              </a:spcAft>
              <a:buClrTx/>
              <a:buSzTx/>
              <a:buFontTx/>
              <a:buNone/>
              <a:defRPr/>
            </a:pPr>
            <a:r>
              <a:rPr lang="zh-CN" altLang="en-US"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rPr>
              <a:t>主要内容</a:t>
            </a:r>
            <a:r>
              <a:rPr lang="en-US" altLang="zh-CN"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rPr>
              <a:t>-</a:t>
            </a:r>
            <a:r>
              <a:rPr lang="zh-CN" altLang="en-US"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rPr>
              <a:t>判别器</a:t>
            </a:r>
            <a:endParaRPr lang="zh-CN" altLang="en-US" strike="noStrike" noProof="1" smtClean="0">
              <a:ln>
                <a:noFill/>
              </a:ln>
              <a:effectLst>
                <a:outerShdw blurRad="38100" dist="19050" dir="2700000" algn="tl" rotWithShape="0">
                  <a:schemeClr val="dk1">
                    <a:alpha val="40000"/>
                  </a:schemeClr>
                </a:outerShdw>
              </a:effectLst>
              <a:uLnTx/>
              <a:uFillTx/>
              <a:ea typeface="微软雅黑" panose="020B0503020204020204" charset="-122"/>
              <a:sym typeface="+mn-ea"/>
            </a:endParaRPr>
          </a:p>
        </p:txBody>
      </p:sp>
      <p:sp>
        <p:nvSpPr>
          <p:cNvPr id="12" name="文本框 11"/>
          <p:cNvSpPr txBox="1"/>
          <p:nvPr/>
        </p:nvSpPr>
        <p:spPr>
          <a:xfrm>
            <a:off x="860425" y="1436370"/>
            <a:ext cx="2697480" cy="368300"/>
          </a:xfrm>
          <a:prstGeom prst="rect">
            <a:avLst/>
          </a:prstGeom>
          <a:noFill/>
        </p:spPr>
        <p:txBody>
          <a:bodyPr wrap="none" rtlCol="0" anchor="t">
            <a:spAutoFit/>
          </a:bodyPr>
          <a:p>
            <a:r>
              <a:rPr lang="zh-CN" altLang="en-US"/>
              <a:t>多智能体最终优化目标</a:t>
            </a:r>
            <a:r>
              <a:rPr lang="zh-CN" altLang="en-US"/>
              <a:t>：</a:t>
            </a:r>
            <a:endParaRPr lang="en-US" altLang="zh-CN"/>
          </a:p>
        </p:txBody>
      </p:sp>
      <p:pic>
        <p:nvPicPr>
          <p:cNvPr id="4" name="图片 3"/>
          <p:cNvPicPr>
            <a:picLocks noChangeAspect="1"/>
          </p:cNvPicPr>
          <p:nvPr/>
        </p:nvPicPr>
        <p:blipFill>
          <a:blip r:embed="rId2"/>
          <a:stretch>
            <a:fillRect/>
          </a:stretch>
        </p:blipFill>
        <p:spPr>
          <a:xfrm>
            <a:off x="1045210" y="1804670"/>
            <a:ext cx="7723505" cy="977265"/>
          </a:xfrm>
          <a:prstGeom prst="rect">
            <a:avLst/>
          </a:prstGeom>
        </p:spPr>
      </p:pic>
      <p:pic>
        <p:nvPicPr>
          <p:cNvPr id="5" name="图片 4"/>
          <p:cNvPicPr>
            <a:picLocks noChangeAspect="1"/>
          </p:cNvPicPr>
          <p:nvPr/>
        </p:nvPicPr>
        <p:blipFill>
          <a:blip r:embed="rId3"/>
          <a:stretch>
            <a:fillRect/>
          </a:stretch>
        </p:blipFill>
        <p:spPr>
          <a:xfrm>
            <a:off x="1045210" y="3443605"/>
            <a:ext cx="7665720" cy="2270760"/>
          </a:xfrm>
          <a:prstGeom prst="rect">
            <a:avLst/>
          </a:prstGeom>
        </p:spPr>
      </p:pic>
      <p:sp>
        <p:nvSpPr>
          <p:cNvPr id="8" name="文本框 7"/>
          <p:cNvSpPr txBox="1"/>
          <p:nvPr/>
        </p:nvSpPr>
        <p:spPr>
          <a:xfrm>
            <a:off x="860425" y="2965450"/>
            <a:ext cx="1783080" cy="368300"/>
          </a:xfrm>
          <a:prstGeom prst="rect">
            <a:avLst/>
          </a:prstGeom>
          <a:noFill/>
        </p:spPr>
        <p:txBody>
          <a:bodyPr wrap="none" rtlCol="0" anchor="t">
            <a:spAutoFit/>
          </a:bodyPr>
          <a:p>
            <a:r>
              <a:rPr lang="zh-CN" altLang="en-US"/>
              <a:t>加入先验知识</a:t>
            </a:r>
            <a:r>
              <a:rPr lang="zh-CN" altLang="en-US"/>
              <a:t>：</a:t>
            </a:r>
            <a:endParaRPr lang="en-US" altLang="zh-CN"/>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774</Words>
  <Application>WPS 演示</Application>
  <PresentationFormat>宽屏</PresentationFormat>
  <Paragraphs>95</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宋体</vt:lpstr>
      <vt:lpstr>Wingdings</vt:lpstr>
      <vt:lpstr>微软雅黑</vt:lpstr>
      <vt:lpstr>Wingdings</vt:lpstr>
      <vt:lpstr>Calibri</vt:lpstr>
      <vt:lpstr>Arial Unicode MS</vt:lpstr>
      <vt:lpstr>Office 主题</vt:lpstr>
      <vt:lpstr>Multi-Agent Generative Adversarial Imitation Learning</vt:lpstr>
      <vt:lpstr>主要贡献</vt:lpstr>
      <vt:lpstr>先验知识</vt:lpstr>
      <vt:lpstr>先验知识</vt:lpstr>
      <vt:lpstr>主要内容-纳什均衡</vt:lpstr>
      <vt:lpstr>主要内容-TD方法</vt:lpstr>
      <vt:lpstr>主要内容-等价转换</vt:lpstr>
      <vt:lpstr>主要内容-MAIRL</vt:lpstr>
      <vt:lpstr>主要内容-判别器</vt:lpstr>
      <vt:lpstr>主要内容-生成器</vt:lpstr>
      <vt:lpstr>主要内容-核心算法</vt:lpstr>
      <vt:lpstr>实验环境</vt:lpstr>
      <vt:lpstr>实验结果</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WenlinLiu</cp:lastModifiedBy>
  <cp:revision>247</cp:revision>
  <dcterms:created xsi:type="dcterms:W3CDTF">2019-11-25T12:13:00Z</dcterms:created>
  <dcterms:modified xsi:type="dcterms:W3CDTF">2020-05-06T18:41:52Z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