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68" r:id="rId6"/>
    <p:sldId id="302" r:id="rId7"/>
    <p:sldId id="295" r:id="rId8"/>
    <p:sldId id="296" r:id="rId9"/>
    <p:sldId id="297" r:id="rId10"/>
    <p:sldId id="306" r:id="rId11"/>
    <p:sldId id="308" r:id="rId12"/>
    <p:sldId id="309" r:id="rId13"/>
    <p:sldId id="291" r:id="rId14"/>
    <p:sldId id="332" r:id="rId15"/>
    <p:sldId id="293" r:id="rId16"/>
    <p:sldId id="299" r:id="rId17"/>
    <p:sldId id="300" r:id="rId18"/>
    <p:sldId id="329" r:id="rId19"/>
    <p:sldId id="307" r:id="rId20"/>
    <p:sldId id="331" r:id="rId21"/>
    <p:sldId id="301" r:id="rId22"/>
    <p:sldId id="310" r:id="rId23"/>
    <p:sldId id="292" r:id="rId24"/>
    <p:sldId id="298" r:id="rId25"/>
    <p:sldId id="312" r:id="rId26"/>
    <p:sldId id="313" r:id="rId27"/>
    <p:sldId id="314" r:id="rId28"/>
    <p:sldId id="315" r:id="rId29"/>
    <p:sldId id="316" r:id="rId30"/>
    <p:sldId id="29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94055" y="1494155"/>
            <a:ext cx="10803255" cy="2018665"/>
          </a:xfrm>
        </p:spPr>
        <p:txBody>
          <a:bodyPr vert="horz" wrap="square" lIns="91440" tIns="45720" rIns="91440" bIns="45720" numCol="1" anchor="ctr" anchorCtr="0" compatLnSpc="1">
            <a:normAutofit/>
          </a:bodyPr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Dota 2 with Large Scale Deep Reinforcement Learning</a:t>
            </a: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9" name="标题 6"/>
          <p:cNvSpPr>
            <a:spLocks noGrp="1"/>
          </p:cNvSpPr>
          <p:nvPr/>
        </p:nvSpPr>
        <p:spPr>
          <a:xfrm>
            <a:off x="4868545" y="3512820"/>
            <a:ext cx="2453640" cy="104521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000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Dec 2019</a:t>
            </a:r>
            <a:endParaRPr lang="en-US" altLang="zh-CN" sz="4000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6"/>
          <p:cNvSpPr>
            <a:spLocks noGrp="1"/>
          </p:cNvSpPr>
          <p:nvPr/>
        </p:nvSpPr>
        <p:spPr>
          <a:xfrm>
            <a:off x="3634740" y="4615815"/>
            <a:ext cx="4921250" cy="104521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000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Open AI Team</a:t>
            </a:r>
            <a:endParaRPr lang="en-US" altLang="zh-CN" sz="4000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收益与奖励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25" y="1480820"/>
            <a:ext cx="1611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零和奖励：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65" y="1960880"/>
            <a:ext cx="4272915" cy="3689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0425" y="2656205"/>
            <a:ext cx="1611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团队精神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0425" y="3909060"/>
            <a:ext cx="1611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时间缩放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65" y="3134995"/>
            <a:ext cx="2340610" cy="3721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465" y="4277360"/>
            <a:ext cx="2609215" cy="555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强化学习算法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0425" y="1760855"/>
            <a:ext cx="10332085" cy="36925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强化学习算法采用</a:t>
            </a:r>
            <a:r>
              <a:rPr lang="en-US" altLang="zh-CN"/>
              <a:t>PPO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/>
              <a:t>Proximal policy optimization algorithms. arXiv preprint arXiv:1707.06347 (2017).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引入了</a:t>
            </a:r>
            <a:r>
              <a:rPr lang="en-US" altLang="zh-CN">
                <a:sym typeface="+mn-ea"/>
              </a:rPr>
              <a:t>GAE (Generalized Advantage Estimation)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/>
              <a:t>High-Dimensional Continuous Control Using Generalized Advantage Estimation. CoRR abs/1506.02438 (2016).</a:t>
            </a:r>
            <a:endParaRPr lang="en-US" altLang="zh-CN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/>
          </a:p>
          <a:p>
            <a:pPr indent="0" algn="l">
              <a:buFont typeface="Arial" panose="020B0604020202020204" pitchFamily="34" charset="0"/>
              <a:buChar char="•"/>
            </a:pPr>
            <a:r>
              <a:rPr lang="en-US" altLang="zh-CN"/>
              <a:t>    </a:t>
            </a:r>
            <a:r>
              <a:rPr lang="zh-CN" altLang="en-US"/>
              <a:t>采用</a:t>
            </a:r>
            <a:r>
              <a:rPr lang="en-US" altLang="zh-CN"/>
              <a:t>Adam</a:t>
            </a:r>
            <a:r>
              <a:rPr lang="zh-CN" altLang="en-US"/>
              <a:t>进行优化</a:t>
            </a:r>
            <a:endParaRPr lang="en-US" altLang="zh-CN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简易版模型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701800"/>
            <a:ext cx="9153525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Surgery—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手术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45070" y="1962785"/>
            <a:ext cx="246888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/>
              <a:t>为什么需要进行手术？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调整网络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升级版本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扩展功能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113155"/>
            <a:ext cx="6546850" cy="55175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Surgery—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手术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2229485"/>
            <a:ext cx="6853555" cy="38049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0425" y="1487170"/>
            <a:ext cx="2291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/>
              <a:t>一、</a:t>
            </a:r>
            <a:r>
              <a:rPr lang="en-US" altLang="zh-CN"/>
              <a:t> </a:t>
            </a:r>
            <a:r>
              <a:rPr lang="zh-CN" altLang="en-US"/>
              <a:t>改变网络结构：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Surgery—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手术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25" y="1281430"/>
            <a:ext cx="2291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/>
              <a:t>二、 </a:t>
            </a:r>
            <a:r>
              <a:rPr lang="zh-CN" altLang="en-US"/>
              <a:t>改变观察状态：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808480"/>
            <a:ext cx="6143625" cy="438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0425" y="2524760"/>
            <a:ext cx="71850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/>
              <a:t>三、 改变环境或动作空间：</a:t>
            </a:r>
            <a:endParaRPr lang="zh-CN" altLang="en-US"/>
          </a:p>
          <a:p>
            <a:pPr algn="l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性能并不会降低太多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rollout worker </a:t>
            </a:r>
            <a:r>
              <a:rPr lang="zh-CN" altLang="en-US"/>
              <a:t>从</a:t>
            </a:r>
            <a:r>
              <a:rPr lang="en-US" altLang="zh-CN"/>
              <a:t>0% -&gt; 100%</a:t>
            </a:r>
            <a:r>
              <a:rPr lang="zh-CN" altLang="en-US"/>
              <a:t>逐渐适应新的改变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采用模拟退火来学习，发现</a:t>
            </a:r>
            <a:r>
              <a:rPr lang="en-US" altLang="zh-CN"/>
              <a:t>TrueSkill</a:t>
            </a:r>
            <a:r>
              <a:rPr lang="zh-CN" altLang="en-US"/>
              <a:t>降低后就降低退火率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0425" y="4279265"/>
            <a:ext cx="98894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/>
              <a:t>四、 移除模型的一部分：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设为常数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Cube with a Robot Hand   2019. arXiv: 1910.07113 [cs.LG].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Surgery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与</a:t>
            </a: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Rerun</a:t>
            </a: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669415"/>
            <a:ext cx="6806565" cy="5046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1285240"/>
            <a:ext cx="5593715" cy="2120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时间片划分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164590"/>
            <a:ext cx="3657600" cy="55206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时间感受野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939925"/>
            <a:ext cx="1780540" cy="8756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90" y="1570355"/>
            <a:ext cx="4318635" cy="43395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超参数设置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215390"/>
            <a:ext cx="7210425" cy="5215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游戏背景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9" name="标题 6"/>
          <p:cNvSpPr>
            <a:spLocks noGrp="1"/>
          </p:cNvSpPr>
          <p:nvPr/>
        </p:nvSpPr>
        <p:spPr>
          <a:xfrm>
            <a:off x="860108" y="2530158"/>
            <a:ext cx="7399338" cy="6524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232535"/>
            <a:ext cx="5391150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评估标准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0425" y="1547495"/>
            <a:ext cx="1063879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一、</a:t>
            </a:r>
            <a:r>
              <a:rPr lang="en-US" altLang="zh-CN"/>
              <a:t>TrueSkill</a:t>
            </a:r>
            <a:r>
              <a:rPr lang="zh-CN" altLang="en-US"/>
              <a:t>：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相差8.3：意味着强的一方</a:t>
            </a:r>
            <a:r>
              <a:rPr lang="zh-CN" altLang="en-US"/>
              <a:t>有80%的概率获胜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TrueSkill: a Bayesian skill rating system in Advances in neural information processing systems (2007), 569–576.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5" y="3895090"/>
            <a:ext cx="5953125" cy="561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0425" y="3422015"/>
            <a:ext cx="170751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二、</a:t>
            </a:r>
            <a:r>
              <a:rPr lang="en-US" altLang="zh-CN"/>
              <a:t>S</a:t>
            </a:r>
            <a:r>
              <a:rPr lang="en-US" altLang="zh-CN"/>
              <a:t>peedUp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训练模块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113155"/>
            <a:ext cx="6107430" cy="51517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39610" y="1743710"/>
            <a:ext cx="3970020" cy="31381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每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次梯度计算 更新一次</a:t>
            </a:r>
            <a:r>
              <a:rPr lang="en-US" altLang="zh-CN">
                <a:sym typeface="+mn-ea"/>
              </a:rPr>
              <a:t>Controller</a:t>
            </a:r>
            <a:endParaRPr lang="zh-CN" altLang="en-US"/>
          </a:p>
          <a:p>
            <a:pPr algn="l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采用</a:t>
            </a:r>
            <a:r>
              <a:rPr lang="en-US" altLang="zh-CN"/>
              <a:t>NCCL2</a:t>
            </a:r>
            <a:r>
              <a:rPr lang="zh-CN" altLang="en-US"/>
              <a:t>平均梯度</a:t>
            </a:r>
            <a:endParaRPr lang="zh-CN" altLang="en-US"/>
          </a:p>
          <a:p>
            <a:pPr algn="l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采用</a:t>
            </a:r>
            <a:r>
              <a:rPr lang="en-US" altLang="zh-CN"/>
              <a:t>Adam</a:t>
            </a:r>
            <a:r>
              <a:rPr lang="zh-CN" altLang="en-US"/>
              <a:t>优化器平均</a:t>
            </a:r>
            <a:r>
              <a:rPr lang="en-US" altLang="zh-CN"/>
              <a:t>16</a:t>
            </a:r>
            <a:r>
              <a:rPr lang="zh-CN" altLang="en-US"/>
              <a:t>个</a:t>
            </a:r>
            <a:r>
              <a:rPr lang="en-US" altLang="zh-CN"/>
              <a:t>timestep</a:t>
            </a:r>
            <a:endParaRPr lang="en-US" altLang="zh-CN"/>
          </a:p>
          <a:p>
            <a:pPr algn="l"/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Controller</a:t>
            </a:r>
            <a:r>
              <a:rPr lang="zh-CN" altLang="en-US"/>
              <a:t>是一个中央</a:t>
            </a:r>
            <a:r>
              <a:rPr lang="en-US" altLang="zh-CN"/>
              <a:t>Redis</a:t>
            </a:r>
            <a:r>
              <a:rPr lang="zh-CN" altLang="en-US"/>
              <a:t>存储器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gRPC</a:t>
            </a:r>
            <a:r>
              <a:rPr lang="zh-CN" altLang="en-US"/>
              <a:t>服务器实现了调用</a:t>
            </a:r>
            <a:r>
              <a:rPr lang="en-US" altLang="zh-CN"/>
              <a:t>API</a:t>
            </a:r>
            <a:r>
              <a:rPr lang="zh-CN" altLang="en-US"/>
              <a:t>的方法</a:t>
            </a:r>
            <a:endParaRPr lang="en-US" altLang="zh-CN"/>
          </a:p>
          <a:p>
            <a:pPr algn="l"/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Rapid</a:t>
            </a:r>
            <a:r>
              <a:rPr lang="zh-CN" altLang="en-US"/>
              <a:t>分布式训练平台，谷歌云平台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反应时间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244600"/>
            <a:ext cx="6057900" cy="2581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0425" y="3996690"/>
            <a:ext cx="47453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agent</a:t>
            </a:r>
            <a:r>
              <a:rPr lang="zh-CN" altLang="en-US"/>
              <a:t>的反应时间是</a:t>
            </a:r>
            <a:r>
              <a:rPr lang="en-US" altLang="zh-CN"/>
              <a:t>5~8</a:t>
            </a:r>
            <a:r>
              <a:rPr lang="zh-CN" altLang="en-US"/>
              <a:t>帧，即</a:t>
            </a:r>
            <a:r>
              <a:rPr lang="en-US" altLang="zh-CN"/>
              <a:t>167ms~267ms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专业选手的反应速度是</a:t>
            </a:r>
            <a:r>
              <a:rPr lang="en-US" altLang="zh-CN"/>
              <a:t>250ms (</a:t>
            </a:r>
            <a:r>
              <a:rPr lang="zh-CN" altLang="en-US"/>
              <a:t>估计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Batch Size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实验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579880"/>
            <a:ext cx="5991225" cy="600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5" y="2646045"/>
            <a:ext cx="745426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Staleness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实验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669415"/>
            <a:ext cx="9060180" cy="4025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Simple Reuse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实验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383030"/>
            <a:ext cx="5781675" cy="590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2061845"/>
            <a:ext cx="831088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Self-play</a:t>
            </a: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0425" y="1874520"/>
            <a:ext cx="3979545" cy="20300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80%</a:t>
            </a:r>
            <a:r>
              <a:rPr lang="zh-CN" altLang="en-US"/>
              <a:t>的</a:t>
            </a:r>
            <a:r>
              <a:rPr lang="en-US" altLang="zh-CN"/>
              <a:t>agents</a:t>
            </a:r>
            <a:r>
              <a:rPr lang="zh-CN" altLang="en-US"/>
              <a:t>对抗最新版本的参数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20%</a:t>
            </a:r>
            <a:r>
              <a:rPr lang="zh-CN" altLang="en-US"/>
              <a:t>的</a:t>
            </a:r>
            <a:r>
              <a:rPr lang="en-US" altLang="zh-CN"/>
              <a:t>agents</a:t>
            </a:r>
            <a:r>
              <a:rPr lang="zh-CN" altLang="en-US"/>
              <a:t>对抗</a:t>
            </a:r>
            <a:r>
              <a:rPr lang="en-US" altLang="zh-CN"/>
              <a:t>past opponent pool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每迭代</a:t>
            </a:r>
            <a:r>
              <a:rPr lang="en-US" altLang="zh-CN"/>
              <a:t>10</a:t>
            </a:r>
            <a:r>
              <a:rPr lang="zh-CN" altLang="en-US"/>
              <a:t>次更新一批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质量打分更新公式：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60" y="3453765"/>
            <a:ext cx="1447800" cy="552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70" y="1246505"/>
            <a:ext cx="6628765" cy="54533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鼓励探索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0425" y="1461770"/>
            <a:ext cx="2754630" cy="42462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一</a:t>
            </a:r>
            <a:r>
              <a:rPr lang="en-US" altLang="zh-CN"/>
              <a:t>.   </a:t>
            </a:r>
            <a:r>
              <a:rPr lang="zh-CN" altLang="en-US"/>
              <a:t>损失函数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引入熵奖励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加到</a:t>
            </a:r>
            <a:r>
              <a:rPr lang="en-US" altLang="zh-CN"/>
              <a:t>PPO</a:t>
            </a:r>
            <a:r>
              <a:rPr lang="zh-CN" altLang="en-US"/>
              <a:t>的损失函数里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二</a:t>
            </a:r>
            <a:r>
              <a:rPr lang="en-US" altLang="zh-CN"/>
              <a:t>.   </a:t>
            </a:r>
            <a:r>
              <a:rPr lang="zh-CN" altLang="en-US"/>
              <a:t>随机化环境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为什么要随机化环境？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初始化状态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车道分配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史诗级</a:t>
            </a:r>
            <a:r>
              <a:rPr lang="en-US" altLang="zh-CN"/>
              <a:t>boss</a:t>
            </a:r>
            <a:r>
              <a:rPr lang="zh-CN" altLang="en-US"/>
              <a:t>的血量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英雄阵容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装备选择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25" y="2066290"/>
            <a:ext cx="942975" cy="266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705" y="1113155"/>
            <a:ext cx="7319645" cy="3234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860" y="4347845"/>
            <a:ext cx="2395220" cy="238569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实验规模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0425" y="1477645"/>
            <a:ext cx="8796020" cy="31381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OpenAI Five</a:t>
            </a:r>
            <a:r>
              <a:rPr lang="zh-CN" altLang="en-US"/>
              <a:t>计算量</a:t>
            </a:r>
            <a:r>
              <a:rPr lang="en-US" altLang="zh-CN"/>
              <a:t>770±50~820±50 </a:t>
            </a:r>
            <a:r>
              <a:rPr lang="en-US" altLang="zh-CN"/>
              <a:t>PFlops/s · days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batchsize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万</a:t>
            </a:r>
            <a:r>
              <a:rPr lang="en-US" altLang="zh-CN">
                <a:sym typeface="+mn-ea"/>
              </a:rPr>
              <a:t>~300</a:t>
            </a:r>
            <a:r>
              <a:rPr lang="zh-CN" altLang="en-US">
                <a:sym typeface="+mn-ea"/>
              </a:rPr>
              <a:t>万个</a:t>
            </a:r>
            <a:r>
              <a:rPr lang="en-US" altLang="zh-CN">
                <a:sym typeface="+mn-ea"/>
              </a:rPr>
              <a:t>timestep</a:t>
            </a:r>
            <a:endParaRPr lang="en-US" altLang="zh-CN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峰值有</a:t>
            </a:r>
            <a:r>
              <a:rPr lang="en-US" altLang="zh-CN">
                <a:sym typeface="+mn-ea"/>
              </a:rPr>
              <a:t>1536</a:t>
            </a:r>
            <a:r>
              <a:rPr lang="zh-CN" altLang="en-US">
                <a:sym typeface="+mn-ea"/>
              </a:rPr>
              <a:t>块</a:t>
            </a:r>
            <a:r>
              <a:rPr lang="en-US" altLang="zh-CN">
                <a:sym typeface="+mn-ea"/>
              </a:rPr>
              <a:t>GPU</a:t>
            </a:r>
            <a:r>
              <a:rPr lang="zh-CN" altLang="en-US">
                <a:sym typeface="+mn-ea"/>
              </a:rPr>
              <a:t>，每个</a:t>
            </a:r>
            <a:r>
              <a:rPr lang="en-US" altLang="zh-CN">
                <a:sym typeface="+mn-ea"/>
              </a:rPr>
              <a:t>GPU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batch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120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sample</a:t>
            </a:r>
            <a:r>
              <a:rPr lang="zh-CN" altLang="en-US">
                <a:sym typeface="+mn-ea"/>
              </a:rPr>
              <a:t>，每个</a:t>
            </a:r>
            <a:r>
              <a:rPr lang="en-US" altLang="zh-CN">
                <a:sym typeface="+mn-ea"/>
              </a:rPr>
              <a:t>sample</a:t>
            </a:r>
            <a:r>
              <a:rPr lang="zh-CN" altLang="en-US">
                <a:sym typeface="+mn-ea"/>
              </a:rPr>
              <a:t>包含</a:t>
            </a:r>
            <a:r>
              <a:rPr lang="en-US" altLang="zh-CN">
                <a:sym typeface="+mn-ea"/>
              </a:rPr>
              <a:t>16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timestep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256</a:t>
            </a:r>
            <a:r>
              <a:rPr lang="zh-CN" altLang="en-US">
                <a:sym typeface="+mn-ea"/>
              </a:rPr>
              <a:t>块</a:t>
            </a:r>
            <a:r>
              <a:rPr lang="en-US" altLang="zh-CN">
                <a:sym typeface="+mn-ea"/>
              </a:rPr>
              <a:t>P100 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128000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核心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1.59</a:t>
            </a:r>
            <a:r>
              <a:rPr lang="zh-CN" altLang="en-US">
                <a:sym typeface="+mn-ea"/>
              </a:rPr>
              <a:t>亿个神经网络参数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单纯训练的时间超过</a:t>
            </a:r>
            <a:r>
              <a:rPr lang="en-US" altLang="zh-CN">
                <a:sym typeface="+mn-ea"/>
              </a:rPr>
              <a:t>180</a:t>
            </a:r>
            <a:r>
              <a:rPr lang="zh-CN" altLang="en-US">
                <a:sym typeface="+mn-ea"/>
              </a:rPr>
              <a:t>天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技术难点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0425" y="1426210"/>
            <a:ext cx="9836785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Long time horizons</a:t>
            </a:r>
            <a:r>
              <a:rPr lang="zh-CN" altLang="en-US"/>
              <a:t>：Dota 2 游戏一般会以 30 帧每秒的速度持续大约 45 分钟。OpenAI Five 每 4 帧选择一个动作，则每局比赛需要执行大约 20000 步。比较一下，国际象棋一般持续 80 步，围棋是 150 步。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Partially-observed state</a:t>
            </a:r>
            <a:r>
              <a:rPr lang="zh-CN" altLang="en-US"/>
              <a:t>：每支队伍都只能看见己方单位和建筑附近的部分游戏状态；地图中的其余部分都是隐藏起来的。如果要玩得好，需要基于不完整的数据进行推断以及建模敌方的行为。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High-dimensional action and observation spaces</a:t>
            </a:r>
            <a:r>
              <a:rPr lang="zh-CN" altLang="en-US"/>
              <a:t>：Dota 2 有一个很大的地图，地图中有 10 个英雄、几十个建筑、几十个非玩家单位，另外还有神符、树和侦查守卫（眼）等长尾的游戏特征。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英雄选择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9" name="标题 6"/>
          <p:cNvSpPr>
            <a:spLocks noGrp="1"/>
          </p:cNvSpPr>
          <p:nvPr/>
        </p:nvSpPr>
        <p:spPr>
          <a:xfrm>
            <a:off x="860108" y="2530158"/>
            <a:ext cx="7399338" cy="6524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562100"/>
            <a:ext cx="8934450" cy="2857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0425" y="4888865"/>
            <a:ext cx="756348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/>
              <a:t>极大极小</a:t>
            </a:r>
            <a:r>
              <a:rPr lang="en-US" altLang="zh-CN"/>
              <a:t>(Minimax)</a:t>
            </a:r>
            <a:r>
              <a:rPr lang="zh-CN" altLang="en-US"/>
              <a:t>算法：具体通过动态规划实现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人类队伍进行优势最大化的选择，</a:t>
            </a:r>
            <a:r>
              <a:rPr lang="en-US" altLang="zh-CN"/>
              <a:t>agent</a:t>
            </a:r>
            <a:r>
              <a:rPr lang="zh-CN" altLang="en-US"/>
              <a:t>队伍进行令对手优势最小化的选择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观察和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状态空间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354455"/>
            <a:ext cx="6985635" cy="4406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92745" y="2142490"/>
            <a:ext cx="34404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为什么不用像素值作为输入？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 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和人类的观察</a:t>
            </a:r>
            <a:r>
              <a:rPr lang="zh-CN" altLang="en-US"/>
              <a:t>有什么区别？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观察和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状态空间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113155"/>
            <a:ext cx="6791960" cy="5636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87005" y="1867535"/>
            <a:ext cx="3440430" cy="20300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实际观察小于预设数目：置零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实际观察大于预设数目：就近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单位不可见：采用</a:t>
            </a:r>
            <a:r>
              <a:rPr lang="zh-CN" altLang="en-US"/>
              <a:t>上一次观察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所有状态值归一化并裁剪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输出和动作空间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463040"/>
            <a:ext cx="9067800" cy="3019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4925060"/>
            <a:ext cx="4257675" cy="238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95" y="4944110"/>
            <a:ext cx="2019300" cy="219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25" y="5420360"/>
            <a:ext cx="4848225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输出和动作空间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535430"/>
            <a:ext cx="8972550" cy="1895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0425" y="3801110"/>
            <a:ext cx="138303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脚本动作：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升级技能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购买装备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替换装备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操作信使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63570" y="3801110"/>
            <a:ext cx="436562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其他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每个</a:t>
            </a:r>
            <a:r>
              <a:rPr lang="en-US" altLang="zh-CN"/>
              <a:t>timestep</a:t>
            </a:r>
            <a:r>
              <a:rPr lang="zh-CN" altLang="en-US"/>
              <a:t>平均执行</a:t>
            </a:r>
            <a:r>
              <a:rPr lang="en-US" altLang="zh-CN"/>
              <a:t>8.1</a:t>
            </a:r>
            <a:r>
              <a:rPr lang="zh-CN" altLang="en-US"/>
              <a:t>个动作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每局游戏平均执行动作量在</a:t>
            </a:r>
            <a:r>
              <a:rPr lang="en-US" altLang="zh-CN"/>
              <a:t>8000~80000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收益与奖励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113155"/>
            <a:ext cx="6466840" cy="5352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080" y="3636010"/>
            <a:ext cx="2306955" cy="23704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21245" y="1936115"/>
            <a:ext cx="4217035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防御塔</a:t>
            </a:r>
            <a:r>
              <a:rPr lang="en-US" altLang="zh-CN"/>
              <a:t>2/3</a:t>
            </a:r>
            <a:r>
              <a:rPr lang="zh-CN" altLang="en-US"/>
              <a:t>的奖励失去血量时线性获得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防御塔</a:t>
            </a:r>
            <a:r>
              <a:rPr lang="en-US" altLang="zh-CN">
                <a:sym typeface="+mn-ea"/>
              </a:rPr>
              <a:t>1/3</a:t>
            </a:r>
            <a:r>
              <a:rPr lang="zh-CN" altLang="en-US">
                <a:sym typeface="+mn-ea"/>
              </a:rPr>
              <a:t>的奖励被摧毁时一次性获得</a:t>
            </a:r>
            <a:endParaRPr lang="zh-CN" altLang="en-US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英雄血量变化函数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380" y="3083560"/>
            <a:ext cx="1924050" cy="276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1945</Words>
  <Application>WPS 演示</Application>
  <PresentationFormat>宽屏</PresentationFormat>
  <Paragraphs>203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Dota 2 with Large Scale Deep Reinforcement Learning</vt:lpstr>
      <vt:lpstr>游戏背景</vt:lpstr>
      <vt:lpstr>技术难点</vt:lpstr>
      <vt:lpstr>英雄选择</vt:lpstr>
      <vt:lpstr>观察和状态空间</vt:lpstr>
      <vt:lpstr>观察和状态空间</vt:lpstr>
      <vt:lpstr>输出和动作空间</vt:lpstr>
      <vt:lpstr>输出和动作空间</vt:lpstr>
      <vt:lpstr>收益与奖励</vt:lpstr>
      <vt:lpstr>奖励与收益</vt:lpstr>
      <vt:lpstr>强化学习算法</vt:lpstr>
      <vt:lpstr>简易版模型</vt:lpstr>
      <vt:lpstr>Surgery—手术</vt:lpstr>
      <vt:lpstr>Surgery—手术</vt:lpstr>
      <vt:lpstr>Surgery—手术</vt:lpstr>
      <vt:lpstr>Surgery—手术</vt:lpstr>
      <vt:lpstr>时间片划分</vt:lpstr>
      <vt:lpstr>实验规模</vt:lpstr>
      <vt:lpstr>超参数设置</vt:lpstr>
      <vt:lpstr>评估模块</vt:lpstr>
      <vt:lpstr>训练模块</vt:lpstr>
      <vt:lpstr>反应时间</vt:lpstr>
      <vt:lpstr>BatchSize实验</vt:lpstr>
      <vt:lpstr>简易版模型</vt:lpstr>
      <vt:lpstr>简易版模型</vt:lpstr>
      <vt:lpstr>简易版模型</vt:lpstr>
      <vt:lpstr>简易版模型</vt:lpstr>
      <vt:lpstr>实验规模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刘文林</cp:lastModifiedBy>
  <cp:revision>452</cp:revision>
  <dcterms:created xsi:type="dcterms:W3CDTF">2019-11-25T12:13:00Z</dcterms:created>
  <dcterms:modified xsi:type="dcterms:W3CDTF">2020-10-21T14:42:17Z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