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3" r:id="rId6"/>
    <p:sldId id="265" r:id="rId7"/>
    <p:sldId id="267" r:id="rId8"/>
    <p:sldId id="268" r:id="rId9"/>
    <p:sldId id="270" r:id="rId10"/>
    <p:sldId id="271" r:id="rId11"/>
    <p:sldId id="273" r:id="rId12"/>
    <p:sldId id="269" r:id="rId13"/>
    <p:sldId id="274" r:id="rId14"/>
    <p:sldId id="276" r:id="rId15"/>
    <p:sldId id="277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94055" y="1494155"/>
            <a:ext cx="10803255" cy="2018665"/>
          </a:xfrm>
        </p:spPr>
        <p:txBody>
          <a:bodyPr vert="horz" wrap="square" lIns="91440" tIns="45720" rIns="91440" bIns="45720" numCol="1" anchor="ctr" anchorCtr="0" compatLnSpc="1">
            <a:norm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Trust Region Policy Optimization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4868545" y="3512820"/>
            <a:ext cx="245364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ICML 2015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6"/>
          <p:cNvSpPr>
            <a:spLocks noGrp="1"/>
          </p:cNvSpPr>
          <p:nvPr/>
        </p:nvSpPr>
        <p:spPr>
          <a:xfrm>
            <a:off x="3634740" y="4615815"/>
            <a:ext cx="492125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University of California, Berkeley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近似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函数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060" y="1290320"/>
            <a:ext cx="2239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新策略的回报函数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658620"/>
            <a:ext cx="545592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0425" y="226822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回报函数的近似</a:t>
            </a:r>
            <a:r>
              <a:rPr lang="zh-CN" altLang="en-US"/>
              <a:t>函数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2636520"/>
            <a:ext cx="5524500" cy="5867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0425" y="32448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两者的联系：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3613150"/>
            <a:ext cx="4547235" cy="32264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91655" y="404368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最终形态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55" y="4484370"/>
            <a:ext cx="4084320" cy="819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MM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算法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0425" y="141351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使用条件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1781810"/>
            <a:ext cx="2127885" cy="946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7655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算法步骤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" y="3244850"/>
            <a:ext cx="3053715" cy="1664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90" y="1498600"/>
            <a:ext cx="4978400" cy="3557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0425" y="520827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优化结果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" y="5576570"/>
            <a:ext cx="4660900" cy="460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代替函数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(1@]8ZXR[7RR_BAB3$66O]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39520"/>
            <a:ext cx="7399020" cy="2790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029710"/>
            <a:ext cx="7971155" cy="2366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最终的优化任务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3{G5]J4Y45FRX9L(~~B[JZ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444625"/>
            <a:ext cx="5055235" cy="2440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330700"/>
            <a:ext cx="9431020" cy="1751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0425" y="3962400"/>
            <a:ext cx="213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最终优化目标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0425" y="1226185"/>
            <a:ext cx="213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引入</a:t>
            </a:r>
            <a:r>
              <a:rPr lang="en-US" altLang="zh-CN"/>
              <a:t>KL</a:t>
            </a:r>
            <a:r>
              <a:rPr lang="zh-CN" altLang="en-US"/>
              <a:t>散度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05" y="2150110"/>
            <a:ext cx="5253990" cy="8928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83705" y="1781810"/>
            <a:ext cx="213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KL</a:t>
            </a:r>
            <a:r>
              <a:rPr lang="zh-CN" altLang="en-US"/>
              <a:t>散度公式</a:t>
            </a:r>
            <a:r>
              <a:rPr lang="zh-CN" altLang="en-US"/>
              <a:t>：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共轭梯度下降算法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I3T{)[VSFH`25W}[]P4@E~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46505"/>
            <a:ext cx="5743575" cy="1867535"/>
          </a:xfrm>
          <a:prstGeom prst="rect">
            <a:avLst/>
          </a:prstGeom>
        </p:spPr>
      </p:pic>
      <p:pic>
        <p:nvPicPr>
          <p:cNvPr id="8" name="图片 7" descr="5ZTEAL~1~ZJ)({R1JBY7SQ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595755"/>
            <a:ext cx="5775960" cy="4806315"/>
          </a:xfrm>
          <a:prstGeom prst="rect">
            <a:avLst/>
          </a:prstGeom>
        </p:spPr>
      </p:pic>
      <p:pic>
        <p:nvPicPr>
          <p:cNvPr id="15" name="图片 14" descr="YDSCOI`6CLVS1S4W4DJ$U8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4196080"/>
            <a:ext cx="4904105" cy="845820"/>
          </a:xfrm>
          <a:prstGeom prst="rect">
            <a:avLst/>
          </a:prstGeom>
        </p:spPr>
      </p:pic>
      <p:pic>
        <p:nvPicPr>
          <p:cNvPr id="17" name="图片 16" descr="02X6G57NDB`E7H2`61DF{9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" y="5041900"/>
            <a:ext cx="6347460" cy="9150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07885" y="1227455"/>
            <a:ext cx="2132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最速梯度下降算法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60425" y="3935730"/>
            <a:ext cx="3175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共轭梯度算法搜索方向</a:t>
            </a:r>
            <a:r>
              <a:rPr lang="zh-CN" altLang="en-US"/>
              <a:t>：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TRPO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算法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05865"/>
            <a:ext cx="5142865" cy="341376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78600" y="1897380"/>
            <a:ext cx="40024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算法步骤：</a:t>
            </a:r>
            <a:endParaRPr lang="zh-CN" altLang="en-US"/>
          </a:p>
          <a:p>
            <a:endParaRPr lang="zh-CN" altLang="en-US"/>
          </a:p>
          <a:p>
            <a:r>
              <a:rPr lang="en-US"/>
              <a:t>1. </a:t>
            </a:r>
            <a:r>
              <a:rPr lang="zh-CN" altLang="en-US"/>
              <a:t>采样得到策略</a:t>
            </a:r>
            <a:r>
              <a:rPr lang="en-US" altLang="zh-CN"/>
              <a:t>pi</a:t>
            </a:r>
            <a:r>
              <a:rPr lang="zh-CN" altLang="en-US"/>
              <a:t>的</a:t>
            </a:r>
            <a:r>
              <a:rPr lang="zh-CN" altLang="en-US"/>
              <a:t>轨迹样本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求这个优化问题所有需要的数值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求解优化问题，更新参数</a:t>
            </a:r>
            <a:r>
              <a:rPr lang="en-US" altLang="zh-CN"/>
              <a:t>(on-policy)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0425" y="4642485"/>
            <a:ext cx="2443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最最最终的</a:t>
            </a:r>
            <a:r>
              <a:rPr lang="zh-CN" altLang="en-US"/>
              <a:t>优化目标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5010785"/>
            <a:ext cx="666750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一些其他细节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0425" y="1785620"/>
            <a:ext cx="244348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采样方式</a:t>
            </a:r>
            <a:r>
              <a:rPr lang="zh-CN" altLang="en-US"/>
              <a:t>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1. single path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 vine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20" y="1256665"/>
            <a:ext cx="6275070" cy="2395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425" y="3795395"/>
            <a:ext cx="62909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技巧</a:t>
            </a:r>
            <a:r>
              <a:rPr lang="zh-CN" altLang="en-US"/>
              <a:t>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1.  </a:t>
            </a:r>
            <a:r>
              <a:rPr lang="zh-CN" altLang="en-US"/>
              <a:t>利用了近似函数处理状态分布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  </a:t>
            </a:r>
            <a:r>
              <a:rPr lang="zh-CN" altLang="en-US"/>
              <a:t>利用了重要性采样处理动作分布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3. </a:t>
            </a:r>
            <a:r>
              <a:rPr lang="zh-CN" altLang="en-US"/>
              <a:t>利用平均</a:t>
            </a:r>
            <a:r>
              <a:rPr lang="en-US" altLang="zh-CN"/>
              <a:t>KL</a:t>
            </a:r>
            <a:r>
              <a:rPr lang="zh-CN" altLang="en-US"/>
              <a:t>散度代替最大</a:t>
            </a:r>
            <a:r>
              <a:rPr lang="en-US" altLang="zh-CN"/>
              <a:t>KL</a:t>
            </a:r>
            <a:r>
              <a:rPr lang="zh-CN" altLang="en-US"/>
              <a:t>散度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核心思想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8" name="标题 6"/>
          <p:cNvSpPr>
            <a:spLocks noGrp="1"/>
          </p:cNvSpPr>
          <p:nvPr/>
        </p:nvSpPr>
        <p:spPr>
          <a:xfrm>
            <a:off x="860425" y="2646680"/>
            <a:ext cx="7399655" cy="59753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α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太小，更新太慢；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α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太大，策略不稳定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860108" y="2530158"/>
            <a:ext cx="7399338" cy="6524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XSP]G@EF$XJ%V~KL2ZO%$H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3957955"/>
            <a:ext cx="6209030" cy="801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701165"/>
            <a:ext cx="6515735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一些定义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060" y="131318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回报函数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1060" y="2305050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状态值函数与动作值函数的关系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1060" y="3453765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优势函数推导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673350"/>
            <a:ext cx="3741420" cy="781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3822065"/>
            <a:ext cx="3814445" cy="6902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4436745"/>
            <a:ext cx="9612630" cy="6775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" y="5114290"/>
            <a:ext cx="8018780" cy="539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1652905"/>
            <a:ext cx="4049395" cy="721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新旧回报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4225" y="1313815"/>
            <a:ext cx="351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新旧策略期望</a:t>
            </a:r>
            <a:r>
              <a:rPr lang="zh-CN" altLang="en-US"/>
              <a:t>回报之间的关系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4225" y="287909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证明</a:t>
            </a:r>
            <a:r>
              <a:rPr lang="zh-CN" altLang="en-US">
                <a:sym typeface="+mn-ea"/>
              </a:rPr>
              <a:t>：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649095"/>
            <a:ext cx="4964430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" y="2879090"/>
            <a:ext cx="863663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期望优势函数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425" y="2511425"/>
            <a:ext cx="5212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利用期望优势函数重新定义新旧策略回报的关系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60425" y="140462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期望优势函数的定义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837055"/>
            <a:ext cx="4516120" cy="488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05" y="1593215"/>
            <a:ext cx="4896485" cy="41040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0425" y="394017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变化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4424680"/>
            <a:ext cx="4848860" cy="336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" y="4824095"/>
            <a:ext cx="3363595" cy="316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继续深入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0425" y="140462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研究一下刚才得到的增量项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1873885"/>
            <a:ext cx="5671820" cy="666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2888615"/>
            <a:ext cx="10561955" cy="3001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85" y="2955925"/>
            <a:ext cx="7501890" cy="553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期望优势函数的最终形态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0425" y="142049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一个显然成立的不等式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0425" y="282765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最终得到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852930"/>
            <a:ext cx="5194935" cy="629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3409950"/>
            <a:ext cx="7971155" cy="563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继续研究增量项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309370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再</a:t>
            </a:r>
            <a:r>
              <a:rPr lang="zh-CN" altLang="en-US"/>
              <a:t>研究一下刚才得到的增量项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1677670"/>
            <a:ext cx="6342380" cy="7448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" y="2492375"/>
            <a:ext cx="10801985" cy="908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3887470"/>
            <a:ext cx="8786495" cy="5454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" y="4432935"/>
            <a:ext cx="8787130" cy="6197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870" y="5113655"/>
            <a:ext cx="6496050" cy="4387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9790" y="511365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因为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9790" y="571309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所以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5678805"/>
            <a:ext cx="7937500" cy="436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整理一下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0425" y="1436370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轨迹期望优势函数的最终形态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804670"/>
            <a:ext cx="8027670" cy="1884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演示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Trust Region Policy Optimization</vt:lpstr>
      <vt:lpstr>核心思想</vt:lpstr>
      <vt:lpstr>一些定义</vt:lpstr>
      <vt:lpstr>新旧回报</vt:lpstr>
      <vt:lpstr>期望优势函数</vt:lpstr>
      <vt:lpstr>继续深入</vt:lpstr>
      <vt:lpstr>期望优势函数的最终形态</vt:lpstr>
      <vt:lpstr>继续研究增量项</vt:lpstr>
      <vt:lpstr>整理一下</vt:lpstr>
      <vt:lpstr>近似函数</vt:lpstr>
      <vt:lpstr>MM算法</vt:lpstr>
      <vt:lpstr>代替函数</vt:lpstr>
      <vt:lpstr>最终的优化任务</vt:lpstr>
      <vt:lpstr>共轭梯度下降算法</vt:lpstr>
      <vt:lpstr>TRPO算法</vt:lpstr>
      <vt:lpstr>一些其他细节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271</cp:revision>
  <dcterms:created xsi:type="dcterms:W3CDTF">2019-11-25T12:13:00Z</dcterms:created>
  <dcterms:modified xsi:type="dcterms:W3CDTF">2020-10-10T13:52:48Z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